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Lst>
  <p:notesMasterIdLst>
    <p:notesMasterId r:id="rId16"/>
  </p:notesMasterIdLst>
  <p:sldIdLst>
    <p:sldId id="257" r:id="rId2"/>
    <p:sldId id="259" r:id="rId3"/>
    <p:sldId id="269" r:id="rId4"/>
    <p:sldId id="258" r:id="rId5"/>
    <p:sldId id="265" r:id="rId6"/>
    <p:sldId id="266" r:id="rId7"/>
    <p:sldId id="267" r:id="rId8"/>
    <p:sldId id="268" r:id="rId9"/>
    <p:sldId id="271" r:id="rId10"/>
    <p:sldId id="263" r:id="rId11"/>
    <p:sldId id="272" r:id="rId12"/>
    <p:sldId id="274" r:id="rId13"/>
    <p:sldId id="273" r:id="rId14"/>
    <p:sldId id="264" r:id="rId15"/>
  </p:sldIdLst>
  <p:sldSz cx="10260013" cy="7559675"/>
  <p:notesSz cx="6858000" cy="9144000"/>
  <p:defaultTex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570151"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140304"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710455"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280606"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850757" algn="l" defTabSz="1140304"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3420909" algn="l" defTabSz="1140304"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991061" algn="l" defTabSz="1140304"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4561212" algn="l" defTabSz="1140304"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381" userDrawn="1">
          <p15:clr>
            <a:srgbClr val="A4A3A4"/>
          </p15:clr>
        </p15:guide>
        <p15:guide id="2" pos="32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A50021"/>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p:scale>
          <a:sx n="80" d="100"/>
          <a:sy n="80" d="100"/>
        </p:scale>
        <p:origin x="1428" y="66"/>
      </p:cViewPr>
      <p:guideLst>
        <p:guide orient="horz" pos="2381"/>
        <p:guide pos="323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a:defRPr/>
            </a:pPr>
            <a:fld id="{1A1C23A3-97DA-4659-ABF6-9796D8932D4B}" type="datetimeFigureOut">
              <a:rPr lang="zh-CN" altLang="en-US"/>
              <a:t>2021-09-06</a:t>
            </a:fld>
            <a:endParaRPr lang="zh-CN" altLang="en-US"/>
          </a:p>
        </p:txBody>
      </p:sp>
      <p:sp>
        <p:nvSpPr>
          <p:cNvPr id="4" name="幻灯片图像占位符 3"/>
          <p:cNvSpPr>
            <a:spLocks noGrp="1" noRot="1" noChangeAspect="1"/>
          </p:cNvSpPr>
          <p:nvPr>
            <p:ph type="sldImg" idx="2"/>
          </p:nvPr>
        </p:nvSpPr>
        <p:spPr>
          <a:xfrm>
            <a:off x="1101725" y="685800"/>
            <a:ext cx="4654550" cy="3429000"/>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eaLnBrk="1" hangingPunct="1">
              <a:defRPr sz="1200" smtClean="0"/>
            </a:lvl1pPr>
          </a:lstStyle>
          <a:p>
            <a:pPr>
              <a:defRPr/>
            </a:pPr>
            <a:fld id="{2B64EB26-DDB5-4A58-91FC-9CE11BDB4A46}" type="slidenum">
              <a:rPr lang="zh-CN" altLang="en-US"/>
              <a:t>‹#›</a:t>
            </a:fld>
            <a:endParaRPr lang="zh-CN" altLang="en-US"/>
          </a:p>
        </p:txBody>
      </p:sp>
    </p:spTree>
    <p:extLst>
      <p:ext uri="{BB962C8B-B14F-4D97-AF65-F5344CB8AC3E}">
        <p14:creationId xmlns:p14="http://schemas.microsoft.com/office/powerpoint/2010/main" val="34346138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97" kern="1200">
        <a:solidFill>
          <a:schemeClr val="tx1"/>
        </a:solidFill>
        <a:latin typeface="+mn-lt"/>
        <a:ea typeface="+mn-ea"/>
        <a:cs typeface="+mn-cs"/>
      </a:defRPr>
    </a:lvl1pPr>
    <a:lvl2pPr marL="570151" algn="l" rtl="0" eaLnBrk="0" fontAlgn="base" hangingPunct="0">
      <a:spcBef>
        <a:spcPct val="30000"/>
      </a:spcBef>
      <a:spcAft>
        <a:spcPct val="0"/>
      </a:spcAft>
      <a:defRPr sz="1497" kern="1200">
        <a:solidFill>
          <a:schemeClr val="tx1"/>
        </a:solidFill>
        <a:latin typeface="+mn-lt"/>
        <a:ea typeface="+mn-ea"/>
        <a:cs typeface="+mn-cs"/>
      </a:defRPr>
    </a:lvl2pPr>
    <a:lvl3pPr marL="1140304" algn="l" rtl="0" eaLnBrk="0" fontAlgn="base" hangingPunct="0">
      <a:spcBef>
        <a:spcPct val="30000"/>
      </a:spcBef>
      <a:spcAft>
        <a:spcPct val="0"/>
      </a:spcAft>
      <a:defRPr sz="1497" kern="1200">
        <a:solidFill>
          <a:schemeClr val="tx1"/>
        </a:solidFill>
        <a:latin typeface="+mn-lt"/>
        <a:ea typeface="+mn-ea"/>
        <a:cs typeface="+mn-cs"/>
      </a:defRPr>
    </a:lvl3pPr>
    <a:lvl4pPr marL="1710455" algn="l" rtl="0" eaLnBrk="0" fontAlgn="base" hangingPunct="0">
      <a:spcBef>
        <a:spcPct val="30000"/>
      </a:spcBef>
      <a:spcAft>
        <a:spcPct val="0"/>
      </a:spcAft>
      <a:defRPr sz="1497" kern="1200">
        <a:solidFill>
          <a:schemeClr val="tx1"/>
        </a:solidFill>
        <a:latin typeface="+mn-lt"/>
        <a:ea typeface="+mn-ea"/>
        <a:cs typeface="+mn-cs"/>
      </a:defRPr>
    </a:lvl4pPr>
    <a:lvl5pPr marL="2280606" algn="l" rtl="0" eaLnBrk="0" fontAlgn="base" hangingPunct="0">
      <a:spcBef>
        <a:spcPct val="30000"/>
      </a:spcBef>
      <a:spcAft>
        <a:spcPct val="0"/>
      </a:spcAft>
      <a:defRPr sz="1497" kern="1200">
        <a:solidFill>
          <a:schemeClr val="tx1"/>
        </a:solidFill>
        <a:latin typeface="+mn-lt"/>
        <a:ea typeface="+mn-ea"/>
        <a:cs typeface="+mn-cs"/>
      </a:defRPr>
    </a:lvl5pPr>
    <a:lvl6pPr marL="2850757" algn="l" defTabSz="1140304" rtl="0" eaLnBrk="1" latinLnBrk="0" hangingPunct="1">
      <a:defRPr sz="1497" kern="1200">
        <a:solidFill>
          <a:schemeClr val="tx1"/>
        </a:solidFill>
        <a:latin typeface="+mn-lt"/>
        <a:ea typeface="+mn-ea"/>
        <a:cs typeface="+mn-cs"/>
      </a:defRPr>
    </a:lvl6pPr>
    <a:lvl7pPr marL="3420909" algn="l" defTabSz="1140304" rtl="0" eaLnBrk="1" latinLnBrk="0" hangingPunct="1">
      <a:defRPr sz="1497" kern="1200">
        <a:solidFill>
          <a:schemeClr val="tx1"/>
        </a:solidFill>
        <a:latin typeface="+mn-lt"/>
        <a:ea typeface="+mn-ea"/>
        <a:cs typeface="+mn-cs"/>
      </a:defRPr>
    </a:lvl7pPr>
    <a:lvl8pPr marL="3991061" algn="l" defTabSz="1140304" rtl="0" eaLnBrk="1" latinLnBrk="0" hangingPunct="1">
      <a:defRPr sz="1497" kern="1200">
        <a:solidFill>
          <a:schemeClr val="tx1"/>
        </a:solidFill>
        <a:latin typeface="+mn-lt"/>
        <a:ea typeface="+mn-ea"/>
        <a:cs typeface="+mn-cs"/>
      </a:defRPr>
    </a:lvl8pPr>
    <a:lvl9pPr marL="4561212" algn="l" defTabSz="1140304" rtl="0" eaLnBrk="1" latinLnBrk="0" hangingPunct="1">
      <a:defRPr sz="149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2B64EB26-DDB5-4A58-91FC-9CE11BDB4A46}" type="slidenum">
              <a:rPr lang="zh-CN" altLang="en-US" smtClean="0"/>
              <a:t>1</a:t>
            </a:fld>
            <a:endParaRPr lang="zh-CN" altLang="en-US"/>
          </a:p>
        </p:txBody>
      </p:sp>
    </p:spTree>
    <p:extLst>
      <p:ext uri="{BB962C8B-B14F-4D97-AF65-F5344CB8AC3E}">
        <p14:creationId xmlns:p14="http://schemas.microsoft.com/office/powerpoint/2010/main" val="3310674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nvPr>
        </p:nvSpPr>
        <p:spPr bwMode="auto">
          <a:xfrm>
            <a:off x="1101725" y="685800"/>
            <a:ext cx="465455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33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smtClean="0"/>
          </a:p>
        </p:txBody>
      </p:sp>
      <p:sp>
        <p:nvSpPr>
          <p:cNvPr id="133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6F234DD6-9951-43F4-8C81-B2837C1E68A7}" type="slidenum">
              <a:rPr lang="zh-CN" altLang="en-US">
                <a:solidFill>
                  <a:srgbClr val="000000"/>
                </a:solidFill>
              </a:rPr>
              <a:t>2</a:t>
            </a:fld>
            <a:endParaRPr lang="zh-CN" altLang="en-US">
              <a:solidFill>
                <a:srgbClr val="000000"/>
              </a:solidFill>
            </a:endParaRPr>
          </a:p>
        </p:txBody>
      </p:sp>
    </p:spTree>
    <p:extLst>
      <p:ext uri="{BB962C8B-B14F-4D97-AF65-F5344CB8AC3E}">
        <p14:creationId xmlns:p14="http://schemas.microsoft.com/office/powerpoint/2010/main" val="3200788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769501" y="1237197"/>
            <a:ext cx="8721011" cy="2631887"/>
          </a:xfrm>
        </p:spPr>
        <p:txBody>
          <a:bodyPr anchor="b"/>
          <a:lstStyle>
            <a:lvl1pPr algn="ctr">
              <a:defRPr sz="6614"/>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282502" y="3970580"/>
            <a:ext cx="769501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pPr>
              <a:defRPr/>
            </a:pPr>
            <a:fld id="{32205B26-8226-4E35-8F59-1405EB2E925A}" type="datetimeFigureOut">
              <a:rPr lang="zh-CN" altLang="en-US" smtClean="0"/>
              <a:t>2021-09-06</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F37B81C6-E28A-42F2-819B-A3DB36CC59CB}" type="slidenum">
              <a:rPr lang="zh-CN" altLang="en-US" smtClean="0"/>
              <a:t>‹#›</a:t>
            </a:fld>
            <a:endParaRPr lang="zh-CN" altLang="en-US"/>
          </a:p>
        </p:txBody>
      </p:sp>
    </p:spTree>
    <p:extLst>
      <p:ext uri="{BB962C8B-B14F-4D97-AF65-F5344CB8AC3E}">
        <p14:creationId xmlns:p14="http://schemas.microsoft.com/office/powerpoint/2010/main" val="1885348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156E4E7A-E62A-4C94-BFA7-14B207475E22}" type="datetimeFigureOut">
              <a:rPr lang="zh-CN" altLang="en-US" smtClean="0"/>
              <a:t>2021-09-06</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FB349D3D-95BD-4C99-BF32-E601C07C3A13}" type="slidenum">
              <a:rPr lang="zh-CN" altLang="en-US" smtClean="0"/>
              <a:t>‹#›</a:t>
            </a:fld>
            <a:endParaRPr lang="zh-CN" altLang="en-US"/>
          </a:p>
        </p:txBody>
      </p:sp>
    </p:spTree>
    <p:extLst>
      <p:ext uri="{BB962C8B-B14F-4D97-AF65-F5344CB8AC3E}">
        <p14:creationId xmlns:p14="http://schemas.microsoft.com/office/powerpoint/2010/main" val="208117668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42323" y="402483"/>
            <a:ext cx="2212315" cy="6406475"/>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705376" y="402483"/>
            <a:ext cx="6508696" cy="640647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156E4E7A-E62A-4C94-BFA7-14B207475E22}" type="datetimeFigureOut">
              <a:rPr lang="zh-CN" altLang="en-US" smtClean="0"/>
              <a:t>2021-09-06</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FB349D3D-95BD-4C99-BF32-E601C07C3A13}" type="slidenum">
              <a:rPr lang="zh-CN" altLang="en-US" smtClean="0"/>
              <a:t>‹#›</a:t>
            </a:fld>
            <a:endParaRPr lang="zh-CN" altLang="en-US"/>
          </a:p>
        </p:txBody>
      </p:sp>
    </p:spTree>
    <p:extLst>
      <p:ext uri="{BB962C8B-B14F-4D97-AF65-F5344CB8AC3E}">
        <p14:creationId xmlns:p14="http://schemas.microsoft.com/office/powerpoint/2010/main" val="151247947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7844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矩形 1"/>
          <p:cNvSpPr/>
          <p:nvPr userDrawn="1"/>
        </p:nvSpPr>
        <p:spPr>
          <a:xfrm>
            <a:off x="140721" y="-28003"/>
            <a:ext cx="10260013" cy="7559675"/>
          </a:xfrm>
          <a:prstGeom prst="rect">
            <a:avLst/>
          </a:prstGeom>
          <a:gradFill flip="none" rotWithShape="1">
            <a:gsLst>
              <a:gs pos="0">
                <a:schemeClr val="bg1"/>
              </a:gs>
              <a:gs pos="80000">
                <a:schemeClr val="bg1">
                  <a:lumMod val="85000"/>
                </a:schemeClr>
              </a:gs>
              <a:gs pos="100000">
                <a:schemeClr val="bg1">
                  <a:lumMod val="7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 name="矩形 2"/>
          <p:cNvSpPr/>
          <p:nvPr userDrawn="1"/>
        </p:nvSpPr>
        <p:spPr>
          <a:xfrm>
            <a:off x="2" y="0"/>
            <a:ext cx="140719" cy="7559675"/>
          </a:xfrm>
          <a:prstGeom prst="rect">
            <a:avLst/>
          </a:prstGeom>
          <a:solidFill>
            <a:srgbClr val="C00000"/>
          </a:solidFill>
          <a:ln>
            <a:noFill/>
          </a:ln>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spTree>
    <p:extLst>
      <p:ext uri="{BB962C8B-B14F-4D97-AF65-F5344CB8AC3E}">
        <p14:creationId xmlns:p14="http://schemas.microsoft.com/office/powerpoint/2010/main" val="101196343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矩形 1"/>
          <p:cNvSpPr/>
          <p:nvPr userDrawn="1"/>
        </p:nvSpPr>
        <p:spPr>
          <a:xfrm flipH="1">
            <a:off x="0" y="0"/>
            <a:ext cx="10260013" cy="7559675"/>
          </a:xfrm>
          <a:prstGeom prst="rect">
            <a:avLst/>
          </a:prstGeom>
          <a:gradFill flip="none" rotWithShape="1">
            <a:gsLst>
              <a:gs pos="0">
                <a:schemeClr val="bg1"/>
              </a:gs>
              <a:gs pos="80000">
                <a:schemeClr val="bg1">
                  <a:lumMod val="85000"/>
                </a:schemeClr>
              </a:gs>
              <a:gs pos="100000">
                <a:schemeClr val="bg1">
                  <a:lumMod val="7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 name="矩形 2"/>
          <p:cNvSpPr/>
          <p:nvPr userDrawn="1"/>
        </p:nvSpPr>
        <p:spPr>
          <a:xfrm>
            <a:off x="10119294" y="0"/>
            <a:ext cx="140719" cy="7559675"/>
          </a:xfrm>
          <a:prstGeom prst="rect">
            <a:avLst/>
          </a:prstGeom>
          <a:solidFill>
            <a:srgbClr val="C00000"/>
          </a:solidFill>
          <a:ln>
            <a:noFill/>
          </a:ln>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spTree>
    <p:extLst>
      <p:ext uri="{BB962C8B-B14F-4D97-AF65-F5344CB8AC3E}">
        <p14:creationId xmlns:p14="http://schemas.microsoft.com/office/powerpoint/2010/main" val="358466240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
        <p:nvSpPr>
          <p:cNvPr id="2" name="矩形 1"/>
          <p:cNvSpPr/>
          <p:nvPr userDrawn="1"/>
        </p:nvSpPr>
        <p:spPr>
          <a:xfrm>
            <a:off x="0" y="0"/>
            <a:ext cx="10260013" cy="7559675"/>
          </a:xfrm>
          <a:prstGeom prst="rect">
            <a:avLst/>
          </a:prstGeom>
          <a:gradFill flip="none" rotWithShape="1">
            <a:gsLst>
              <a:gs pos="0">
                <a:schemeClr val="bg1"/>
              </a:gs>
              <a:gs pos="80000">
                <a:schemeClr val="bg1">
                  <a:lumMod val="85000"/>
                </a:schemeClr>
              </a:gs>
              <a:gs pos="100000">
                <a:schemeClr val="bg1">
                  <a:lumMod val="7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 name="矩形 2"/>
          <p:cNvSpPr/>
          <p:nvPr userDrawn="1"/>
        </p:nvSpPr>
        <p:spPr>
          <a:xfrm>
            <a:off x="2" y="0"/>
            <a:ext cx="140719" cy="7559675"/>
          </a:xfrm>
          <a:prstGeom prst="rect">
            <a:avLst/>
          </a:prstGeom>
          <a:solidFill>
            <a:srgbClr val="C00000"/>
          </a:solidFill>
          <a:ln>
            <a:noFill/>
          </a:ln>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spTree>
    <p:extLst>
      <p:ext uri="{BB962C8B-B14F-4D97-AF65-F5344CB8AC3E}">
        <p14:creationId xmlns:p14="http://schemas.microsoft.com/office/powerpoint/2010/main" val="236045476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图片与标题">
    <p:spTree>
      <p:nvGrpSpPr>
        <p:cNvPr id="1" name=""/>
        <p:cNvGrpSpPr/>
        <p:nvPr/>
      </p:nvGrpSpPr>
      <p:grpSpPr>
        <a:xfrm>
          <a:off x="0" y="0"/>
          <a:ext cx="0" cy="0"/>
          <a:chOff x="0" y="0"/>
          <a:chExt cx="0" cy="0"/>
        </a:xfrm>
      </p:grpSpPr>
      <p:sp>
        <p:nvSpPr>
          <p:cNvPr id="2" name="矩形 1"/>
          <p:cNvSpPr/>
          <p:nvPr userDrawn="1"/>
        </p:nvSpPr>
        <p:spPr>
          <a:xfrm>
            <a:off x="2" y="0"/>
            <a:ext cx="140719" cy="7559675"/>
          </a:xfrm>
          <a:prstGeom prst="rect">
            <a:avLst/>
          </a:prstGeom>
          <a:solidFill>
            <a:srgbClr val="C00000"/>
          </a:solidFill>
          <a:ln>
            <a:noFill/>
          </a:ln>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spTree>
    <p:extLst>
      <p:ext uri="{BB962C8B-B14F-4D97-AF65-F5344CB8AC3E}">
        <p14:creationId xmlns:p14="http://schemas.microsoft.com/office/powerpoint/2010/main" val="302578460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2" name="矩形 1"/>
          <p:cNvSpPr/>
          <p:nvPr userDrawn="1"/>
        </p:nvSpPr>
        <p:spPr>
          <a:xfrm>
            <a:off x="0" y="0"/>
            <a:ext cx="10260013" cy="7559675"/>
          </a:xfrm>
          <a:prstGeom prst="rect">
            <a:avLst/>
          </a:prstGeom>
          <a:gradFill flip="none" rotWithShape="1">
            <a:gsLst>
              <a:gs pos="0">
                <a:schemeClr val="bg1"/>
              </a:gs>
              <a:gs pos="80000">
                <a:schemeClr val="bg1">
                  <a:lumMod val="85000"/>
                </a:schemeClr>
              </a:gs>
              <a:gs pos="100000">
                <a:schemeClr val="bg1">
                  <a:lumMod val="7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 name="矩形 3"/>
          <p:cNvSpPr/>
          <p:nvPr userDrawn="1"/>
        </p:nvSpPr>
        <p:spPr>
          <a:xfrm>
            <a:off x="0" y="0"/>
            <a:ext cx="281438" cy="7559675"/>
          </a:xfrm>
          <a:prstGeom prst="rect">
            <a:avLst/>
          </a:prstGeom>
          <a:solidFill>
            <a:srgbClr val="C00000"/>
          </a:solidFill>
          <a:ln>
            <a:noFill/>
          </a:ln>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标题和竖排文字">
    <p:spTree>
      <p:nvGrpSpPr>
        <p:cNvPr id="1" name=""/>
        <p:cNvGrpSpPr/>
        <p:nvPr/>
      </p:nvGrpSpPr>
      <p:grpSpPr>
        <a:xfrm>
          <a:off x="0" y="0"/>
          <a:ext cx="0" cy="0"/>
          <a:chOff x="0" y="0"/>
          <a:chExt cx="0" cy="0"/>
        </a:xfrm>
      </p:grpSpPr>
      <p:sp>
        <p:nvSpPr>
          <p:cNvPr id="2" name="矩形 1"/>
          <p:cNvSpPr/>
          <p:nvPr userDrawn="1"/>
        </p:nvSpPr>
        <p:spPr>
          <a:xfrm>
            <a:off x="0" y="0"/>
            <a:ext cx="10260013" cy="7559675"/>
          </a:xfrm>
          <a:prstGeom prst="rect">
            <a:avLst/>
          </a:prstGeom>
          <a:solidFill>
            <a:schemeClr val="tx1">
              <a:lumMod val="65000"/>
              <a:lumOff val="3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 name="圆角矩形 2"/>
          <p:cNvSpPr/>
          <p:nvPr userDrawn="1"/>
        </p:nvSpPr>
        <p:spPr>
          <a:xfrm>
            <a:off x="9734544" y="3145198"/>
            <a:ext cx="525469" cy="1269279"/>
          </a:xfrm>
          <a:prstGeom prst="roundRect">
            <a:avLst/>
          </a:prstGeom>
          <a:solidFill>
            <a:srgbClr val="C00000"/>
          </a:solidFill>
          <a:ln>
            <a:noFill/>
          </a:ln>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sp>
        <p:nvSpPr>
          <p:cNvPr id="4" name="矩形 4"/>
          <p:cNvSpPr/>
          <p:nvPr userDrawn="1"/>
        </p:nvSpPr>
        <p:spPr>
          <a:xfrm>
            <a:off x="0" y="124430"/>
            <a:ext cx="9977795" cy="7310816"/>
          </a:xfrm>
          <a:custGeom>
            <a:avLst/>
            <a:gdLst/>
            <a:ahLst/>
            <a:cxnLst/>
            <a:rect l="l" t="t" r="r" b="b"/>
            <a:pathLst>
              <a:path w="8753028" h="5143500">
                <a:moveTo>
                  <a:pt x="0" y="0"/>
                </a:moveTo>
                <a:lnTo>
                  <a:pt x="226815" y="0"/>
                </a:lnTo>
                <a:lnTo>
                  <a:pt x="4139952" y="0"/>
                </a:lnTo>
                <a:lnTo>
                  <a:pt x="8530777" y="0"/>
                </a:lnTo>
                <a:cubicBezTo>
                  <a:pt x="8653523" y="0"/>
                  <a:pt x="8753028" y="99505"/>
                  <a:pt x="8753028" y="222251"/>
                </a:cubicBezTo>
                <a:lnTo>
                  <a:pt x="8753028" y="4921249"/>
                </a:lnTo>
                <a:cubicBezTo>
                  <a:pt x="8753028" y="5043995"/>
                  <a:pt x="8653523" y="5143500"/>
                  <a:pt x="8530777" y="5143500"/>
                </a:cubicBezTo>
                <a:lnTo>
                  <a:pt x="4139952" y="5143500"/>
                </a:lnTo>
                <a:lnTo>
                  <a:pt x="226815" y="5143500"/>
                </a:lnTo>
                <a:lnTo>
                  <a:pt x="0" y="5143500"/>
                </a:lnTo>
                <a:close/>
              </a:path>
            </a:pathLst>
          </a:custGeom>
          <a:gradFill flip="none" rotWithShape="1">
            <a:gsLst>
              <a:gs pos="0">
                <a:schemeClr val="bg1"/>
              </a:gs>
              <a:gs pos="80000">
                <a:schemeClr val="bg1">
                  <a:lumMod val="85000"/>
                </a:schemeClr>
              </a:gs>
              <a:gs pos="100000">
                <a:schemeClr val="bg1">
                  <a:lumMod val="7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5" name="矩形 4"/>
          <p:cNvSpPr/>
          <p:nvPr userDrawn="1"/>
        </p:nvSpPr>
        <p:spPr>
          <a:xfrm>
            <a:off x="0" y="123664"/>
            <a:ext cx="281438" cy="7312352"/>
          </a:xfrm>
          <a:prstGeom prst="rect">
            <a:avLst/>
          </a:prstGeom>
          <a:solidFill>
            <a:srgbClr val="C00000"/>
          </a:solidFill>
          <a:ln>
            <a:noFill/>
          </a:ln>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sp>
        <p:nvSpPr>
          <p:cNvPr id="6" name="燕尾形 5"/>
          <p:cNvSpPr/>
          <p:nvPr userDrawn="1"/>
        </p:nvSpPr>
        <p:spPr>
          <a:xfrm>
            <a:off x="10058732" y="3569847"/>
            <a:ext cx="140718" cy="41998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black"/>
              </a:solidFill>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156E4E7A-E62A-4C94-BFA7-14B207475E22}" type="datetimeFigureOut">
              <a:rPr lang="zh-CN" altLang="en-US" smtClean="0"/>
              <a:t>2021-09-06</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FB349D3D-95BD-4C99-BF32-E601C07C3A13}" type="slidenum">
              <a:rPr lang="zh-CN" altLang="en-US" smtClean="0"/>
              <a:t>‹#›</a:t>
            </a:fld>
            <a:endParaRPr lang="zh-CN" altLang="en-US"/>
          </a:p>
        </p:txBody>
      </p:sp>
    </p:spTree>
    <p:extLst>
      <p:ext uri="{BB962C8B-B14F-4D97-AF65-F5344CB8AC3E}">
        <p14:creationId xmlns:p14="http://schemas.microsoft.com/office/powerpoint/2010/main" val="1675425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700033" y="1884671"/>
            <a:ext cx="8849261" cy="3144614"/>
          </a:xfrm>
        </p:spPr>
        <p:txBody>
          <a:bodyPr anchor="b"/>
          <a:lstStyle>
            <a:lvl1pPr>
              <a:defRPr sz="6614"/>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700033" y="5059035"/>
            <a:ext cx="8849261"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pPr>
              <a:defRPr/>
            </a:pPr>
            <a:fld id="{41C1115E-BD8E-49D5-B2FA-27AFFE96C2A4}" type="datetimeFigureOut">
              <a:rPr lang="zh-CN" altLang="en-US" smtClean="0"/>
              <a:t>2021-09-06</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EFE6AEC7-12E0-4BE3-AFFB-7181320379EB}" type="slidenum">
              <a:rPr lang="zh-CN" altLang="en-US" smtClean="0"/>
              <a:t>‹#›</a:t>
            </a:fld>
            <a:endParaRPr lang="zh-CN" altLang="en-US"/>
          </a:p>
        </p:txBody>
      </p:sp>
    </p:spTree>
    <p:extLst>
      <p:ext uri="{BB962C8B-B14F-4D97-AF65-F5344CB8AC3E}">
        <p14:creationId xmlns:p14="http://schemas.microsoft.com/office/powerpoint/2010/main" val="2969224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705376" y="2012414"/>
            <a:ext cx="4360506" cy="479654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5194131" y="2012414"/>
            <a:ext cx="4360506" cy="479654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pPr>
              <a:defRPr/>
            </a:pPr>
            <a:fld id="{2F92E9F1-4D01-4724-A181-309B3E80666A}" type="datetimeFigureOut">
              <a:rPr lang="zh-CN" altLang="en-US" smtClean="0"/>
              <a:t>2021-09-06</a:t>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0C513577-C20B-4872-98AE-5E43D3BFC52D}" type="slidenum">
              <a:rPr lang="zh-CN" altLang="en-US" smtClean="0"/>
              <a:t>‹#›</a:t>
            </a:fld>
            <a:endParaRPr lang="zh-CN" altLang="en-US"/>
          </a:p>
        </p:txBody>
      </p:sp>
    </p:spTree>
    <p:extLst>
      <p:ext uri="{BB962C8B-B14F-4D97-AF65-F5344CB8AC3E}">
        <p14:creationId xmlns:p14="http://schemas.microsoft.com/office/powerpoint/2010/main" val="3925643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706712" y="402484"/>
            <a:ext cx="8849261" cy="1461188"/>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706713" y="1853171"/>
            <a:ext cx="4340466"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zh-CN" altLang="en-US" smtClean="0"/>
              <a:t>单击此处编辑母版文本样式</a:t>
            </a:r>
          </a:p>
        </p:txBody>
      </p:sp>
      <p:sp>
        <p:nvSpPr>
          <p:cNvPr id="4" name="Content Placeholder 3"/>
          <p:cNvSpPr>
            <a:spLocks noGrp="1"/>
          </p:cNvSpPr>
          <p:nvPr>
            <p:ph sz="half" idx="2"/>
          </p:nvPr>
        </p:nvSpPr>
        <p:spPr>
          <a:xfrm>
            <a:off x="706713" y="2761381"/>
            <a:ext cx="4340466" cy="4061576"/>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5194132" y="1853171"/>
            <a:ext cx="4361842"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zh-CN" altLang="en-US" smtClean="0"/>
              <a:t>单击此处编辑母版文本样式</a:t>
            </a:r>
          </a:p>
        </p:txBody>
      </p:sp>
      <p:sp>
        <p:nvSpPr>
          <p:cNvPr id="6" name="Content Placeholder 5"/>
          <p:cNvSpPr>
            <a:spLocks noGrp="1"/>
          </p:cNvSpPr>
          <p:nvPr>
            <p:ph sz="quarter" idx="4"/>
          </p:nvPr>
        </p:nvSpPr>
        <p:spPr>
          <a:xfrm>
            <a:off x="5194132" y="2761381"/>
            <a:ext cx="4361842" cy="4061576"/>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pPr>
              <a:defRPr/>
            </a:pPr>
            <a:fld id="{275365FF-A558-4661-B71E-CAE4716D70AF}" type="datetimeFigureOut">
              <a:rPr lang="zh-CN" altLang="en-US" smtClean="0"/>
              <a:t>2021-09-06</a:t>
            </a:fld>
            <a:endParaRPr lang="zh-CN" altLang="en-US"/>
          </a:p>
        </p:txBody>
      </p:sp>
      <p:sp>
        <p:nvSpPr>
          <p:cNvPr id="8" name="Footer Placeholder 7"/>
          <p:cNvSpPr>
            <a:spLocks noGrp="1"/>
          </p:cNvSpPr>
          <p:nvPr>
            <p:ph type="ftr" sz="quarter" idx="11"/>
          </p:nvPr>
        </p:nvSpPr>
        <p:spPr/>
        <p:txBody>
          <a:bodyPr/>
          <a:lstStyle/>
          <a:p>
            <a:pPr>
              <a:defRPr/>
            </a:pPr>
            <a:endParaRPr lang="zh-CN" altLang="en-US"/>
          </a:p>
        </p:txBody>
      </p:sp>
      <p:sp>
        <p:nvSpPr>
          <p:cNvPr id="9" name="Slide Number Placeholder 8"/>
          <p:cNvSpPr>
            <a:spLocks noGrp="1"/>
          </p:cNvSpPr>
          <p:nvPr>
            <p:ph type="sldNum" sz="quarter" idx="12"/>
          </p:nvPr>
        </p:nvSpPr>
        <p:spPr/>
        <p:txBody>
          <a:bodyPr/>
          <a:lstStyle/>
          <a:p>
            <a:pPr>
              <a:defRPr/>
            </a:pPr>
            <a:fld id="{5D11F3E9-974B-421B-91F2-0D0DEF2A5CD4}" type="slidenum">
              <a:rPr lang="zh-CN" altLang="en-US" smtClean="0"/>
              <a:t>‹#›</a:t>
            </a:fld>
            <a:endParaRPr lang="zh-CN" altLang="en-US"/>
          </a:p>
        </p:txBody>
      </p:sp>
    </p:spTree>
    <p:extLst>
      <p:ext uri="{BB962C8B-B14F-4D97-AF65-F5344CB8AC3E}">
        <p14:creationId xmlns:p14="http://schemas.microsoft.com/office/powerpoint/2010/main" val="3035866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pPr>
              <a:defRPr/>
            </a:pPr>
            <a:fld id="{B5EFEBD4-FF53-4C96-84CF-C9C7EA395E02}" type="datetimeFigureOut">
              <a:rPr lang="zh-CN" altLang="en-US" smtClean="0"/>
              <a:t>2021-09-06</a:t>
            </a:fld>
            <a:endParaRPr lang="zh-CN" altLang="en-US"/>
          </a:p>
        </p:txBody>
      </p:sp>
      <p:sp>
        <p:nvSpPr>
          <p:cNvPr id="4" name="Footer Placeholder 3"/>
          <p:cNvSpPr>
            <a:spLocks noGrp="1"/>
          </p:cNvSpPr>
          <p:nvPr>
            <p:ph type="ftr" sz="quarter" idx="11"/>
          </p:nvPr>
        </p:nvSpPr>
        <p:spPr/>
        <p:txBody>
          <a:bodyPr/>
          <a:lstStyle/>
          <a:p>
            <a:pPr>
              <a:defRPr/>
            </a:pPr>
            <a:endParaRPr lang="zh-CN" altLang="en-US"/>
          </a:p>
        </p:txBody>
      </p:sp>
      <p:sp>
        <p:nvSpPr>
          <p:cNvPr id="5" name="Slide Number Placeholder 4"/>
          <p:cNvSpPr>
            <a:spLocks noGrp="1"/>
          </p:cNvSpPr>
          <p:nvPr>
            <p:ph type="sldNum" sz="quarter" idx="12"/>
          </p:nvPr>
        </p:nvSpPr>
        <p:spPr/>
        <p:txBody>
          <a:bodyPr/>
          <a:lstStyle/>
          <a:p>
            <a:pPr>
              <a:defRPr/>
            </a:pPr>
            <a:fld id="{6E432DA4-97C7-4C33-A425-C299D941922A}" type="slidenum">
              <a:rPr lang="zh-CN" altLang="en-US" smtClean="0"/>
              <a:t>‹#›</a:t>
            </a:fld>
            <a:endParaRPr lang="zh-CN" altLang="en-US"/>
          </a:p>
        </p:txBody>
      </p:sp>
    </p:spTree>
    <p:extLst>
      <p:ext uri="{BB962C8B-B14F-4D97-AF65-F5344CB8AC3E}">
        <p14:creationId xmlns:p14="http://schemas.microsoft.com/office/powerpoint/2010/main" val="4152295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pic>
        <p:nvPicPr>
          <p:cNvPr id="5" name="그림 59" descr="Untitled-1.png"/>
          <p:cNvPicPr>
            <a:picLocks noChangeAspect="1"/>
          </p:cNvPicPr>
          <p:nvPr userDrawn="1"/>
        </p:nvPicPr>
        <p:blipFill>
          <a:blip r:embed="rId2">
            <a:extLst>
              <a:ext uri="{28A0092B-C50C-407E-A947-70E740481C1C}">
                <a14:useLocalDpi xmlns:a14="http://schemas.microsoft.com/office/drawing/2010/main" val="0"/>
              </a:ext>
            </a:extLst>
          </a:blip>
          <a:srcRect b="44012"/>
          <a:stretch>
            <a:fillRect/>
          </a:stretch>
        </p:blipFill>
        <p:spPr bwMode="auto">
          <a:xfrm>
            <a:off x="2981816" y="5406104"/>
            <a:ext cx="7312041" cy="260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506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706712" y="503978"/>
            <a:ext cx="3309121" cy="1763924"/>
          </a:xfrm>
        </p:spPr>
        <p:txBody>
          <a:bodyPr anchor="b"/>
          <a:lstStyle>
            <a:lvl1pPr>
              <a:defRPr sz="3527"/>
            </a:lvl1pPr>
          </a:lstStyle>
          <a:p>
            <a:r>
              <a:rPr lang="zh-CN" altLang="en-US" smtClean="0"/>
              <a:t>单击此处编辑母版标题样式</a:t>
            </a:r>
            <a:endParaRPr lang="en-US" dirty="0"/>
          </a:p>
        </p:txBody>
      </p:sp>
      <p:sp>
        <p:nvSpPr>
          <p:cNvPr id="3" name="Content Placeholder 2"/>
          <p:cNvSpPr>
            <a:spLocks noGrp="1"/>
          </p:cNvSpPr>
          <p:nvPr>
            <p:ph idx="1"/>
          </p:nvPr>
        </p:nvSpPr>
        <p:spPr>
          <a:xfrm>
            <a:off x="4361842" y="1088455"/>
            <a:ext cx="5194132"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706712" y="2267902"/>
            <a:ext cx="3309121"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pPr>
              <a:defRPr/>
            </a:pPr>
            <a:fld id="{156E4E7A-E62A-4C94-BFA7-14B207475E22}" type="datetimeFigureOut">
              <a:rPr lang="zh-CN" altLang="en-US" smtClean="0"/>
              <a:t>2021-09-06</a:t>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FB349D3D-95BD-4C99-BF32-E601C07C3A13}" type="slidenum">
              <a:rPr lang="zh-CN" altLang="en-US" smtClean="0"/>
              <a:t>‹#›</a:t>
            </a:fld>
            <a:endParaRPr lang="zh-CN" altLang="en-US"/>
          </a:p>
        </p:txBody>
      </p:sp>
    </p:spTree>
    <p:extLst>
      <p:ext uri="{BB962C8B-B14F-4D97-AF65-F5344CB8AC3E}">
        <p14:creationId xmlns:p14="http://schemas.microsoft.com/office/powerpoint/2010/main" val="2766125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706712" y="503978"/>
            <a:ext cx="3309121" cy="1763924"/>
          </a:xfrm>
        </p:spPr>
        <p:txBody>
          <a:bodyPr anchor="b"/>
          <a:lstStyle>
            <a:lvl1pPr>
              <a:defRPr sz="3527"/>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4361842" y="1088455"/>
            <a:ext cx="5194132"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706712" y="2267902"/>
            <a:ext cx="3309121"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pPr>
              <a:defRPr/>
            </a:pPr>
            <a:fld id="{156E4E7A-E62A-4C94-BFA7-14B207475E22}" type="datetimeFigureOut">
              <a:rPr lang="zh-CN" altLang="en-US" smtClean="0"/>
              <a:t>2021-09-06</a:t>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FB349D3D-95BD-4C99-BF32-E601C07C3A13}" type="slidenum">
              <a:rPr lang="zh-CN" altLang="en-US" smtClean="0"/>
              <a:t>‹#›</a:t>
            </a:fld>
            <a:endParaRPr lang="zh-CN" altLang="en-US"/>
          </a:p>
        </p:txBody>
      </p:sp>
    </p:spTree>
    <p:extLst>
      <p:ext uri="{BB962C8B-B14F-4D97-AF65-F5344CB8AC3E}">
        <p14:creationId xmlns:p14="http://schemas.microsoft.com/office/powerpoint/2010/main" val="2173162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5376" y="402484"/>
            <a:ext cx="8849261" cy="1461188"/>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705376" y="2012414"/>
            <a:ext cx="8849261" cy="4796544"/>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705376" y="7006700"/>
            <a:ext cx="2308503" cy="402483"/>
          </a:xfrm>
          <a:prstGeom prst="rect">
            <a:avLst/>
          </a:prstGeom>
        </p:spPr>
        <p:txBody>
          <a:bodyPr vert="horz" lIns="91440" tIns="45720" rIns="91440" bIns="45720" rtlCol="0" anchor="ctr"/>
          <a:lstStyle>
            <a:lvl1pPr algn="l">
              <a:defRPr sz="1323">
                <a:solidFill>
                  <a:schemeClr val="tx1">
                    <a:tint val="75000"/>
                  </a:schemeClr>
                </a:solidFill>
              </a:defRPr>
            </a:lvl1pPr>
          </a:lstStyle>
          <a:p>
            <a:pPr>
              <a:defRPr/>
            </a:pPr>
            <a:fld id="{156E4E7A-E62A-4C94-BFA7-14B207475E22}" type="datetimeFigureOut">
              <a:rPr lang="zh-CN" altLang="en-US" smtClean="0"/>
              <a:t>2021-09-06</a:t>
            </a:fld>
            <a:endParaRPr lang="zh-CN" altLang="en-US"/>
          </a:p>
        </p:txBody>
      </p:sp>
      <p:sp>
        <p:nvSpPr>
          <p:cNvPr id="5" name="Footer Placeholder 4"/>
          <p:cNvSpPr>
            <a:spLocks noGrp="1"/>
          </p:cNvSpPr>
          <p:nvPr>
            <p:ph type="ftr" sz="quarter" idx="3"/>
          </p:nvPr>
        </p:nvSpPr>
        <p:spPr>
          <a:xfrm>
            <a:off x="3398630" y="7006700"/>
            <a:ext cx="3462754"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pPr>
              <a:defRPr/>
            </a:pPr>
            <a:endParaRPr lang="zh-CN" altLang="en-US"/>
          </a:p>
        </p:txBody>
      </p:sp>
      <p:sp>
        <p:nvSpPr>
          <p:cNvPr id="6" name="Slide Number Placeholder 5"/>
          <p:cNvSpPr>
            <a:spLocks noGrp="1"/>
          </p:cNvSpPr>
          <p:nvPr>
            <p:ph type="sldNum" sz="quarter" idx="4"/>
          </p:nvPr>
        </p:nvSpPr>
        <p:spPr>
          <a:xfrm>
            <a:off x="7246134" y="7006700"/>
            <a:ext cx="2308503" cy="402483"/>
          </a:xfrm>
          <a:prstGeom prst="rect">
            <a:avLst/>
          </a:prstGeom>
        </p:spPr>
        <p:txBody>
          <a:bodyPr vert="horz" lIns="91440" tIns="45720" rIns="91440" bIns="45720" rtlCol="0" anchor="ctr"/>
          <a:lstStyle>
            <a:lvl1pPr algn="r">
              <a:defRPr sz="1323">
                <a:solidFill>
                  <a:schemeClr val="tx1">
                    <a:tint val="75000"/>
                  </a:schemeClr>
                </a:solidFill>
              </a:defRPr>
            </a:lvl1pPr>
          </a:lstStyle>
          <a:p>
            <a:pPr>
              <a:defRPr/>
            </a:pPr>
            <a:fld id="{FB349D3D-95BD-4C99-BF32-E601C07C3A13}" type="slidenum">
              <a:rPr lang="zh-CN" altLang="en-US" smtClean="0"/>
              <a:t>‹#›</a:t>
            </a:fld>
            <a:endParaRPr lang="zh-CN" altLang="en-US"/>
          </a:p>
        </p:txBody>
      </p:sp>
    </p:spTree>
    <p:extLst>
      <p:ext uri="{BB962C8B-B14F-4D97-AF65-F5344CB8AC3E}">
        <p14:creationId xmlns:p14="http://schemas.microsoft.com/office/powerpoint/2010/main" val="3419398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8" r:id="rId15"/>
    <p:sldLayoutId id="2147483679" r:id="rId16"/>
    <p:sldLayoutId id="2147483656" r:id="rId17"/>
    <p:sldLayoutId id="2147483658" r:id="rId18"/>
  </p:sldLayoutIdLst>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emf"/><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emf"/><Relationship Id="rId4" Type="http://schemas.openxmlformats.org/officeDocument/2006/relationships/image" Target="../media/image21.png"/><Relationship Id="rId9" Type="http://schemas.openxmlformats.org/officeDocument/2006/relationships/image" Target="../media/image26.emf"/></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jpeg"/><Relationship Id="rId7" Type="http://schemas.openxmlformats.org/officeDocument/2006/relationships/image" Target="../media/image36.png"/><Relationship Id="rId12" Type="http://schemas.openxmlformats.org/officeDocument/2006/relationships/image" Target="../media/image41.jpeg"/><Relationship Id="rId2" Type="http://schemas.openxmlformats.org/officeDocument/2006/relationships/image" Target="../media/image31.jpeg"/><Relationship Id="rId1" Type="http://schemas.openxmlformats.org/officeDocument/2006/relationships/slideLayout" Target="../slideLayouts/slideLayout16.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png"/><Relationship Id="rId1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4.xml"/><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4.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tiff"/><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3">
            <a:extLst>
              <a:ext uri="{28A0092B-C50C-407E-A947-70E740481C1C}">
                <a14:useLocalDpi xmlns:a14="http://schemas.microsoft.com/office/drawing/2010/main" val="0"/>
              </a:ext>
            </a:extLst>
          </a:blip>
          <a:srcRect t="15863" b="15750"/>
          <a:stretch/>
        </p:blipFill>
        <p:spPr>
          <a:xfrm>
            <a:off x="176151" y="16608"/>
            <a:ext cx="2519421" cy="861486"/>
          </a:xfrm>
          <a:prstGeom prst="rect">
            <a:avLst/>
          </a:prstGeom>
        </p:spPr>
      </p:pic>
      <p:sp>
        <p:nvSpPr>
          <p:cNvPr id="77" name="矩形 21"/>
          <p:cNvSpPr>
            <a:spLocks noChangeArrowheads="1"/>
          </p:cNvSpPr>
          <p:nvPr/>
        </p:nvSpPr>
        <p:spPr bwMode="auto">
          <a:xfrm>
            <a:off x="2969766" y="315787"/>
            <a:ext cx="56166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dist" eaLnBrk="1" hangingPunct="1">
              <a:spcBef>
                <a:spcPct val="0"/>
              </a:spcBef>
              <a:buFontTx/>
              <a:buNone/>
            </a:pPr>
            <a:r>
              <a:rPr lang="zh-CN" altLang="en-US" sz="2400" dirty="0">
                <a:solidFill>
                  <a:srgbClr val="FF6600"/>
                </a:solidFill>
                <a:latin typeface="方正兰亭特黑简体" panose="02000000000000000000" pitchFamily="2" charset="-122"/>
                <a:ea typeface="方正兰亭特黑简体" panose="02000000000000000000" pitchFamily="2" charset="-122"/>
              </a:rPr>
              <a:t>数字出版发行</a:t>
            </a:r>
            <a:r>
              <a:rPr lang="zh-CN" altLang="en-US" sz="2400" dirty="0" smtClean="0">
                <a:solidFill>
                  <a:srgbClr val="FF6600"/>
                </a:solidFill>
                <a:latin typeface="方正兰亭特黑简体" panose="02000000000000000000" pitchFamily="2" charset="-122"/>
                <a:ea typeface="方正兰亭特黑简体" panose="02000000000000000000" pitchFamily="2" charset="-122"/>
              </a:rPr>
              <a:t>平台 数字</a:t>
            </a:r>
            <a:r>
              <a:rPr lang="zh-CN" altLang="en-US" sz="2400" dirty="0">
                <a:solidFill>
                  <a:srgbClr val="FF6600"/>
                </a:solidFill>
                <a:latin typeface="方正兰亭特黑简体" panose="02000000000000000000" pitchFamily="2" charset="-122"/>
                <a:ea typeface="方正兰亭特黑简体" panose="02000000000000000000" pitchFamily="2" charset="-122"/>
              </a:rPr>
              <a:t>城市建设运营商</a:t>
            </a:r>
          </a:p>
        </p:txBody>
      </p:sp>
      <p:grpSp>
        <p:nvGrpSpPr>
          <p:cNvPr id="20" name="组合 19"/>
          <p:cNvGrpSpPr/>
          <p:nvPr/>
        </p:nvGrpSpPr>
        <p:grpSpPr>
          <a:xfrm>
            <a:off x="2" y="1315246"/>
            <a:ext cx="10811322" cy="5701263"/>
            <a:chOff x="2" y="1315246"/>
            <a:chExt cx="10811322" cy="5701263"/>
          </a:xfrm>
        </p:grpSpPr>
        <p:sp>
          <p:nvSpPr>
            <p:cNvPr id="56" name="矩形 4"/>
            <p:cNvSpPr/>
            <p:nvPr/>
          </p:nvSpPr>
          <p:spPr>
            <a:xfrm>
              <a:off x="2" y="1315246"/>
              <a:ext cx="1889499" cy="5701263"/>
            </a:xfrm>
            <a:custGeom>
              <a:avLst/>
              <a:gdLst/>
              <a:ahLst/>
              <a:cxnLst/>
              <a:rect l="l" t="t" r="r" b="b"/>
              <a:pathLst>
                <a:path w="1603104" h="4485871">
                  <a:moveTo>
                    <a:pt x="0" y="0"/>
                  </a:moveTo>
                  <a:lnTo>
                    <a:pt x="1603104" y="3830930"/>
                  </a:lnTo>
                  <a:lnTo>
                    <a:pt x="0" y="4485871"/>
                  </a:lnTo>
                  <a:close/>
                </a:path>
              </a:pathLst>
            </a:custGeom>
            <a:gradFill flip="none" rotWithShape="1">
              <a:gsLst>
                <a:gs pos="0">
                  <a:schemeClr val="bg1">
                    <a:lumMod val="85000"/>
                  </a:schemeClr>
                </a:gs>
                <a:gs pos="21000">
                  <a:schemeClr val="bg1">
                    <a:lumMod val="95000"/>
                  </a:schemeClr>
                </a:gs>
                <a:gs pos="76000">
                  <a:schemeClr val="bg1">
                    <a:lumMod val="95000"/>
                  </a:schemeClr>
                </a:gs>
                <a:gs pos="13320">
                  <a:srgbClr val="E4E4E4"/>
                </a:gs>
                <a:gs pos="45000">
                  <a:srgbClr val="DBDBDB"/>
                </a:gs>
                <a:gs pos="100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58" name="矩形 21"/>
            <p:cNvSpPr>
              <a:spLocks noChangeArrowheads="1"/>
            </p:cNvSpPr>
            <p:nvPr/>
          </p:nvSpPr>
          <p:spPr bwMode="auto">
            <a:xfrm>
              <a:off x="6138118" y="5199694"/>
              <a:ext cx="39254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dist" eaLnBrk="1" hangingPunct="1">
                <a:spcBef>
                  <a:spcPct val="0"/>
                </a:spcBef>
                <a:buFontTx/>
                <a:buNone/>
              </a:pPr>
              <a:r>
                <a:rPr lang="zh-CN" altLang="en-US" sz="3600" dirty="0" smtClean="0">
                  <a:solidFill>
                    <a:srgbClr val="C00000"/>
                  </a:solidFill>
                  <a:latin typeface="方正兰亭粗黑_GBK" panose="02000000000000000000" pitchFamily="2" charset="-122"/>
                  <a:ea typeface="方正兰亭粗黑_GBK" panose="02000000000000000000" pitchFamily="2" charset="-122"/>
                </a:rPr>
                <a:t>龙源数字阅览室</a:t>
              </a:r>
              <a:endParaRPr lang="zh-CN" altLang="en-US" sz="3600" dirty="0">
                <a:solidFill>
                  <a:srgbClr val="C00000"/>
                </a:solidFill>
                <a:latin typeface="方正兰亭粗黑_GBK" panose="02000000000000000000" pitchFamily="2" charset="-122"/>
                <a:ea typeface="方正兰亭粗黑_GBK" panose="02000000000000000000" pitchFamily="2" charset="-122"/>
              </a:endParaRPr>
            </a:p>
          </p:txBody>
        </p:sp>
        <p:sp>
          <p:nvSpPr>
            <p:cNvPr id="59" name="TextBox 8"/>
            <p:cNvSpPr txBox="1">
              <a:spLocks noChangeArrowheads="1"/>
            </p:cNvSpPr>
            <p:nvPr/>
          </p:nvSpPr>
          <p:spPr bwMode="auto">
            <a:xfrm>
              <a:off x="6354266" y="5965002"/>
              <a:ext cx="370000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fontAlgn="auto" hangingPunct="1">
                <a:spcBef>
                  <a:spcPts val="0"/>
                </a:spcBef>
                <a:spcAft>
                  <a:spcPts val="0"/>
                </a:spcAft>
                <a:defRPr/>
              </a:pPr>
              <a:r>
                <a:rPr lang="zh-CN" altLang="en-US" sz="1600" spc="135" dirty="0" smtClean="0">
                  <a:solidFill>
                    <a:schemeClr val="tx1">
                      <a:lumMod val="65000"/>
                      <a:lumOff val="35000"/>
                    </a:schemeClr>
                  </a:solidFill>
                  <a:latin typeface="微软雅黑" panose="020B0503020204020204" pitchFamily="34" charset="-122"/>
                  <a:ea typeface="微软雅黑" panose="020B0503020204020204" pitchFamily="34" charset="-122"/>
                </a:rPr>
                <a:t>期刊</a:t>
              </a:r>
              <a:r>
                <a:rPr lang="en-US" altLang="zh-CN" sz="1600" spc="135" dirty="0" smtClean="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600" spc="135" dirty="0" smtClean="0">
                  <a:solidFill>
                    <a:schemeClr val="tx1">
                      <a:lumMod val="65000"/>
                      <a:lumOff val="35000"/>
                    </a:schemeClr>
                  </a:solidFill>
                  <a:latin typeface="微软雅黑" panose="020B0503020204020204" pitchFamily="34" charset="-122"/>
                  <a:ea typeface="微软雅黑" panose="020B0503020204020204" pitchFamily="34" charset="-122"/>
                </a:rPr>
                <a:t>图书</a:t>
              </a:r>
              <a:r>
                <a:rPr lang="en-US" altLang="zh-CN" sz="1600" spc="135" dirty="0" smtClean="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600" spc="135" dirty="0" smtClean="0">
                  <a:solidFill>
                    <a:schemeClr val="tx1">
                      <a:lumMod val="65000"/>
                      <a:lumOff val="35000"/>
                    </a:schemeClr>
                  </a:solidFill>
                  <a:latin typeface="微软雅黑" panose="020B0503020204020204" pitchFamily="34" charset="-122"/>
                  <a:ea typeface="微软雅黑" panose="020B0503020204020204" pitchFamily="34" charset="-122"/>
                </a:rPr>
                <a:t>报纸</a:t>
              </a:r>
              <a:r>
                <a:rPr lang="en-US" altLang="zh-CN" sz="1600" spc="135" dirty="0" smtClean="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600" spc="135" dirty="0" smtClean="0">
                  <a:solidFill>
                    <a:schemeClr val="tx1">
                      <a:lumMod val="65000"/>
                      <a:lumOff val="35000"/>
                    </a:schemeClr>
                  </a:solidFill>
                  <a:latin typeface="微软雅黑" panose="020B0503020204020204" pitchFamily="34" charset="-122"/>
                  <a:ea typeface="微软雅黑" panose="020B0503020204020204" pitchFamily="34" charset="-122"/>
                </a:rPr>
                <a:t>音频</a:t>
              </a:r>
              <a:r>
                <a:rPr lang="en-US" altLang="zh-CN" sz="1600" spc="135" dirty="0" smtClean="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600" spc="135" dirty="0" smtClean="0">
                  <a:solidFill>
                    <a:schemeClr val="tx1">
                      <a:lumMod val="65000"/>
                      <a:lumOff val="35000"/>
                    </a:schemeClr>
                  </a:solidFill>
                  <a:latin typeface="微软雅黑" panose="020B0503020204020204" pitchFamily="34" charset="-122"/>
                  <a:ea typeface="微软雅黑" panose="020B0503020204020204" pitchFamily="34" charset="-122"/>
                </a:rPr>
                <a:t>视频</a:t>
              </a:r>
              <a:r>
                <a:rPr lang="en-US" altLang="zh-CN" sz="1600" spc="135" dirty="0" smtClean="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600" spc="135" dirty="0" smtClean="0">
                  <a:solidFill>
                    <a:schemeClr val="tx1">
                      <a:lumMod val="65000"/>
                      <a:lumOff val="35000"/>
                    </a:schemeClr>
                  </a:solidFill>
                  <a:latin typeface="微软雅黑" panose="020B0503020204020204" pitchFamily="34" charset="-122"/>
                  <a:ea typeface="微软雅黑" panose="020B0503020204020204" pitchFamily="34" charset="-122"/>
                </a:rPr>
                <a:t>客户端</a:t>
              </a:r>
              <a:endParaRPr lang="zh-CN" altLang="en-US" sz="1600" spc="135"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1" name="矩形 26"/>
            <p:cNvSpPr/>
            <p:nvPr/>
          </p:nvSpPr>
          <p:spPr>
            <a:xfrm rot="3115289" flipH="1">
              <a:off x="8365071" y="243327"/>
              <a:ext cx="57626" cy="4834880"/>
            </a:xfrm>
            <a:custGeom>
              <a:avLst/>
              <a:gdLst/>
              <a:ahLst/>
              <a:cxnLst/>
              <a:rect l="l" t="t" r="r" b="b"/>
              <a:pathLst>
                <a:path w="47901" h="4198615">
                  <a:moveTo>
                    <a:pt x="1" y="61992"/>
                  </a:moveTo>
                  <a:lnTo>
                    <a:pt x="47901" y="0"/>
                  </a:lnTo>
                  <a:cubicBezTo>
                    <a:pt x="47009" y="1366825"/>
                    <a:pt x="46117" y="2733649"/>
                    <a:pt x="45224" y="4100474"/>
                  </a:cubicBezTo>
                  <a:lnTo>
                    <a:pt x="0" y="4198615"/>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nvGrpSpPr>
            <p:cNvPr id="62" name="组合 2"/>
            <p:cNvGrpSpPr/>
            <p:nvPr/>
          </p:nvGrpSpPr>
          <p:grpSpPr bwMode="auto">
            <a:xfrm>
              <a:off x="8414618" y="4476509"/>
              <a:ext cx="1386271" cy="265654"/>
              <a:chOff x="7013923" y="1175361"/>
              <a:chExt cx="908755" cy="172255"/>
            </a:xfrm>
            <a:solidFill>
              <a:srgbClr val="FF0000"/>
            </a:solidFill>
          </p:grpSpPr>
          <p:grpSp>
            <p:nvGrpSpPr>
              <p:cNvPr id="63" name="组合 116"/>
              <p:cNvGrpSpPr/>
              <p:nvPr/>
            </p:nvGrpSpPr>
            <p:grpSpPr bwMode="auto">
              <a:xfrm>
                <a:off x="7507723" y="1175361"/>
                <a:ext cx="171576" cy="172253"/>
                <a:chOff x="6859414" y="1135410"/>
                <a:chExt cx="229708" cy="230615"/>
              </a:xfrm>
              <a:grpFill/>
            </p:grpSpPr>
            <p:sp>
              <p:nvSpPr>
                <p:cNvPr id="74" name="Oval 83"/>
                <p:cNvSpPr>
                  <a:spLocks noChangeArrowheads="1"/>
                </p:cNvSpPr>
                <p:nvPr/>
              </p:nvSpPr>
              <p:spPr bwMode="auto">
                <a:xfrm>
                  <a:off x="6860002" y="1135410"/>
                  <a:ext cx="228222" cy="23061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75" name="Freeform 85"/>
                <p:cNvSpPr>
                  <a:spLocks noEditPoints="1"/>
                </p:cNvSpPr>
                <p:nvPr/>
              </p:nvSpPr>
              <p:spPr bwMode="auto">
                <a:xfrm>
                  <a:off x="6935426" y="1195489"/>
                  <a:ext cx="79899" cy="124388"/>
                </a:xfrm>
                <a:custGeom>
                  <a:avLst/>
                  <a:gdLst>
                    <a:gd name="T0" fmla="*/ 2147483646 w 9"/>
                    <a:gd name="T1" fmla="*/ 2147483646 h 14"/>
                    <a:gd name="T2" fmla="*/ 2147483646 w 9"/>
                    <a:gd name="T3" fmla="*/ 0 h 14"/>
                    <a:gd name="T4" fmla="*/ 2147483646 w 9"/>
                    <a:gd name="T5" fmla="*/ 0 h 14"/>
                    <a:gd name="T6" fmla="*/ 0 w 9"/>
                    <a:gd name="T7" fmla="*/ 2147483646 h 14"/>
                    <a:gd name="T8" fmla="*/ 2147483646 w 9"/>
                    <a:gd name="T9" fmla="*/ 2147483646 h 14"/>
                    <a:gd name="T10" fmla="*/ 2147483646 w 9"/>
                    <a:gd name="T11" fmla="*/ 2147483646 h 14"/>
                    <a:gd name="T12" fmla="*/ 2147483646 w 9"/>
                    <a:gd name="T13" fmla="*/ 2147483646 h 14"/>
                    <a:gd name="T14" fmla="*/ 2147483646 w 9"/>
                    <a:gd name="T15" fmla="*/ 2147483646 h 14"/>
                    <a:gd name="T16" fmla="*/ 2147483646 w 9"/>
                    <a:gd name="T17" fmla="*/ 2147483646 h 14"/>
                    <a:gd name="T18" fmla="*/ 2147483646 w 9"/>
                    <a:gd name="T19" fmla="*/ 2147483646 h 14"/>
                    <a:gd name="T20" fmla="*/ 2147483646 w 9"/>
                    <a:gd name="T21" fmla="*/ 2147483646 h 14"/>
                    <a:gd name="T22" fmla="*/ 2147483646 w 9"/>
                    <a:gd name="T23" fmla="*/ 2147483646 h 14"/>
                    <a:gd name="T24" fmla="*/ 2147483646 w 9"/>
                    <a:gd name="T25" fmla="*/ 2147483646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 h="14">
                      <a:moveTo>
                        <a:pt x="9" y="5"/>
                      </a:moveTo>
                      <a:cubicBezTo>
                        <a:pt x="9" y="2"/>
                        <a:pt x="7" y="0"/>
                        <a:pt x="5" y="0"/>
                      </a:cubicBezTo>
                      <a:cubicBezTo>
                        <a:pt x="5" y="0"/>
                        <a:pt x="5" y="0"/>
                        <a:pt x="5" y="0"/>
                      </a:cubicBezTo>
                      <a:cubicBezTo>
                        <a:pt x="2" y="0"/>
                        <a:pt x="0" y="2"/>
                        <a:pt x="0" y="5"/>
                      </a:cubicBezTo>
                      <a:cubicBezTo>
                        <a:pt x="0" y="8"/>
                        <a:pt x="5" y="14"/>
                        <a:pt x="5" y="14"/>
                      </a:cubicBezTo>
                      <a:cubicBezTo>
                        <a:pt x="5" y="14"/>
                        <a:pt x="5" y="14"/>
                        <a:pt x="5" y="14"/>
                      </a:cubicBezTo>
                      <a:cubicBezTo>
                        <a:pt x="5" y="14"/>
                        <a:pt x="5" y="14"/>
                        <a:pt x="5" y="14"/>
                      </a:cubicBezTo>
                      <a:cubicBezTo>
                        <a:pt x="5" y="14"/>
                        <a:pt x="9" y="8"/>
                        <a:pt x="9" y="5"/>
                      </a:cubicBezTo>
                      <a:close/>
                      <a:moveTo>
                        <a:pt x="3" y="4"/>
                      </a:moveTo>
                      <a:cubicBezTo>
                        <a:pt x="3" y="3"/>
                        <a:pt x="4" y="2"/>
                        <a:pt x="5" y="2"/>
                      </a:cubicBezTo>
                      <a:cubicBezTo>
                        <a:pt x="6" y="2"/>
                        <a:pt x="7" y="3"/>
                        <a:pt x="7" y="4"/>
                      </a:cubicBezTo>
                      <a:cubicBezTo>
                        <a:pt x="7" y="5"/>
                        <a:pt x="6" y="6"/>
                        <a:pt x="5" y="6"/>
                      </a:cubicBezTo>
                      <a:cubicBezTo>
                        <a:pt x="4" y="6"/>
                        <a:pt x="3" y="5"/>
                        <a:pt x="3" y="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64" name="组合 118"/>
              <p:cNvGrpSpPr/>
              <p:nvPr/>
            </p:nvGrpSpPr>
            <p:grpSpPr bwMode="auto">
              <a:xfrm>
                <a:off x="7257774" y="1175361"/>
                <a:ext cx="178357" cy="172253"/>
                <a:chOff x="6452659" y="1135410"/>
                <a:chExt cx="238787" cy="230615"/>
              </a:xfrm>
              <a:grpFill/>
            </p:grpSpPr>
            <p:sp>
              <p:nvSpPr>
                <p:cNvPr id="72" name="Oval 89"/>
                <p:cNvSpPr>
                  <a:spLocks noChangeArrowheads="1"/>
                </p:cNvSpPr>
                <p:nvPr/>
              </p:nvSpPr>
              <p:spPr bwMode="auto">
                <a:xfrm>
                  <a:off x="6451296" y="1135410"/>
                  <a:ext cx="238074" cy="23061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73" name="Freeform 90"/>
                <p:cNvSpPr>
                  <a:spLocks noEditPoints="1"/>
                </p:cNvSpPr>
                <p:nvPr/>
              </p:nvSpPr>
              <p:spPr bwMode="auto">
                <a:xfrm>
                  <a:off x="6531650" y="1188070"/>
                  <a:ext cx="79898" cy="116215"/>
                </a:xfrm>
                <a:custGeom>
                  <a:avLst/>
                  <a:gdLst>
                    <a:gd name="T0" fmla="*/ 2147483646 w 9"/>
                    <a:gd name="T1" fmla="*/ 0 h 13"/>
                    <a:gd name="T2" fmla="*/ 0 w 9"/>
                    <a:gd name="T3" fmla="*/ 2147483646 h 13"/>
                    <a:gd name="T4" fmla="*/ 0 w 9"/>
                    <a:gd name="T5" fmla="*/ 2147483646 h 13"/>
                    <a:gd name="T6" fmla="*/ 2147483646 w 9"/>
                    <a:gd name="T7" fmla="*/ 2147483646 h 13"/>
                    <a:gd name="T8" fmla="*/ 2147483646 w 9"/>
                    <a:gd name="T9" fmla="*/ 2147483646 h 13"/>
                    <a:gd name="T10" fmla="*/ 2147483646 w 9"/>
                    <a:gd name="T11" fmla="*/ 0 h 13"/>
                    <a:gd name="T12" fmla="*/ 2147483646 w 9"/>
                    <a:gd name="T13" fmla="*/ 2147483646 h 13"/>
                    <a:gd name="T14" fmla="*/ 2147483646 w 9"/>
                    <a:gd name="T15" fmla="*/ 2147483646 h 13"/>
                    <a:gd name="T16" fmla="*/ 2147483646 w 9"/>
                    <a:gd name="T17" fmla="*/ 2147483646 h 13"/>
                    <a:gd name="T18" fmla="*/ 2147483646 w 9"/>
                    <a:gd name="T19" fmla="*/ 2147483646 h 13"/>
                    <a:gd name="T20" fmla="*/ 2147483646 w 9"/>
                    <a:gd name="T21" fmla="*/ 2147483646 h 13"/>
                    <a:gd name="T22" fmla="*/ 2147483646 w 9"/>
                    <a:gd name="T23" fmla="*/ 2147483646 h 13"/>
                    <a:gd name="T24" fmla="*/ 2147483646 w 9"/>
                    <a:gd name="T25" fmla="*/ 2147483646 h 13"/>
                    <a:gd name="T26" fmla="*/ 2147483646 w 9"/>
                    <a:gd name="T27" fmla="*/ 2147483646 h 13"/>
                    <a:gd name="T28" fmla="*/ 2147483646 w 9"/>
                    <a:gd name="T29" fmla="*/ 2147483646 h 13"/>
                    <a:gd name="T30" fmla="*/ 2147483646 w 9"/>
                    <a:gd name="T31" fmla="*/ 2147483646 h 13"/>
                    <a:gd name="T32" fmla="*/ 2147483646 w 9"/>
                    <a:gd name="T33" fmla="*/ 2147483646 h 13"/>
                    <a:gd name="T34" fmla="*/ 2147483646 w 9"/>
                    <a:gd name="T35" fmla="*/ 2147483646 h 13"/>
                    <a:gd name="T36" fmla="*/ 2147483646 w 9"/>
                    <a:gd name="T37" fmla="*/ 2147483646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 h="13">
                      <a:moveTo>
                        <a:pt x="5" y="0"/>
                      </a:moveTo>
                      <a:cubicBezTo>
                        <a:pt x="2" y="0"/>
                        <a:pt x="0" y="2"/>
                        <a:pt x="0" y="5"/>
                      </a:cubicBezTo>
                      <a:cubicBezTo>
                        <a:pt x="0" y="13"/>
                        <a:pt x="0" y="13"/>
                        <a:pt x="0" y="13"/>
                      </a:cubicBezTo>
                      <a:cubicBezTo>
                        <a:pt x="9" y="13"/>
                        <a:pt x="9" y="13"/>
                        <a:pt x="9" y="13"/>
                      </a:cubicBezTo>
                      <a:cubicBezTo>
                        <a:pt x="9" y="5"/>
                        <a:pt x="9" y="5"/>
                        <a:pt x="9" y="5"/>
                      </a:cubicBezTo>
                      <a:cubicBezTo>
                        <a:pt x="9" y="2"/>
                        <a:pt x="7" y="0"/>
                        <a:pt x="5" y="0"/>
                      </a:cubicBezTo>
                      <a:close/>
                      <a:moveTo>
                        <a:pt x="5" y="10"/>
                      </a:moveTo>
                      <a:cubicBezTo>
                        <a:pt x="5" y="11"/>
                        <a:pt x="5" y="11"/>
                        <a:pt x="5" y="11"/>
                      </a:cubicBezTo>
                      <a:cubicBezTo>
                        <a:pt x="5" y="11"/>
                        <a:pt x="5" y="12"/>
                        <a:pt x="5" y="12"/>
                      </a:cubicBezTo>
                      <a:cubicBezTo>
                        <a:pt x="4" y="12"/>
                        <a:pt x="4" y="11"/>
                        <a:pt x="4" y="11"/>
                      </a:cubicBezTo>
                      <a:cubicBezTo>
                        <a:pt x="4" y="10"/>
                        <a:pt x="4" y="10"/>
                        <a:pt x="4" y="10"/>
                      </a:cubicBezTo>
                      <a:cubicBezTo>
                        <a:pt x="3" y="9"/>
                        <a:pt x="3" y="9"/>
                        <a:pt x="3" y="8"/>
                      </a:cubicBezTo>
                      <a:cubicBezTo>
                        <a:pt x="3" y="7"/>
                        <a:pt x="3" y="6"/>
                        <a:pt x="5" y="6"/>
                      </a:cubicBezTo>
                      <a:cubicBezTo>
                        <a:pt x="6" y="6"/>
                        <a:pt x="6" y="7"/>
                        <a:pt x="6" y="8"/>
                      </a:cubicBezTo>
                      <a:cubicBezTo>
                        <a:pt x="6" y="9"/>
                        <a:pt x="6" y="9"/>
                        <a:pt x="5" y="10"/>
                      </a:cubicBezTo>
                      <a:close/>
                      <a:moveTo>
                        <a:pt x="1" y="5"/>
                      </a:moveTo>
                      <a:cubicBezTo>
                        <a:pt x="1" y="3"/>
                        <a:pt x="3" y="1"/>
                        <a:pt x="5" y="1"/>
                      </a:cubicBezTo>
                      <a:cubicBezTo>
                        <a:pt x="6" y="1"/>
                        <a:pt x="8" y="3"/>
                        <a:pt x="8" y="5"/>
                      </a:cubicBezTo>
                      <a:lnTo>
                        <a:pt x="1" y="5"/>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65" name="组合 119"/>
              <p:cNvGrpSpPr/>
              <p:nvPr/>
            </p:nvGrpSpPr>
            <p:grpSpPr bwMode="auto">
              <a:xfrm>
                <a:off x="7751248" y="1176075"/>
                <a:ext cx="171430" cy="171539"/>
                <a:chOff x="7258497" y="1136366"/>
                <a:chExt cx="229513" cy="229659"/>
              </a:xfrm>
              <a:grpFill/>
            </p:grpSpPr>
            <p:sp>
              <p:nvSpPr>
                <p:cNvPr id="70" name="Oval 88"/>
                <p:cNvSpPr>
                  <a:spLocks noChangeArrowheads="1"/>
                </p:cNvSpPr>
                <p:nvPr/>
              </p:nvSpPr>
              <p:spPr bwMode="auto">
                <a:xfrm>
                  <a:off x="7258145" y="1135410"/>
                  <a:ext cx="228222" cy="23061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71" name="Freeform 91"/>
                <p:cNvSpPr/>
                <p:nvPr/>
              </p:nvSpPr>
              <p:spPr bwMode="auto">
                <a:xfrm>
                  <a:off x="7324929" y="1197150"/>
                  <a:ext cx="106227" cy="107135"/>
                </a:xfrm>
                <a:custGeom>
                  <a:avLst/>
                  <a:gdLst>
                    <a:gd name="T0" fmla="*/ 0 w 117"/>
                    <a:gd name="T1" fmla="*/ 0 h 118"/>
                    <a:gd name="T2" fmla="*/ 0 w 117"/>
                    <a:gd name="T3" fmla="*/ 2147483646 h 118"/>
                    <a:gd name="T4" fmla="*/ 2147483646 w 117"/>
                    <a:gd name="T5" fmla="*/ 2147483646 h 118"/>
                    <a:gd name="T6" fmla="*/ 2147483646 w 117"/>
                    <a:gd name="T7" fmla="*/ 2147483646 h 118"/>
                    <a:gd name="T8" fmla="*/ 2147483646 w 117"/>
                    <a:gd name="T9" fmla="*/ 0 h 118"/>
                    <a:gd name="T10" fmla="*/ 2147483646 w 117"/>
                    <a:gd name="T11" fmla="*/ 2147483646 h 118"/>
                    <a:gd name="T12" fmla="*/ 0 w 117"/>
                    <a:gd name="T13" fmla="*/ 0 h 1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 h="118">
                      <a:moveTo>
                        <a:pt x="0" y="0"/>
                      </a:moveTo>
                      <a:lnTo>
                        <a:pt x="0" y="98"/>
                      </a:lnTo>
                      <a:lnTo>
                        <a:pt x="58" y="118"/>
                      </a:lnTo>
                      <a:lnTo>
                        <a:pt x="117" y="98"/>
                      </a:lnTo>
                      <a:lnTo>
                        <a:pt x="117" y="0"/>
                      </a:lnTo>
                      <a:lnTo>
                        <a:pt x="58" y="2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66" name="组合 120"/>
              <p:cNvGrpSpPr/>
              <p:nvPr/>
            </p:nvGrpSpPr>
            <p:grpSpPr bwMode="auto">
              <a:xfrm>
                <a:off x="7013923" y="1175362"/>
                <a:ext cx="172919" cy="172254"/>
                <a:chOff x="6054069" y="942438"/>
                <a:chExt cx="231505" cy="230616"/>
              </a:xfrm>
              <a:grpFill/>
            </p:grpSpPr>
            <p:sp>
              <p:nvSpPr>
                <p:cNvPr id="67" name="Freeform 92"/>
                <p:cNvSpPr>
                  <a:spLocks noEditPoints="1"/>
                </p:cNvSpPr>
                <p:nvPr/>
              </p:nvSpPr>
              <p:spPr bwMode="auto">
                <a:xfrm>
                  <a:off x="6107644" y="996006"/>
                  <a:ext cx="132558" cy="124387"/>
                </a:xfrm>
                <a:custGeom>
                  <a:avLst/>
                  <a:gdLst>
                    <a:gd name="T0" fmla="*/ 0 w 146"/>
                    <a:gd name="T1" fmla="*/ 2147483646 h 137"/>
                    <a:gd name="T2" fmla="*/ 2147483646 w 146"/>
                    <a:gd name="T3" fmla="*/ 2147483646 h 137"/>
                    <a:gd name="T4" fmla="*/ 2147483646 w 146"/>
                    <a:gd name="T5" fmla="*/ 2147483646 h 137"/>
                    <a:gd name="T6" fmla="*/ 2147483646 w 146"/>
                    <a:gd name="T7" fmla="*/ 2147483646 h 137"/>
                    <a:gd name="T8" fmla="*/ 2147483646 w 146"/>
                    <a:gd name="T9" fmla="*/ 2147483646 h 137"/>
                    <a:gd name="T10" fmla="*/ 2147483646 w 146"/>
                    <a:gd name="T11" fmla="*/ 2147483646 h 137"/>
                    <a:gd name="T12" fmla="*/ 2147483646 w 146"/>
                    <a:gd name="T13" fmla="*/ 0 h 137"/>
                    <a:gd name="T14" fmla="*/ 0 w 146"/>
                    <a:gd name="T15" fmla="*/ 2147483646 h 137"/>
                    <a:gd name="T16" fmla="*/ 2147483646 w 146"/>
                    <a:gd name="T17" fmla="*/ 2147483646 h 137"/>
                    <a:gd name="T18" fmla="*/ 2147483646 w 146"/>
                    <a:gd name="T19" fmla="*/ 2147483646 h 137"/>
                    <a:gd name="T20" fmla="*/ 2147483646 w 146"/>
                    <a:gd name="T21" fmla="*/ 2147483646 h 137"/>
                    <a:gd name="T22" fmla="*/ 2147483646 w 146"/>
                    <a:gd name="T23" fmla="*/ 2147483646 h 137"/>
                    <a:gd name="T24" fmla="*/ 2147483646 w 146"/>
                    <a:gd name="T25" fmla="*/ 2147483646 h 1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6" h="137">
                      <a:moveTo>
                        <a:pt x="0" y="68"/>
                      </a:moveTo>
                      <a:lnTo>
                        <a:pt x="19" y="68"/>
                      </a:lnTo>
                      <a:lnTo>
                        <a:pt x="19" y="137"/>
                      </a:lnTo>
                      <a:lnTo>
                        <a:pt x="117" y="137"/>
                      </a:lnTo>
                      <a:lnTo>
                        <a:pt x="117" y="68"/>
                      </a:lnTo>
                      <a:lnTo>
                        <a:pt x="146" y="68"/>
                      </a:lnTo>
                      <a:lnTo>
                        <a:pt x="68" y="0"/>
                      </a:lnTo>
                      <a:lnTo>
                        <a:pt x="0" y="68"/>
                      </a:lnTo>
                      <a:close/>
                      <a:moveTo>
                        <a:pt x="87" y="107"/>
                      </a:moveTo>
                      <a:lnTo>
                        <a:pt x="48" y="107"/>
                      </a:lnTo>
                      <a:lnTo>
                        <a:pt x="48" y="68"/>
                      </a:lnTo>
                      <a:lnTo>
                        <a:pt x="87" y="68"/>
                      </a:lnTo>
                      <a:lnTo>
                        <a:pt x="87" y="10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8" name="Rectangle 93"/>
                <p:cNvSpPr>
                  <a:spLocks noChangeArrowheads="1"/>
                </p:cNvSpPr>
                <p:nvPr/>
              </p:nvSpPr>
              <p:spPr bwMode="auto">
                <a:xfrm>
                  <a:off x="6123764" y="1002516"/>
                  <a:ext cx="81059" cy="90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69" name="Freeform 94"/>
                <p:cNvSpPr>
                  <a:spLocks noEditPoints="1"/>
                </p:cNvSpPr>
                <p:nvPr/>
              </p:nvSpPr>
              <p:spPr bwMode="auto">
                <a:xfrm>
                  <a:off x="6054069" y="942438"/>
                  <a:ext cx="231505" cy="230616"/>
                </a:xfrm>
                <a:custGeom>
                  <a:avLst/>
                  <a:gdLst>
                    <a:gd name="T0" fmla="*/ 1022750916 w 26"/>
                    <a:gd name="T1" fmla="*/ 0 h 26"/>
                    <a:gd name="T2" fmla="*/ 0 w 26"/>
                    <a:gd name="T3" fmla="*/ 1022750916 h 26"/>
                    <a:gd name="T4" fmla="*/ 1022750916 w 26"/>
                    <a:gd name="T5" fmla="*/ 2045510701 h 26"/>
                    <a:gd name="T6" fmla="*/ 2045510701 w 26"/>
                    <a:gd name="T7" fmla="*/ 1022750916 h 26"/>
                    <a:gd name="T8" fmla="*/ 1022750916 w 26"/>
                    <a:gd name="T9" fmla="*/ 0 h 26"/>
                    <a:gd name="T10" fmla="*/ 1416126887 w 26"/>
                    <a:gd name="T11" fmla="*/ 1022750916 h 26"/>
                    <a:gd name="T12" fmla="*/ 1416126887 w 26"/>
                    <a:gd name="T13" fmla="*/ 1573468405 h 26"/>
                    <a:gd name="T14" fmla="*/ 629383814 w 26"/>
                    <a:gd name="T15" fmla="*/ 1573468405 h 26"/>
                    <a:gd name="T16" fmla="*/ 629383814 w 26"/>
                    <a:gd name="T17" fmla="*/ 1022750916 h 26"/>
                    <a:gd name="T18" fmla="*/ 472042296 w 26"/>
                    <a:gd name="T19" fmla="*/ 1022750916 h 26"/>
                    <a:gd name="T20" fmla="*/ 1022750916 w 26"/>
                    <a:gd name="T21" fmla="*/ 472042296 h 26"/>
                    <a:gd name="T22" fmla="*/ 1652143600 w 26"/>
                    <a:gd name="T23" fmla="*/ 1022750916 h 26"/>
                    <a:gd name="T24" fmla="*/ 1416126887 w 26"/>
                    <a:gd name="T25" fmla="*/ 1022750916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6">
                      <a:moveTo>
                        <a:pt x="13" y="0"/>
                      </a:moveTo>
                      <a:cubicBezTo>
                        <a:pt x="6" y="0"/>
                        <a:pt x="0" y="6"/>
                        <a:pt x="0" y="13"/>
                      </a:cubicBezTo>
                      <a:cubicBezTo>
                        <a:pt x="0" y="21"/>
                        <a:pt x="6" y="26"/>
                        <a:pt x="13" y="26"/>
                      </a:cubicBezTo>
                      <a:cubicBezTo>
                        <a:pt x="20" y="26"/>
                        <a:pt x="26" y="21"/>
                        <a:pt x="26" y="13"/>
                      </a:cubicBezTo>
                      <a:cubicBezTo>
                        <a:pt x="26" y="6"/>
                        <a:pt x="20" y="0"/>
                        <a:pt x="13" y="0"/>
                      </a:cubicBezTo>
                      <a:close/>
                      <a:moveTo>
                        <a:pt x="18" y="13"/>
                      </a:moveTo>
                      <a:cubicBezTo>
                        <a:pt x="18" y="20"/>
                        <a:pt x="18" y="20"/>
                        <a:pt x="18" y="20"/>
                      </a:cubicBezTo>
                      <a:cubicBezTo>
                        <a:pt x="8" y="20"/>
                        <a:pt x="8" y="20"/>
                        <a:pt x="8" y="20"/>
                      </a:cubicBezTo>
                      <a:cubicBezTo>
                        <a:pt x="8" y="13"/>
                        <a:pt x="8" y="13"/>
                        <a:pt x="8" y="13"/>
                      </a:cubicBezTo>
                      <a:cubicBezTo>
                        <a:pt x="6" y="13"/>
                        <a:pt x="6" y="13"/>
                        <a:pt x="6" y="13"/>
                      </a:cubicBezTo>
                      <a:cubicBezTo>
                        <a:pt x="13" y="6"/>
                        <a:pt x="13" y="6"/>
                        <a:pt x="13" y="6"/>
                      </a:cubicBezTo>
                      <a:cubicBezTo>
                        <a:pt x="21" y="13"/>
                        <a:pt x="21" y="13"/>
                        <a:pt x="21" y="13"/>
                      </a:cubicBezTo>
                      <a:lnTo>
                        <a:pt x="18" y="13"/>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grpSp>
        <p:sp>
          <p:nvSpPr>
            <p:cNvPr id="19" name="矩形 18"/>
            <p:cNvSpPr/>
            <p:nvPr/>
          </p:nvSpPr>
          <p:spPr>
            <a:xfrm>
              <a:off x="5655046" y="6702957"/>
              <a:ext cx="4389411" cy="276999"/>
            </a:xfrm>
            <a:prstGeom prst="rect">
              <a:avLst/>
            </a:prstGeom>
          </p:spPr>
          <p:txBody>
            <a:bodyPr wrap="square">
              <a:spAutoFit/>
            </a:bodyPr>
            <a:lstStyle/>
            <a:p>
              <a:pPr algn="dist"/>
              <a:r>
                <a:rPr lang="zh-CN" altLang="en-US" sz="1200" dirty="0">
                  <a:solidFill>
                    <a:schemeClr val="tx1">
                      <a:lumMod val="50000"/>
                      <a:lumOff val="50000"/>
                    </a:schemeClr>
                  </a:solidFill>
                  <a:latin typeface="PingFangSC-Semibold"/>
                </a:rPr>
                <a:t>版权所有 </a:t>
              </a:r>
              <a:r>
                <a:rPr lang="en-US" altLang="zh-CN" sz="1200" b="1" dirty="0">
                  <a:solidFill>
                    <a:schemeClr val="tx1">
                      <a:lumMod val="50000"/>
                      <a:lumOff val="50000"/>
                    </a:schemeClr>
                  </a:solidFill>
                  <a:latin typeface="HelveticaNeue-Bold"/>
                </a:rPr>
                <a:t>© </a:t>
              </a:r>
              <a:r>
                <a:rPr lang="en-US" altLang="zh-CN" sz="1200" b="1" dirty="0" smtClean="0">
                  <a:solidFill>
                    <a:schemeClr val="tx1">
                      <a:lumMod val="50000"/>
                      <a:lumOff val="50000"/>
                    </a:schemeClr>
                  </a:solidFill>
                  <a:latin typeface="HelveticaNeue-Bold"/>
                </a:rPr>
                <a:t>2021</a:t>
              </a:r>
              <a:r>
                <a:rPr lang="zh-CN" altLang="en-US" sz="1200" dirty="0" smtClean="0">
                  <a:solidFill>
                    <a:schemeClr val="tx1">
                      <a:lumMod val="50000"/>
                      <a:lumOff val="50000"/>
                    </a:schemeClr>
                  </a:solidFill>
                  <a:latin typeface="PingFangSC-Semibold"/>
                </a:rPr>
                <a:t>龙</a:t>
              </a:r>
              <a:r>
                <a:rPr lang="zh-CN" altLang="en-US" sz="1200" dirty="0">
                  <a:solidFill>
                    <a:schemeClr val="tx1">
                      <a:lumMod val="50000"/>
                      <a:lumOff val="50000"/>
                    </a:schemeClr>
                  </a:solidFill>
                  <a:latin typeface="PingFangSC-Semibold"/>
                </a:rPr>
                <a:t>源数字传媒集团 </a:t>
              </a:r>
              <a:r>
                <a:rPr lang="en-US" altLang="zh-CN" sz="1200" b="1" dirty="0">
                  <a:solidFill>
                    <a:schemeClr val="tx1">
                      <a:lumMod val="50000"/>
                      <a:lumOff val="50000"/>
                    </a:schemeClr>
                  </a:solidFill>
                  <a:latin typeface="HelveticaNeue-Bold"/>
                </a:rPr>
                <a:t>All Rights Reserved</a:t>
              </a:r>
              <a:endParaRPr lang="zh-CN" altLang="en-US" sz="1200" dirty="0">
                <a:solidFill>
                  <a:schemeClr val="tx1">
                    <a:lumMod val="50000"/>
                    <a:lumOff val="50000"/>
                  </a:schemeClr>
                </a:solidFill>
              </a:endParaRPr>
            </a:p>
          </p:txBody>
        </p:sp>
      </p:grpSp>
      <p:cxnSp>
        <p:nvCxnSpPr>
          <p:cNvPr id="84" name="直接连接符 83"/>
          <p:cNvCxnSpPr/>
          <p:nvPr/>
        </p:nvCxnSpPr>
        <p:spPr>
          <a:xfrm>
            <a:off x="-19593" y="1840057"/>
            <a:ext cx="1131096" cy="3136785"/>
          </a:xfrm>
          <a:prstGeom prst="line">
            <a:avLst/>
          </a:prstGeom>
          <a:ln w="3175">
            <a:solidFill>
              <a:srgbClr val="C00000"/>
            </a:solidFill>
          </a:ln>
        </p:spPr>
        <p:style>
          <a:lnRef idx="1">
            <a:schemeClr val="accent1"/>
          </a:lnRef>
          <a:fillRef idx="0">
            <a:schemeClr val="accent1"/>
          </a:fillRef>
          <a:effectRef idx="0">
            <a:schemeClr val="accent1"/>
          </a:effectRef>
          <a:fontRef idx="minor">
            <a:schemeClr val="tx1"/>
          </a:fontRef>
        </p:style>
      </p:cxnSp>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28" y="994537"/>
            <a:ext cx="10058400" cy="5985419"/>
          </a:xfrm>
          <a:prstGeom prst="rect">
            <a:avLst/>
          </a:prstGeom>
        </p:spPr>
      </p:pic>
      <p:sp>
        <p:nvSpPr>
          <p:cNvPr id="86" name="矩形 7"/>
          <p:cNvSpPr/>
          <p:nvPr/>
        </p:nvSpPr>
        <p:spPr>
          <a:xfrm>
            <a:off x="3" y="4219292"/>
            <a:ext cx="5902344" cy="2797217"/>
          </a:xfrm>
          <a:custGeom>
            <a:avLst/>
            <a:gdLst>
              <a:gd name="connsiteX0" fmla="*/ 4922155 w 4922155"/>
              <a:gd name="connsiteY0" fmla="*/ 0 h 2270328"/>
              <a:gd name="connsiteX1" fmla="*/ 1972825 w 4922155"/>
              <a:gd name="connsiteY1" fmla="*/ 2270328 h 2270328"/>
              <a:gd name="connsiteX2" fmla="*/ 0 w 4922155"/>
              <a:gd name="connsiteY2" fmla="*/ 2270328 h 2270328"/>
              <a:gd name="connsiteX3" fmla="*/ 0 w 4922155"/>
              <a:gd name="connsiteY3" fmla="*/ 1974605 h 2270328"/>
              <a:gd name="connsiteX4" fmla="*/ 4922155 w 4922155"/>
              <a:gd name="connsiteY4" fmla="*/ 0 h 2270328"/>
              <a:gd name="connsiteX0-1" fmla="*/ 4960255 w 4960255"/>
              <a:gd name="connsiteY0-2" fmla="*/ 0 h 2333828"/>
              <a:gd name="connsiteX1-3" fmla="*/ 1972825 w 4960255"/>
              <a:gd name="connsiteY1-4" fmla="*/ 2333828 h 2333828"/>
              <a:gd name="connsiteX2-5" fmla="*/ 0 w 4960255"/>
              <a:gd name="connsiteY2-6" fmla="*/ 2333828 h 2333828"/>
              <a:gd name="connsiteX3-7" fmla="*/ 0 w 4960255"/>
              <a:gd name="connsiteY3-8" fmla="*/ 2038105 h 2333828"/>
              <a:gd name="connsiteX4-9" fmla="*/ 4960255 w 4960255"/>
              <a:gd name="connsiteY4-10" fmla="*/ 0 h 2333828"/>
              <a:gd name="connsiteX0-11" fmla="*/ 4941205 w 4941205"/>
              <a:gd name="connsiteY0-12" fmla="*/ 0 h 2352878"/>
              <a:gd name="connsiteX1-13" fmla="*/ 1972825 w 4941205"/>
              <a:gd name="connsiteY1-14" fmla="*/ 2352878 h 2352878"/>
              <a:gd name="connsiteX2-15" fmla="*/ 0 w 4941205"/>
              <a:gd name="connsiteY2-16" fmla="*/ 2352878 h 2352878"/>
              <a:gd name="connsiteX3-17" fmla="*/ 0 w 4941205"/>
              <a:gd name="connsiteY3-18" fmla="*/ 2057155 h 2352878"/>
              <a:gd name="connsiteX4-19" fmla="*/ 4941205 w 4941205"/>
              <a:gd name="connsiteY4-20" fmla="*/ 0 h 2352878"/>
              <a:gd name="connsiteX0-21" fmla="*/ 4984748 w 4984748"/>
              <a:gd name="connsiteY0-22" fmla="*/ 0 h 2352878"/>
              <a:gd name="connsiteX1-23" fmla="*/ 1972825 w 4984748"/>
              <a:gd name="connsiteY1-24" fmla="*/ 2352878 h 2352878"/>
              <a:gd name="connsiteX2-25" fmla="*/ 0 w 4984748"/>
              <a:gd name="connsiteY2-26" fmla="*/ 2352878 h 2352878"/>
              <a:gd name="connsiteX3-27" fmla="*/ 0 w 4984748"/>
              <a:gd name="connsiteY3-28" fmla="*/ 2057155 h 2352878"/>
              <a:gd name="connsiteX4-29" fmla="*/ 4984748 w 4984748"/>
              <a:gd name="connsiteY4-30" fmla="*/ 0 h 2352878"/>
              <a:gd name="connsiteX0-31" fmla="*/ 5008560 w 5008560"/>
              <a:gd name="connsiteY0-32" fmla="*/ 0 h 2348115"/>
              <a:gd name="connsiteX1-33" fmla="*/ 1972825 w 5008560"/>
              <a:gd name="connsiteY1-34" fmla="*/ 2348115 h 2348115"/>
              <a:gd name="connsiteX2-35" fmla="*/ 0 w 5008560"/>
              <a:gd name="connsiteY2-36" fmla="*/ 2348115 h 2348115"/>
              <a:gd name="connsiteX3-37" fmla="*/ 0 w 5008560"/>
              <a:gd name="connsiteY3-38" fmla="*/ 2052392 h 2348115"/>
              <a:gd name="connsiteX4-39" fmla="*/ 5008560 w 5008560"/>
              <a:gd name="connsiteY4-40" fmla="*/ 0 h 234811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008560" h="2348115">
                <a:moveTo>
                  <a:pt x="5008560" y="0"/>
                </a:moveTo>
                <a:lnTo>
                  <a:pt x="1972825" y="2348115"/>
                </a:lnTo>
                <a:lnTo>
                  <a:pt x="0" y="2348115"/>
                </a:lnTo>
                <a:lnTo>
                  <a:pt x="0" y="2052392"/>
                </a:lnTo>
                <a:lnTo>
                  <a:pt x="500856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45"/>
          <p:cNvGrpSpPr/>
          <p:nvPr/>
        </p:nvGrpSpPr>
        <p:grpSpPr bwMode="auto">
          <a:xfrm>
            <a:off x="121127" y="493363"/>
            <a:ext cx="1698824" cy="644792"/>
            <a:chOff x="107504" y="400396"/>
            <a:chExt cx="1514911" cy="575222"/>
          </a:xfrm>
        </p:grpSpPr>
        <p:grpSp>
          <p:nvGrpSpPr>
            <p:cNvPr id="34" name="组合 27"/>
            <p:cNvGrpSpPr/>
            <p:nvPr/>
          </p:nvGrpSpPr>
          <p:grpSpPr bwMode="auto">
            <a:xfrm>
              <a:off x="107504" y="446666"/>
              <a:ext cx="1514911" cy="436796"/>
              <a:chOff x="1813236" y="1309003"/>
              <a:chExt cx="1514911" cy="436796"/>
            </a:xfrm>
          </p:grpSpPr>
          <p:sp>
            <p:nvSpPr>
              <p:cNvPr id="37" name="矩形 36"/>
              <p:cNvSpPr/>
              <p:nvPr/>
            </p:nvSpPr>
            <p:spPr>
              <a:xfrm>
                <a:off x="2340102" y="1309003"/>
                <a:ext cx="988045" cy="328796"/>
              </a:xfrm>
              <a:prstGeom prst="rect">
                <a:avLst/>
              </a:prstGeom>
            </p:spPr>
            <p:txBody>
              <a:bodyPr wrap="none">
                <a:spAutoFit/>
                <a:scene3d>
                  <a:camera prst="orthographicFront"/>
                  <a:lightRig rig="balanced" dir="t"/>
                </a:scene3d>
                <a:sp3d extrusionH="57150" prstMaterial="plastic">
                  <a:bevelT w="38100" h="38100"/>
                </a:sp3d>
              </a:bodyPr>
              <a:lstStyle/>
              <a:p>
                <a:r>
                  <a:rPr lang="zh-CN" altLang="en-US" sz="1795" dirty="0" smtClean="0">
                    <a:solidFill>
                      <a:prstClr val="black"/>
                    </a:solidFill>
                    <a:latin typeface="微软雅黑" panose="020B0503020204020204" pitchFamily="34" charset="-122"/>
                    <a:ea typeface="微软雅黑" panose="020B0503020204020204" pitchFamily="34" charset="-122"/>
                  </a:rPr>
                  <a:t>资源优势</a:t>
                </a:r>
                <a:endParaRPr lang="en-US" altLang="zh-CN" sz="1795" dirty="0">
                  <a:solidFill>
                    <a:prstClr val="black"/>
                  </a:solidFill>
                  <a:latin typeface="微软雅黑" panose="020B0503020204020204" pitchFamily="34" charset="-122"/>
                  <a:ea typeface="微软雅黑" panose="020B0503020204020204" pitchFamily="34" charset="-122"/>
                </a:endParaRPr>
              </a:p>
            </p:txBody>
          </p:sp>
          <p:sp>
            <p:nvSpPr>
              <p:cNvPr id="38" name="矩形 37"/>
              <p:cNvSpPr/>
              <p:nvPr/>
            </p:nvSpPr>
            <p:spPr>
              <a:xfrm>
                <a:off x="1813236" y="1377137"/>
                <a:ext cx="540061" cy="3686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35" name="矩形 28"/>
            <p:cNvSpPr>
              <a:spLocks noChangeArrowheads="1"/>
            </p:cNvSpPr>
            <p:nvPr/>
          </p:nvSpPr>
          <p:spPr bwMode="auto">
            <a:xfrm>
              <a:off x="647565" y="688007"/>
              <a:ext cx="790779" cy="26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346" dirty="0" smtClean="0">
                  <a:solidFill>
                    <a:srgbClr val="7F7F7F"/>
                  </a:solidFill>
                  <a:latin typeface="Arial" panose="020B0604020202020204" pitchFamily="34" charset="0"/>
                  <a:cs typeface="Arial" panose="020B0604020202020204" pitchFamily="34" charset="0"/>
                </a:rPr>
                <a:t>esources</a:t>
              </a:r>
              <a:endParaRPr lang="en-US" altLang="zh-CN" sz="1346" dirty="0">
                <a:solidFill>
                  <a:srgbClr val="7F7F7F"/>
                </a:solidFill>
                <a:latin typeface="Arial" panose="020B0604020202020204" pitchFamily="34" charset="0"/>
                <a:cs typeface="Arial" panose="020B0604020202020204" pitchFamily="34" charset="0"/>
              </a:endParaRPr>
            </a:p>
          </p:txBody>
        </p:sp>
        <p:sp>
          <p:nvSpPr>
            <p:cNvPr id="36" name="矩形 32"/>
            <p:cNvSpPr>
              <a:spLocks noChangeArrowheads="1"/>
            </p:cNvSpPr>
            <p:nvPr/>
          </p:nvSpPr>
          <p:spPr bwMode="auto">
            <a:xfrm>
              <a:off x="211174" y="400396"/>
              <a:ext cx="366501" cy="57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3590" dirty="0" smtClean="0">
                  <a:solidFill>
                    <a:srgbClr val="FFFFFF"/>
                  </a:solidFill>
                  <a:latin typeface="Arial" panose="020B0604020202020204" pitchFamily="34" charset="0"/>
                  <a:cs typeface="Arial" panose="020B0604020202020204" pitchFamily="34" charset="0"/>
                </a:rPr>
                <a:t>R</a:t>
              </a:r>
              <a:endParaRPr lang="zh-CN" altLang="en-US" sz="3590" dirty="0">
                <a:solidFill>
                  <a:srgbClr val="FFFFFF"/>
                </a:solidFill>
                <a:latin typeface="Arial" panose="020B0604020202020204" pitchFamily="34" charset="0"/>
                <a:cs typeface="Arial" panose="020B0604020202020204" pitchFamily="34" charset="0"/>
              </a:endParaRPr>
            </a:p>
          </p:txBody>
        </p:sp>
      </p:grpSp>
      <p:grpSp>
        <p:nvGrpSpPr>
          <p:cNvPr id="20" name="组合 19"/>
          <p:cNvGrpSpPr/>
          <p:nvPr/>
        </p:nvGrpSpPr>
        <p:grpSpPr>
          <a:xfrm>
            <a:off x="422449" y="1385730"/>
            <a:ext cx="9698851" cy="5736809"/>
            <a:chOff x="380319" y="1533902"/>
            <a:chExt cx="9698851" cy="5736809"/>
          </a:xfrm>
        </p:grpSpPr>
        <p:sp>
          <p:nvSpPr>
            <p:cNvPr id="4" name="Rectangle 7"/>
            <p:cNvSpPr/>
            <p:nvPr/>
          </p:nvSpPr>
          <p:spPr bwMode="auto">
            <a:xfrm>
              <a:off x="5562054" y="3491805"/>
              <a:ext cx="2211754" cy="1834690"/>
            </a:xfrm>
            <a:prstGeom prst="rect">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04619" tIns="52308" rIns="52308" bIns="104619" anchor="b"/>
            <a:lstStyle/>
            <a:p>
              <a:pPr defTabSz="1045193" eaLnBrk="1" fontAlgn="auto" hangingPunct="1">
                <a:spcBef>
                  <a:spcPts val="0"/>
                </a:spcBef>
                <a:spcAft>
                  <a:spcPts val="0"/>
                </a:spcAft>
                <a:defRPr/>
              </a:pPr>
              <a:endParaRPr lang="en-US" altLang="zh-CN" sz="1200">
                <a:solidFill>
                  <a:prstClr val="black"/>
                </a:solidFill>
                <a:cs typeface="Segoe UI" panose="020B0502040204020203" pitchFamily="34" charset="0"/>
              </a:endParaRPr>
            </a:p>
          </p:txBody>
        </p:sp>
        <p:grpSp>
          <p:nvGrpSpPr>
            <p:cNvPr id="17412" name="组合 7"/>
            <p:cNvGrpSpPr/>
            <p:nvPr/>
          </p:nvGrpSpPr>
          <p:grpSpPr bwMode="auto">
            <a:xfrm>
              <a:off x="7867409" y="1544818"/>
              <a:ext cx="2211760" cy="1834690"/>
              <a:chOff x="6753134" y="1034599"/>
              <a:chExt cx="1971859" cy="1636085"/>
            </a:xfrm>
          </p:grpSpPr>
          <p:sp>
            <p:nvSpPr>
              <p:cNvPr id="9" name="Rectangle 6"/>
              <p:cNvSpPr/>
              <p:nvPr/>
            </p:nvSpPr>
            <p:spPr bwMode="auto">
              <a:xfrm>
                <a:off x="6753134" y="1034599"/>
                <a:ext cx="1971859" cy="1636085"/>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04619" tIns="52308" rIns="52308" bIns="104619" anchor="b"/>
              <a:lstStyle/>
              <a:p>
                <a:pPr defTabSz="1045193" eaLnBrk="1" fontAlgn="auto" hangingPunct="1">
                  <a:spcBef>
                    <a:spcPts val="0"/>
                  </a:spcBef>
                  <a:spcAft>
                    <a:spcPts val="0"/>
                  </a:spcAft>
                  <a:defRPr/>
                </a:pPr>
                <a:endParaRPr lang="en-US" altLang="zh-CN" sz="1200">
                  <a:solidFill>
                    <a:prstClr val="black"/>
                  </a:solidFill>
                  <a:cs typeface="Segoe UI" panose="020B0502040204020203" pitchFamily="34" charset="0"/>
                </a:endParaRPr>
              </a:p>
            </p:txBody>
          </p:sp>
          <p:grpSp>
            <p:nvGrpSpPr>
              <p:cNvPr id="10" name="组合 9"/>
              <p:cNvGrpSpPr/>
              <p:nvPr/>
            </p:nvGrpSpPr>
            <p:grpSpPr>
              <a:xfrm>
                <a:off x="7474579" y="1511375"/>
                <a:ext cx="731838" cy="639762"/>
                <a:chOff x="-2635237" y="-884634"/>
                <a:chExt cx="731838" cy="639762"/>
              </a:xfrm>
              <a:solidFill>
                <a:schemeClr val="bg1"/>
              </a:solidFill>
            </p:grpSpPr>
            <p:sp>
              <p:nvSpPr>
                <p:cNvPr id="11" name="Freeform 35"/>
                <p:cNvSpPr>
                  <a:spLocks noEditPoints="1"/>
                </p:cNvSpPr>
                <p:nvPr/>
              </p:nvSpPr>
              <p:spPr bwMode="auto">
                <a:xfrm>
                  <a:off x="-2395524" y="-736997"/>
                  <a:ext cx="492125" cy="492125"/>
                </a:xfrm>
                <a:custGeom>
                  <a:avLst/>
                  <a:gdLst>
                    <a:gd name="T0" fmla="*/ 5 w 43"/>
                    <a:gd name="T1" fmla="*/ 10 h 43"/>
                    <a:gd name="T2" fmla="*/ 5 w 43"/>
                    <a:gd name="T3" fmla="*/ 14 h 43"/>
                    <a:gd name="T4" fmla="*/ 3 w 43"/>
                    <a:gd name="T5" fmla="*/ 14 h 43"/>
                    <a:gd name="T6" fmla="*/ 0 w 43"/>
                    <a:gd name="T7" fmla="*/ 17 h 43"/>
                    <a:gd name="T8" fmla="*/ 2 w 43"/>
                    <a:gd name="T9" fmla="*/ 20 h 43"/>
                    <a:gd name="T10" fmla="*/ 4 w 43"/>
                    <a:gd name="T11" fmla="*/ 23 h 43"/>
                    <a:gd name="T12" fmla="*/ 2 w 43"/>
                    <a:gd name="T13" fmla="*/ 24 h 43"/>
                    <a:gd name="T14" fmla="*/ 1 w 43"/>
                    <a:gd name="T15" fmla="*/ 28 h 43"/>
                    <a:gd name="T16" fmla="*/ 4 w 43"/>
                    <a:gd name="T17" fmla="*/ 30 h 43"/>
                    <a:gd name="T18" fmla="*/ 6 w 43"/>
                    <a:gd name="T19" fmla="*/ 30 h 43"/>
                    <a:gd name="T20" fmla="*/ 6 w 43"/>
                    <a:gd name="T21" fmla="*/ 34 h 43"/>
                    <a:gd name="T22" fmla="*/ 7 w 43"/>
                    <a:gd name="T23" fmla="*/ 37 h 43"/>
                    <a:gd name="T24" fmla="*/ 10 w 43"/>
                    <a:gd name="T25" fmla="*/ 38 h 43"/>
                    <a:gd name="T26" fmla="*/ 14 w 43"/>
                    <a:gd name="T27" fmla="*/ 37 h 43"/>
                    <a:gd name="T28" fmla="*/ 15 w 43"/>
                    <a:gd name="T29" fmla="*/ 40 h 43"/>
                    <a:gd name="T30" fmla="*/ 17 w 43"/>
                    <a:gd name="T31" fmla="*/ 42 h 43"/>
                    <a:gd name="T32" fmla="*/ 20 w 43"/>
                    <a:gd name="T33" fmla="*/ 41 h 43"/>
                    <a:gd name="T34" fmla="*/ 23 w 43"/>
                    <a:gd name="T35" fmla="*/ 39 h 43"/>
                    <a:gd name="T36" fmla="*/ 25 w 43"/>
                    <a:gd name="T37" fmla="*/ 41 h 43"/>
                    <a:gd name="T38" fmla="*/ 28 w 43"/>
                    <a:gd name="T39" fmla="*/ 42 h 43"/>
                    <a:gd name="T40" fmla="*/ 30 w 43"/>
                    <a:gd name="T41" fmla="*/ 39 h 43"/>
                    <a:gd name="T42" fmla="*/ 32 w 43"/>
                    <a:gd name="T43" fmla="*/ 36 h 43"/>
                    <a:gd name="T44" fmla="*/ 34 w 43"/>
                    <a:gd name="T45" fmla="*/ 36 h 43"/>
                    <a:gd name="T46" fmla="*/ 38 w 43"/>
                    <a:gd name="T47" fmla="*/ 36 h 43"/>
                    <a:gd name="T48" fmla="*/ 38 w 43"/>
                    <a:gd name="T49" fmla="*/ 32 h 43"/>
                    <a:gd name="T50" fmla="*/ 38 w 43"/>
                    <a:gd name="T51" fmla="*/ 29 h 43"/>
                    <a:gd name="T52" fmla="*/ 40 w 43"/>
                    <a:gd name="T53" fmla="*/ 28 h 43"/>
                    <a:gd name="T54" fmla="*/ 43 w 43"/>
                    <a:gd name="T55" fmla="*/ 26 h 43"/>
                    <a:gd name="T56" fmla="*/ 41 w 43"/>
                    <a:gd name="T57" fmla="*/ 22 h 43"/>
                    <a:gd name="T58" fmla="*/ 39 w 43"/>
                    <a:gd name="T59" fmla="*/ 20 h 43"/>
                    <a:gd name="T60" fmla="*/ 41 w 43"/>
                    <a:gd name="T61" fmla="*/ 18 h 43"/>
                    <a:gd name="T62" fmla="*/ 42 w 43"/>
                    <a:gd name="T63" fmla="*/ 14 h 43"/>
                    <a:gd name="T64" fmla="*/ 39 w 43"/>
                    <a:gd name="T65" fmla="*/ 12 h 43"/>
                    <a:gd name="T66" fmla="*/ 36 w 43"/>
                    <a:gd name="T67" fmla="*/ 11 h 43"/>
                    <a:gd name="T68" fmla="*/ 37 w 43"/>
                    <a:gd name="T69" fmla="*/ 9 h 43"/>
                    <a:gd name="T70" fmla="*/ 36 w 43"/>
                    <a:gd name="T71" fmla="*/ 5 h 43"/>
                    <a:gd name="T72" fmla="*/ 33 w 43"/>
                    <a:gd name="T73" fmla="*/ 5 h 43"/>
                    <a:gd name="T74" fmla="*/ 29 w 43"/>
                    <a:gd name="T75" fmla="*/ 5 h 43"/>
                    <a:gd name="T76" fmla="*/ 28 w 43"/>
                    <a:gd name="T77" fmla="*/ 3 h 43"/>
                    <a:gd name="T78" fmla="*/ 26 w 43"/>
                    <a:gd name="T79" fmla="*/ 0 h 43"/>
                    <a:gd name="T80" fmla="*/ 23 w 43"/>
                    <a:gd name="T81" fmla="*/ 1 h 43"/>
                    <a:gd name="T82" fmla="*/ 20 w 43"/>
                    <a:gd name="T83" fmla="*/ 3 h 43"/>
                    <a:gd name="T84" fmla="*/ 18 w 43"/>
                    <a:gd name="T85" fmla="*/ 2 h 43"/>
                    <a:gd name="T86" fmla="*/ 15 w 43"/>
                    <a:gd name="T87" fmla="*/ 0 h 43"/>
                    <a:gd name="T88" fmla="*/ 13 w 43"/>
                    <a:gd name="T89" fmla="*/ 3 h 43"/>
                    <a:gd name="T90" fmla="*/ 11 w 43"/>
                    <a:gd name="T91" fmla="*/ 7 h 43"/>
                    <a:gd name="T92" fmla="*/ 9 w 43"/>
                    <a:gd name="T93" fmla="*/ 6 h 43"/>
                    <a:gd name="T94" fmla="*/ 5 w 43"/>
                    <a:gd name="T95" fmla="*/ 7 h 43"/>
                    <a:gd name="T96" fmla="*/ 5 w 43"/>
                    <a:gd name="T97" fmla="*/ 10 h 43"/>
                    <a:gd name="T98" fmla="*/ 18 w 43"/>
                    <a:gd name="T99" fmla="*/ 9 h 43"/>
                    <a:gd name="T100" fmla="*/ 33 w 43"/>
                    <a:gd name="T101" fmla="*/ 17 h 43"/>
                    <a:gd name="T102" fmla="*/ 25 w 43"/>
                    <a:gd name="T103" fmla="*/ 33 h 43"/>
                    <a:gd name="T104" fmla="*/ 10 w 43"/>
                    <a:gd name="T105" fmla="*/ 25 h 43"/>
                    <a:gd name="T106" fmla="*/ 18 w 43"/>
                    <a:gd name="T107"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 h="43">
                      <a:moveTo>
                        <a:pt x="5" y="10"/>
                      </a:moveTo>
                      <a:cubicBezTo>
                        <a:pt x="6" y="11"/>
                        <a:pt x="6" y="13"/>
                        <a:pt x="5" y="14"/>
                      </a:cubicBezTo>
                      <a:cubicBezTo>
                        <a:pt x="5" y="14"/>
                        <a:pt x="4" y="14"/>
                        <a:pt x="3" y="14"/>
                      </a:cubicBezTo>
                      <a:cubicBezTo>
                        <a:pt x="2" y="14"/>
                        <a:pt x="1" y="15"/>
                        <a:pt x="0" y="17"/>
                      </a:cubicBezTo>
                      <a:cubicBezTo>
                        <a:pt x="0" y="18"/>
                        <a:pt x="1" y="20"/>
                        <a:pt x="2" y="20"/>
                      </a:cubicBezTo>
                      <a:cubicBezTo>
                        <a:pt x="3" y="20"/>
                        <a:pt x="4" y="22"/>
                        <a:pt x="4" y="23"/>
                      </a:cubicBezTo>
                      <a:cubicBezTo>
                        <a:pt x="4" y="23"/>
                        <a:pt x="3" y="24"/>
                        <a:pt x="2" y="24"/>
                      </a:cubicBezTo>
                      <a:cubicBezTo>
                        <a:pt x="1" y="25"/>
                        <a:pt x="0" y="26"/>
                        <a:pt x="1" y="28"/>
                      </a:cubicBezTo>
                      <a:cubicBezTo>
                        <a:pt x="1" y="29"/>
                        <a:pt x="3" y="30"/>
                        <a:pt x="4" y="30"/>
                      </a:cubicBezTo>
                      <a:cubicBezTo>
                        <a:pt x="5" y="30"/>
                        <a:pt x="6" y="30"/>
                        <a:pt x="6" y="30"/>
                      </a:cubicBezTo>
                      <a:cubicBezTo>
                        <a:pt x="7" y="31"/>
                        <a:pt x="7" y="33"/>
                        <a:pt x="6" y="34"/>
                      </a:cubicBezTo>
                      <a:cubicBezTo>
                        <a:pt x="5" y="35"/>
                        <a:pt x="6" y="36"/>
                        <a:pt x="7" y="37"/>
                      </a:cubicBezTo>
                      <a:cubicBezTo>
                        <a:pt x="8" y="38"/>
                        <a:pt x="10" y="38"/>
                        <a:pt x="10" y="38"/>
                      </a:cubicBezTo>
                      <a:cubicBezTo>
                        <a:pt x="11" y="37"/>
                        <a:pt x="13" y="37"/>
                        <a:pt x="14" y="37"/>
                      </a:cubicBezTo>
                      <a:cubicBezTo>
                        <a:pt x="15" y="37"/>
                        <a:pt x="15" y="39"/>
                        <a:pt x="15" y="40"/>
                      </a:cubicBezTo>
                      <a:cubicBezTo>
                        <a:pt x="14" y="41"/>
                        <a:pt x="15" y="42"/>
                        <a:pt x="17" y="42"/>
                      </a:cubicBezTo>
                      <a:cubicBezTo>
                        <a:pt x="18" y="43"/>
                        <a:pt x="20" y="42"/>
                        <a:pt x="20" y="41"/>
                      </a:cubicBezTo>
                      <a:cubicBezTo>
                        <a:pt x="20" y="40"/>
                        <a:pt x="22" y="39"/>
                        <a:pt x="23" y="39"/>
                      </a:cubicBezTo>
                      <a:cubicBezTo>
                        <a:pt x="24" y="39"/>
                        <a:pt x="24" y="40"/>
                        <a:pt x="25" y="41"/>
                      </a:cubicBezTo>
                      <a:cubicBezTo>
                        <a:pt x="25" y="42"/>
                        <a:pt x="27" y="42"/>
                        <a:pt x="28" y="42"/>
                      </a:cubicBezTo>
                      <a:cubicBezTo>
                        <a:pt x="30" y="41"/>
                        <a:pt x="31" y="40"/>
                        <a:pt x="30" y="39"/>
                      </a:cubicBezTo>
                      <a:cubicBezTo>
                        <a:pt x="30" y="38"/>
                        <a:pt x="31" y="36"/>
                        <a:pt x="32" y="36"/>
                      </a:cubicBezTo>
                      <a:cubicBezTo>
                        <a:pt x="32" y="35"/>
                        <a:pt x="33" y="36"/>
                        <a:pt x="34" y="36"/>
                      </a:cubicBezTo>
                      <a:cubicBezTo>
                        <a:pt x="35" y="37"/>
                        <a:pt x="37" y="37"/>
                        <a:pt x="38" y="36"/>
                      </a:cubicBezTo>
                      <a:cubicBezTo>
                        <a:pt x="39" y="35"/>
                        <a:pt x="39" y="33"/>
                        <a:pt x="38" y="32"/>
                      </a:cubicBezTo>
                      <a:cubicBezTo>
                        <a:pt x="37" y="31"/>
                        <a:pt x="37" y="29"/>
                        <a:pt x="38" y="29"/>
                      </a:cubicBezTo>
                      <a:cubicBezTo>
                        <a:pt x="38" y="28"/>
                        <a:pt x="39" y="28"/>
                        <a:pt x="40" y="28"/>
                      </a:cubicBezTo>
                      <a:cubicBezTo>
                        <a:pt x="41" y="28"/>
                        <a:pt x="42" y="27"/>
                        <a:pt x="43" y="26"/>
                      </a:cubicBezTo>
                      <a:cubicBezTo>
                        <a:pt x="43" y="24"/>
                        <a:pt x="42" y="23"/>
                        <a:pt x="41" y="22"/>
                      </a:cubicBezTo>
                      <a:cubicBezTo>
                        <a:pt x="40" y="22"/>
                        <a:pt x="39" y="20"/>
                        <a:pt x="39" y="20"/>
                      </a:cubicBezTo>
                      <a:cubicBezTo>
                        <a:pt x="39" y="19"/>
                        <a:pt x="40" y="18"/>
                        <a:pt x="41" y="18"/>
                      </a:cubicBezTo>
                      <a:cubicBezTo>
                        <a:pt x="42" y="17"/>
                        <a:pt x="43" y="16"/>
                        <a:pt x="42" y="14"/>
                      </a:cubicBezTo>
                      <a:cubicBezTo>
                        <a:pt x="42" y="13"/>
                        <a:pt x="40" y="12"/>
                        <a:pt x="39" y="12"/>
                      </a:cubicBezTo>
                      <a:cubicBezTo>
                        <a:pt x="38" y="13"/>
                        <a:pt x="36" y="12"/>
                        <a:pt x="36" y="11"/>
                      </a:cubicBezTo>
                      <a:cubicBezTo>
                        <a:pt x="36" y="10"/>
                        <a:pt x="36" y="9"/>
                        <a:pt x="37" y="9"/>
                      </a:cubicBezTo>
                      <a:cubicBezTo>
                        <a:pt x="38" y="8"/>
                        <a:pt x="37" y="6"/>
                        <a:pt x="36" y="5"/>
                      </a:cubicBezTo>
                      <a:cubicBezTo>
                        <a:pt x="35" y="4"/>
                        <a:pt x="33" y="4"/>
                        <a:pt x="33" y="5"/>
                      </a:cubicBezTo>
                      <a:cubicBezTo>
                        <a:pt x="32" y="6"/>
                        <a:pt x="30" y="5"/>
                        <a:pt x="29" y="5"/>
                      </a:cubicBezTo>
                      <a:cubicBezTo>
                        <a:pt x="28" y="5"/>
                        <a:pt x="28" y="4"/>
                        <a:pt x="28" y="3"/>
                      </a:cubicBezTo>
                      <a:cubicBezTo>
                        <a:pt x="29" y="1"/>
                        <a:pt x="28" y="0"/>
                        <a:pt x="26" y="0"/>
                      </a:cubicBezTo>
                      <a:cubicBezTo>
                        <a:pt x="25" y="0"/>
                        <a:pt x="23" y="0"/>
                        <a:pt x="23" y="1"/>
                      </a:cubicBezTo>
                      <a:cubicBezTo>
                        <a:pt x="23" y="2"/>
                        <a:pt x="21" y="3"/>
                        <a:pt x="20" y="3"/>
                      </a:cubicBezTo>
                      <a:cubicBezTo>
                        <a:pt x="19" y="4"/>
                        <a:pt x="19" y="3"/>
                        <a:pt x="18" y="2"/>
                      </a:cubicBezTo>
                      <a:cubicBezTo>
                        <a:pt x="18" y="1"/>
                        <a:pt x="16" y="0"/>
                        <a:pt x="15" y="0"/>
                      </a:cubicBezTo>
                      <a:cubicBezTo>
                        <a:pt x="13" y="1"/>
                        <a:pt x="12" y="2"/>
                        <a:pt x="13" y="3"/>
                      </a:cubicBezTo>
                      <a:cubicBezTo>
                        <a:pt x="13" y="4"/>
                        <a:pt x="12" y="6"/>
                        <a:pt x="11" y="7"/>
                      </a:cubicBezTo>
                      <a:cubicBezTo>
                        <a:pt x="11" y="7"/>
                        <a:pt x="10" y="7"/>
                        <a:pt x="9" y="6"/>
                      </a:cubicBezTo>
                      <a:cubicBezTo>
                        <a:pt x="8" y="5"/>
                        <a:pt x="6" y="5"/>
                        <a:pt x="5" y="7"/>
                      </a:cubicBezTo>
                      <a:cubicBezTo>
                        <a:pt x="4" y="8"/>
                        <a:pt x="4" y="9"/>
                        <a:pt x="5" y="10"/>
                      </a:cubicBezTo>
                      <a:close/>
                      <a:moveTo>
                        <a:pt x="18" y="9"/>
                      </a:moveTo>
                      <a:cubicBezTo>
                        <a:pt x="24" y="7"/>
                        <a:pt x="31" y="11"/>
                        <a:pt x="33" y="17"/>
                      </a:cubicBezTo>
                      <a:cubicBezTo>
                        <a:pt x="35" y="24"/>
                        <a:pt x="32" y="31"/>
                        <a:pt x="25" y="33"/>
                      </a:cubicBezTo>
                      <a:cubicBezTo>
                        <a:pt x="19" y="35"/>
                        <a:pt x="12" y="31"/>
                        <a:pt x="10" y="25"/>
                      </a:cubicBezTo>
                      <a:cubicBezTo>
                        <a:pt x="8" y="18"/>
                        <a:pt x="11" y="11"/>
                        <a:pt x="18"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sz="1200">
                    <a:solidFill>
                      <a:prstClr val="black"/>
                    </a:solidFill>
                    <a:latin typeface="+mn-lt"/>
                    <a:ea typeface="+mn-ea"/>
                  </a:endParaRPr>
                </a:p>
              </p:txBody>
            </p:sp>
            <p:sp>
              <p:nvSpPr>
                <p:cNvPr id="12" name="Freeform 36"/>
                <p:cNvSpPr>
                  <a:spLocks noEditPoints="1"/>
                </p:cNvSpPr>
                <p:nvPr/>
              </p:nvSpPr>
              <p:spPr bwMode="auto">
                <a:xfrm>
                  <a:off x="-2635237" y="-884634"/>
                  <a:ext cx="320675" cy="319088"/>
                </a:xfrm>
                <a:custGeom>
                  <a:avLst/>
                  <a:gdLst>
                    <a:gd name="T0" fmla="*/ 4 w 28"/>
                    <a:gd name="T1" fmla="*/ 7 h 28"/>
                    <a:gd name="T2" fmla="*/ 4 w 28"/>
                    <a:gd name="T3" fmla="*/ 9 h 28"/>
                    <a:gd name="T4" fmla="*/ 2 w 28"/>
                    <a:gd name="T5" fmla="*/ 10 h 28"/>
                    <a:gd name="T6" fmla="*/ 1 w 28"/>
                    <a:gd name="T7" fmla="*/ 11 h 28"/>
                    <a:gd name="T8" fmla="*/ 2 w 28"/>
                    <a:gd name="T9" fmla="*/ 13 h 28"/>
                    <a:gd name="T10" fmla="*/ 3 w 28"/>
                    <a:gd name="T11" fmla="*/ 15 h 28"/>
                    <a:gd name="T12" fmla="*/ 2 w 28"/>
                    <a:gd name="T13" fmla="*/ 16 h 28"/>
                    <a:gd name="T14" fmla="*/ 1 w 28"/>
                    <a:gd name="T15" fmla="*/ 18 h 28"/>
                    <a:gd name="T16" fmla="*/ 3 w 28"/>
                    <a:gd name="T17" fmla="*/ 20 h 28"/>
                    <a:gd name="T18" fmla="*/ 4 w 28"/>
                    <a:gd name="T19" fmla="*/ 20 h 28"/>
                    <a:gd name="T20" fmla="*/ 4 w 28"/>
                    <a:gd name="T21" fmla="*/ 22 h 28"/>
                    <a:gd name="T22" fmla="*/ 5 w 28"/>
                    <a:gd name="T23" fmla="*/ 24 h 28"/>
                    <a:gd name="T24" fmla="*/ 7 w 28"/>
                    <a:gd name="T25" fmla="*/ 25 h 28"/>
                    <a:gd name="T26" fmla="*/ 9 w 28"/>
                    <a:gd name="T27" fmla="*/ 24 h 28"/>
                    <a:gd name="T28" fmla="*/ 10 w 28"/>
                    <a:gd name="T29" fmla="*/ 26 h 28"/>
                    <a:gd name="T30" fmla="*/ 11 w 28"/>
                    <a:gd name="T31" fmla="*/ 28 h 28"/>
                    <a:gd name="T32" fmla="*/ 13 w 28"/>
                    <a:gd name="T33" fmla="*/ 27 h 28"/>
                    <a:gd name="T34" fmla="*/ 15 w 28"/>
                    <a:gd name="T35" fmla="*/ 25 h 28"/>
                    <a:gd name="T36" fmla="*/ 16 w 28"/>
                    <a:gd name="T37" fmla="*/ 27 h 28"/>
                    <a:gd name="T38" fmla="*/ 19 w 28"/>
                    <a:gd name="T39" fmla="*/ 27 h 28"/>
                    <a:gd name="T40" fmla="*/ 20 w 28"/>
                    <a:gd name="T41" fmla="*/ 26 h 28"/>
                    <a:gd name="T42" fmla="*/ 21 w 28"/>
                    <a:gd name="T43" fmla="*/ 23 h 28"/>
                    <a:gd name="T44" fmla="*/ 22 w 28"/>
                    <a:gd name="T45" fmla="*/ 24 h 28"/>
                    <a:gd name="T46" fmla="*/ 25 w 28"/>
                    <a:gd name="T47" fmla="*/ 23 h 28"/>
                    <a:gd name="T48" fmla="*/ 25 w 28"/>
                    <a:gd name="T49" fmla="*/ 21 h 28"/>
                    <a:gd name="T50" fmla="*/ 25 w 28"/>
                    <a:gd name="T51" fmla="*/ 19 h 28"/>
                    <a:gd name="T52" fmla="*/ 26 w 28"/>
                    <a:gd name="T53" fmla="*/ 19 h 28"/>
                    <a:gd name="T54" fmla="*/ 28 w 28"/>
                    <a:gd name="T55" fmla="*/ 17 h 28"/>
                    <a:gd name="T56" fmla="*/ 27 w 28"/>
                    <a:gd name="T57" fmla="*/ 15 h 28"/>
                    <a:gd name="T58" fmla="*/ 26 w 28"/>
                    <a:gd name="T59" fmla="*/ 13 h 28"/>
                    <a:gd name="T60" fmla="*/ 27 w 28"/>
                    <a:gd name="T61" fmla="*/ 12 h 28"/>
                    <a:gd name="T62" fmla="*/ 28 w 28"/>
                    <a:gd name="T63" fmla="*/ 10 h 28"/>
                    <a:gd name="T64" fmla="*/ 26 w 28"/>
                    <a:gd name="T65" fmla="*/ 8 h 28"/>
                    <a:gd name="T66" fmla="*/ 24 w 28"/>
                    <a:gd name="T67" fmla="*/ 8 h 28"/>
                    <a:gd name="T68" fmla="*/ 24 w 28"/>
                    <a:gd name="T69" fmla="*/ 6 h 28"/>
                    <a:gd name="T70" fmla="*/ 24 w 28"/>
                    <a:gd name="T71" fmla="*/ 4 h 28"/>
                    <a:gd name="T72" fmla="*/ 21 w 28"/>
                    <a:gd name="T73" fmla="*/ 3 h 28"/>
                    <a:gd name="T74" fmla="*/ 19 w 28"/>
                    <a:gd name="T75" fmla="*/ 4 h 28"/>
                    <a:gd name="T76" fmla="*/ 19 w 28"/>
                    <a:gd name="T77" fmla="*/ 2 h 28"/>
                    <a:gd name="T78" fmla="*/ 17 w 28"/>
                    <a:gd name="T79" fmla="*/ 0 h 28"/>
                    <a:gd name="T80" fmla="*/ 15 w 28"/>
                    <a:gd name="T81" fmla="*/ 1 h 28"/>
                    <a:gd name="T82" fmla="*/ 13 w 28"/>
                    <a:gd name="T83" fmla="*/ 3 h 28"/>
                    <a:gd name="T84" fmla="*/ 12 w 28"/>
                    <a:gd name="T85" fmla="*/ 2 h 28"/>
                    <a:gd name="T86" fmla="*/ 10 w 28"/>
                    <a:gd name="T87" fmla="*/ 1 h 28"/>
                    <a:gd name="T88" fmla="*/ 9 w 28"/>
                    <a:gd name="T89" fmla="*/ 3 h 28"/>
                    <a:gd name="T90" fmla="*/ 8 w 28"/>
                    <a:gd name="T91" fmla="*/ 5 h 28"/>
                    <a:gd name="T92" fmla="*/ 6 w 28"/>
                    <a:gd name="T93" fmla="*/ 4 h 28"/>
                    <a:gd name="T94" fmla="*/ 4 w 28"/>
                    <a:gd name="T95" fmla="*/ 5 h 28"/>
                    <a:gd name="T96" fmla="*/ 4 w 28"/>
                    <a:gd name="T97" fmla="*/ 7 h 28"/>
                    <a:gd name="T98" fmla="*/ 12 w 28"/>
                    <a:gd name="T99" fmla="*/ 6 h 28"/>
                    <a:gd name="T100" fmla="*/ 22 w 28"/>
                    <a:gd name="T101" fmla="*/ 12 h 28"/>
                    <a:gd name="T102" fmla="*/ 17 w 28"/>
                    <a:gd name="T103" fmla="*/ 22 h 28"/>
                    <a:gd name="T104" fmla="*/ 7 w 28"/>
                    <a:gd name="T105" fmla="*/ 17 h 28"/>
                    <a:gd name="T106" fmla="*/ 12 w 28"/>
                    <a:gd name="T10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 h="28">
                      <a:moveTo>
                        <a:pt x="4" y="7"/>
                      </a:moveTo>
                      <a:cubicBezTo>
                        <a:pt x="4" y="7"/>
                        <a:pt x="4" y="9"/>
                        <a:pt x="4" y="9"/>
                      </a:cubicBezTo>
                      <a:cubicBezTo>
                        <a:pt x="4" y="10"/>
                        <a:pt x="3" y="10"/>
                        <a:pt x="2" y="10"/>
                      </a:cubicBezTo>
                      <a:cubicBezTo>
                        <a:pt x="2" y="9"/>
                        <a:pt x="1" y="10"/>
                        <a:pt x="1" y="11"/>
                      </a:cubicBezTo>
                      <a:cubicBezTo>
                        <a:pt x="0" y="12"/>
                        <a:pt x="1" y="13"/>
                        <a:pt x="2" y="13"/>
                      </a:cubicBezTo>
                      <a:cubicBezTo>
                        <a:pt x="2" y="13"/>
                        <a:pt x="3" y="15"/>
                        <a:pt x="3" y="15"/>
                      </a:cubicBezTo>
                      <a:cubicBezTo>
                        <a:pt x="3" y="15"/>
                        <a:pt x="2" y="16"/>
                        <a:pt x="2" y="16"/>
                      </a:cubicBezTo>
                      <a:cubicBezTo>
                        <a:pt x="1" y="16"/>
                        <a:pt x="1" y="17"/>
                        <a:pt x="1" y="18"/>
                      </a:cubicBezTo>
                      <a:cubicBezTo>
                        <a:pt x="1" y="19"/>
                        <a:pt x="2" y="20"/>
                        <a:pt x="3" y="20"/>
                      </a:cubicBezTo>
                      <a:cubicBezTo>
                        <a:pt x="4" y="19"/>
                        <a:pt x="4" y="20"/>
                        <a:pt x="4" y="20"/>
                      </a:cubicBezTo>
                      <a:cubicBezTo>
                        <a:pt x="5" y="20"/>
                        <a:pt x="5" y="22"/>
                        <a:pt x="4" y="22"/>
                      </a:cubicBezTo>
                      <a:cubicBezTo>
                        <a:pt x="4" y="23"/>
                        <a:pt x="4" y="24"/>
                        <a:pt x="5" y="24"/>
                      </a:cubicBezTo>
                      <a:cubicBezTo>
                        <a:pt x="6" y="25"/>
                        <a:pt x="7" y="25"/>
                        <a:pt x="7" y="25"/>
                      </a:cubicBezTo>
                      <a:cubicBezTo>
                        <a:pt x="8" y="24"/>
                        <a:pt x="9" y="24"/>
                        <a:pt x="9" y="24"/>
                      </a:cubicBezTo>
                      <a:cubicBezTo>
                        <a:pt x="10" y="25"/>
                        <a:pt x="10" y="25"/>
                        <a:pt x="10" y="26"/>
                      </a:cubicBezTo>
                      <a:cubicBezTo>
                        <a:pt x="10" y="27"/>
                        <a:pt x="10" y="28"/>
                        <a:pt x="11" y="28"/>
                      </a:cubicBezTo>
                      <a:cubicBezTo>
                        <a:pt x="12" y="28"/>
                        <a:pt x="13" y="28"/>
                        <a:pt x="13" y="27"/>
                      </a:cubicBezTo>
                      <a:cubicBezTo>
                        <a:pt x="14" y="26"/>
                        <a:pt x="15" y="25"/>
                        <a:pt x="15" y="25"/>
                      </a:cubicBezTo>
                      <a:cubicBezTo>
                        <a:pt x="16" y="25"/>
                        <a:pt x="16" y="26"/>
                        <a:pt x="16" y="27"/>
                      </a:cubicBezTo>
                      <a:cubicBezTo>
                        <a:pt x="17" y="27"/>
                        <a:pt x="18" y="28"/>
                        <a:pt x="19" y="27"/>
                      </a:cubicBezTo>
                      <a:cubicBezTo>
                        <a:pt x="19" y="27"/>
                        <a:pt x="20" y="26"/>
                        <a:pt x="20" y="26"/>
                      </a:cubicBezTo>
                      <a:cubicBezTo>
                        <a:pt x="20" y="25"/>
                        <a:pt x="20" y="24"/>
                        <a:pt x="21" y="23"/>
                      </a:cubicBezTo>
                      <a:cubicBezTo>
                        <a:pt x="21" y="23"/>
                        <a:pt x="22" y="23"/>
                        <a:pt x="22" y="24"/>
                      </a:cubicBezTo>
                      <a:cubicBezTo>
                        <a:pt x="23" y="24"/>
                        <a:pt x="24" y="24"/>
                        <a:pt x="25" y="23"/>
                      </a:cubicBezTo>
                      <a:cubicBezTo>
                        <a:pt x="25" y="23"/>
                        <a:pt x="25" y="22"/>
                        <a:pt x="25" y="21"/>
                      </a:cubicBezTo>
                      <a:cubicBezTo>
                        <a:pt x="24" y="21"/>
                        <a:pt x="24" y="19"/>
                        <a:pt x="25" y="19"/>
                      </a:cubicBezTo>
                      <a:cubicBezTo>
                        <a:pt x="25" y="19"/>
                        <a:pt x="25" y="18"/>
                        <a:pt x="26" y="19"/>
                      </a:cubicBezTo>
                      <a:cubicBezTo>
                        <a:pt x="27" y="19"/>
                        <a:pt x="28" y="18"/>
                        <a:pt x="28" y="17"/>
                      </a:cubicBezTo>
                      <a:cubicBezTo>
                        <a:pt x="28" y="16"/>
                        <a:pt x="28" y="15"/>
                        <a:pt x="27" y="15"/>
                      </a:cubicBezTo>
                      <a:cubicBezTo>
                        <a:pt x="26" y="15"/>
                        <a:pt x="26" y="14"/>
                        <a:pt x="26" y="13"/>
                      </a:cubicBezTo>
                      <a:cubicBezTo>
                        <a:pt x="26" y="13"/>
                        <a:pt x="26" y="12"/>
                        <a:pt x="27" y="12"/>
                      </a:cubicBezTo>
                      <a:cubicBezTo>
                        <a:pt x="28" y="12"/>
                        <a:pt x="28" y="11"/>
                        <a:pt x="28" y="10"/>
                      </a:cubicBezTo>
                      <a:cubicBezTo>
                        <a:pt x="27" y="9"/>
                        <a:pt x="26" y="8"/>
                        <a:pt x="26" y="8"/>
                      </a:cubicBezTo>
                      <a:cubicBezTo>
                        <a:pt x="25" y="9"/>
                        <a:pt x="24" y="8"/>
                        <a:pt x="24" y="8"/>
                      </a:cubicBezTo>
                      <a:cubicBezTo>
                        <a:pt x="23" y="7"/>
                        <a:pt x="24" y="7"/>
                        <a:pt x="24" y="6"/>
                      </a:cubicBezTo>
                      <a:cubicBezTo>
                        <a:pt x="25" y="5"/>
                        <a:pt x="24" y="4"/>
                        <a:pt x="24" y="4"/>
                      </a:cubicBezTo>
                      <a:cubicBezTo>
                        <a:pt x="23" y="3"/>
                        <a:pt x="22" y="3"/>
                        <a:pt x="21" y="3"/>
                      </a:cubicBezTo>
                      <a:cubicBezTo>
                        <a:pt x="21" y="4"/>
                        <a:pt x="20" y="4"/>
                        <a:pt x="19" y="4"/>
                      </a:cubicBezTo>
                      <a:cubicBezTo>
                        <a:pt x="19" y="4"/>
                        <a:pt x="19" y="3"/>
                        <a:pt x="19" y="2"/>
                      </a:cubicBezTo>
                      <a:cubicBezTo>
                        <a:pt x="19" y="1"/>
                        <a:pt x="18" y="1"/>
                        <a:pt x="17" y="0"/>
                      </a:cubicBezTo>
                      <a:cubicBezTo>
                        <a:pt x="16" y="0"/>
                        <a:pt x="15" y="1"/>
                        <a:pt x="15" y="1"/>
                      </a:cubicBezTo>
                      <a:cubicBezTo>
                        <a:pt x="15" y="2"/>
                        <a:pt x="14" y="3"/>
                        <a:pt x="13" y="3"/>
                      </a:cubicBezTo>
                      <a:cubicBezTo>
                        <a:pt x="13" y="3"/>
                        <a:pt x="12" y="2"/>
                        <a:pt x="12" y="2"/>
                      </a:cubicBezTo>
                      <a:cubicBezTo>
                        <a:pt x="12" y="1"/>
                        <a:pt x="11" y="0"/>
                        <a:pt x="10" y="1"/>
                      </a:cubicBezTo>
                      <a:cubicBezTo>
                        <a:pt x="9" y="1"/>
                        <a:pt x="8" y="2"/>
                        <a:pt x="9" y="3"/>
                      </a:cubicBezTo>
                      <a:cubicBezTo>
                        <a:pt x="9" y="3"/>
                        <a:pt x="8" y="4"/>
                        <a:pt x="8" y="5"/>
                      </a:cubicBezTo>
                      <a:cubicBezTo>
                        <a:pt x="7" y="5"/>
                        <a:pt x="7" y="5"/>
                        <a:pt x="6" y="4"/>
                      </a:cubicBezTo>
                      <a:cubicBezTo>
                        <a:pt x="6" y="4"/>
                        <a:pt x="5" y="4"/>
                        <a:pt x="4" y="5"/>
                      </a:cubicBezTo>
                      <a:cubicBezTo>
                        <a:pt x="3" y="5"/>
                        <a:pt x="3" y="6"/>
                        <a:pt x="4" y="7"/>
                      </a:cubicBezTo>
                      <a:close/>
                      <a:moveTo>
                        <a:pt x="12" y="6"/>
                      </a:moveTo>
                      <a:cubicBezTo>
                        <a:pt x="16" y="5"/>
                        <a:pt x="21" y="7"/>
                        <a:pt x="22" y="12"/>
                      </a:cubicBezTo>
                      <a:cubicBezTo>
                        <a:pt x="23" y="16"/>
                        <a:pt x="21" y="20"/>
                        <a:pt x="17" y="22"/>
                      </a:cubicBezTo>
                      <a:cubicBezTo>
                        <a:pt x="12" y="23"/>
                        <a:pt x="8" y="21"/>
                        <a:pt x="7" y="17"/>
                      </a:cubicBezTo>
                      <a:cubicBezTo>
                        <a:pt x="5" y="12"/>
                        <a:pt x="8" y="8"/>
                        <a:pt x="1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sz="1200">
                    <a:solidFill>
                      <a:prstClr val="black"/>
                    </a:solidFill>
                    <a:latin typeface="+mn-lt"/>
                    <a:ea typeface="+mn-ea"/>
                  </a:endParaRPr>
                </a:p>
              </p:txBody>
            </p:sp>
            <p:sp>
              <p:nvSpPr>
                <p:cNvPr id="13" name="Freeform 37"/>
                <p:cNvSpPr>
                  <a:spLocks noEditPoints="1"/>
                </p:cNvSpPr>
                <p:nvPr/>
              </p:nvSpPr>
              <p:spPr bwMode="auto">
                <a:xfrm>
                  <a:off x="-2624124" y="-565547"/>
                  <a:ext cx="239713" cy="239713"/>
                </a:xfrm>
                <a:custGeom>
                  <a:avLst/>
                  <a:gdLst>
                    <a:gd name="T0" fmla="*/ 2 w 21"/>
                    <a:gd name="T1" fmla="*/ 5 h 21"/>
                    <a:gd name="T2" fmla="*/ 2 w 21"/>
                    <a:gd name="T3" fmla="*/ 7 h 21"/>
                    <a:gd name="T4" fmla="*/ 1 w 21"/>
                    <a:gd name="T5" fmla="*/ 7 h 21"/>
                    <a:gd name="T6" fmla="*/ 0 w 21"/>
                    <a:gd name="T7" fmla="*/ 8 h 21"/>
                    <a:gd name="T8" fmla="*/ 0 w 21"/>
                    <a:gd name="T9" fmla="*/ 10 h 21"/>
                    <a:gd name="T10" fmla="*/ 1 w 21"/>
                    <a:gd name="T11" fmla="*/ 11 h 21"/>
                    <a:gd name="T12" fmla="*/ 1 w 21"/>
                    <a:gd name="T13" fmla="*/ 12 h 21"/>
                    <a:gd name="T14" fmla="*/ 0 w 21"/>
                    <a:gd name="T15" fmla="*/ 14 h 21"/>
                    <a:gd name="T16" fmla="*/ 1 w 21"/>
                    <a:gd name="T17" fmla="*/ 15 h 21"/>
                    <a:gd name="T18" fmla="*/ 3 w 21"/>
                    <a:gd name="T19" fmla="*/ 15 h 21"/>
                    <a:gd name="T20" fmla="*/ 3 w 21"/>
                    <a:gd name="T21" fmla="*/ 17 h 21"/>
                    <a:gd name="T22" fmla="*/ 3 w 21"/>
                    <a:gd name="T23" fmla="*/ 18 h 21"/>
                    <a:gd name="T24" fmla="*/ 5 w 21"/>
                    <a:gd name="T25" fmla="*/ 19 h 21"/>
                    <a:gd name="T26" fmla="*/ 6 w 21"/>
                    <a:gd name="T27" fmla="*/ 18 h 21"/>
                    <a:gd name="T28" fmla="*/ 7 w 21"/>
                    <a:gd name="T29" fmla="*/ 20 h 21"/>
                    <a:gd name="T30" fmla="*/ 8 w 21"/>
                    <a:gd name="T31" fmla="*/ 21 h 21"/>
                    <a:gd name="T32" fmla="*/ 10 w 21"/>
                    <a:gd name="T33" fmla="*/ 20 h 21"/>
                    <a:gd name="T34" fmla="*/ 11 w 21"/>
                    <a:gd name="T35" fmla="*/ 19 h 21"/>
                    <a:gd name="T36" fmla="*/ 12 w 21"/>
                    <a:gd name="T37" fmla="*/ 20 h 21"/>
                    <a:gd name="T38" fmla="*/ 13 w 21"/>
                    <a:gd name="T39" fmla="*/ 21 h 21"/>
                    <a:gd name="T40" fmla="*/ 15 w 21"/>
                    <a:gd name="T41" fmla="*/ 19 h 21"/>
                    <a:gd name="T42" fmla="*/ 15 w 21"/>
                    <a:gd name="T43" fmla="*/ 18 h 21"/>
                    <a:gd name="T44" fmla="*/ 16 w 21"/>
                    <a:gd name="T45" fmla="*/ 18 h 21"/>
                    <a:gd name="T46" fmla="*/ 18 w 21"/>
                    <a:gd name="T47" fmla="*/ 18 h 21"/>
                    <a:gd name="T48" fmla="*/ 18 w 21"/>
                    <a:gd name="T49" fmla="*/ 16 h 21"/>
                    <a:gd name="T50" fmla="*/ 18 w 21"/>
                    <a:gd name="T51" fmla="*/ 14 h 21"/>
                    <a:gd name="T52" fmla="*/ 19 w 21"/>
                    <a:gd name="T53" fmla="*/ 14 h 21"/>
                    <a:gd name="T54" fmla="*/ 21 w 21"/>
                    <a:gd name="T55" fmla="*/ 13 h 21"/>
                    <a:gd name="T56" fmla="*/ 20 w 21"/>
                    <a:gd name="T57" fmla="*/ 11 h 21"/>
                    <a:gd name="T58" fmla="*/ 19 w 21"/>
                    <a:gd name="T59" fmla="*/ 10 h 21"/>
                    <a:gd name="T60" fmla="*/ 20 w 21"/>
                    <a:gd name="T61" fmla="*/ 9 h 21"/>
                    <a:gd name="T62" fmla="*/ 20 w 21"/>
                    <a:gd name="T63" fmla="*/ 7 h 21"/>
                    <a:gd name="T64" fmla="*/ 19 w 21"/>
                    <a:gd name="T65" fmla="*/ 6 h 21"/>
                    <a:gd name="T66" fmla="*/ 17 w 21"/>
                    <a:gd name="T67" fmla="*/ 5 h 21"/>
                    <a:gd name="T68" fmla="*/ 18 w 21"/>
                    <a:gd name="T69" fmla="*/ 4 h 21"/>
                    <a:gd name="T70" fmla="*/ 17 w 21"/>
                    <a:gd name="T71" fmla="*/ 3 h 21"/>
                    <a:gd name="T72" fmla="*/ 16 w 21"/>
                    <a:gd name="T73" fmla="*/ 2 h 21"/>
                    <a:gd name="T74" fmla="*/ 14 w 21"/>
                    <a:gd name="T75" fmla="*/ 3 h 21"/>
                    <a:gd name="T76" fmla="*/ 14 w 21"/>
                    <a:gd name="T77" fmla="*/ 1 h 21"/>
                    <a:gd name="T78" fmla="*/ 12 w 21"/>
                    <a:gd name="T79" fmla="*/ 0 h 21"/>
                    <a:gd name="T80" fmla="*/ 11 w 21"/>
                    <a:gd name="T81" fmla="*/ 1 h 21"/>
                    <a:gd name="T82" fmla="*/ 9 w 21"/>
                    <a:gd name="T83" fmla="*/ 2 h 21"/>
                    <a:gd name="T84" fmla="*/ 9 w 21"/>
                    <a:gd name="T85" fmla="*/ 1 h 21"/>
                    <a:gd name="T86" fmla="*/ 7 w 21"/>
                    <a:gd name="T87" fmla="*/ 0 h 21"/>
                    <a:gd name="T88" fmla="*/ 6 w 21"/>
                    <a:gd name="T89" fmla="*/ 2 h 21"/>
                    <a:gd name="T90" fmla="*/ 5 w 21"/>
                    <a:gd name="T91" fmla="*/ 3 h 21"/>
                    <a:gd name="T92" fmla="*/ 4 w 21"/>
                    <a:gd name="T93" fmla="*/ 3 h 21"/>
                    <a:gd name="T94" fmla="*/ 2 w 21"/>
                    <a:gd name="T95" fmla="*/ 3 h 21"/>
                    <a:gd name="T96" fmla="*/ 2 w 21"/>
                    <a:gd name="T97" fmla="*/ 5 h 21"/>
                    <a:gd name="T98" fmla="*/ 8 w 21"/>
                    <a:gd name="T99" fmla="*/ 5 h 21"/>
                    <a:gd name="T100" fmla="*/ 16 w 21"/>
                    <a:gd name="T101" fmla="*/ 9 h 21"/>
                    <a:gd name="T102" fmla="*/ 12 w 21"/>
                    <a:gd name="T103" fmla="*/ 16 h 21"/>
                    <a:gd name="T104" fmla="*/ 4 w 21"/>
                    <a:gd name="T105" fmla="*/ 12 h 21"/>
                    <a:gd name="T106" fmla="*/ 8 w 21"/>
                    <a:gd name="T107"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 h="21">
                      <a:moveTo>
                        <a:pt x="2" y="5"/>
                      </a:moveTo>
                      <a:cubicBezTo>
                        <a:pt x="2" y="5"/>
                        <a:pt x="2" y="6"/>
                        <a:pt x="2" y="7"/>
                      </a:cubicBezTo>
                      <a:cubicBezTo>
                        <a:pt x="2" y="7"/>
                        <a:pt x="2" y="7"/>
                        <a:pt x="1" y="7"/>
                      </a:cubicBezTo>
                      <a:cubicBezTo>
                        <a:pt x="0" y="7"/>
                        <a:pt x="0" y="7"/>
                        <a:pt x="0" y="8"/>
                      </a:cubicBezTo>
                      <a:cubicBezTo>
                        <a:pt x="0" y="9"/>
                        <a:pt x="0" y="10"/>
                        <a:pt x="0" y="10"/>
                      </a:cubicBezTo>
                      <a:cubicBezTo>
                        <a:pt x="1" y="10"/>
                        <a:pt x="1" y="11"/>
                        <a:pt x="1" y="11"/>
                      </a:cubicBezTo>
                      <a:cubicBezTo>
                        <a:pt x="1" y="11"/>
                        <a:pt x="1" y="12"/>
                        <a:pt x="1" y="12"/>
                      </a:cubicBezTo>
                      <a:cubicBezTo>
                        <a:pt x="0" y="12"/>
                        <a:pt x="0" y="13"/>
                        <a:pt x="0" y="14"/>
                      </a:cubicBezTo>
                      <a:cubicBezTo>
                        <a:pt x="0" y="14"/>
                        <a:pt x="1" y="15"/>
                        <a:pt x="1" y="15"/>
                      </a:cubicBezTo>
                      <a:cubicBezTo>
                        <a:pt x="2" y="15"/>
                        <a:pt x="3" y="15"/>
                        <a:pt x="3" y="15"/>
                      </a:cubicBezTo>
                      <a:cubicBezTo>
                        <a:pt x="3" y="15"/>
                        <a:pt x="3" y="16"/>
                        <a:pt x="3" y="17"/>
                      </a:cubicBezTo>
                      <a:cubicBezTo>
                        <a:pt x="2" y="17"/>
                        <a:pt x="2" y="18"/>
                        <a:pt x="3" y="18"/>
                      </a:cubicBezTo>
                      <a:cubicBezTo>
                        <a:pt x="4" y="19"/>
                        <a:pt x="4" y="19"/>
                        <a:pt x="5" y="19"/>
                      </a:cubicBezTo>
                      <a:cubicBezTo>
                        <a:pt x="5" y="18"/>
                        <a:pt x="6" y="18"/>
                        <a:pt x="6" y="18"/>
                      </a:cubicBezTo>
                      <a:cubicBezTo>
                        <a:pt x="7" y="19"/>
                        <a:pt x="7" y="19"/>
                        <a:pt x="7" y="20"/>
                      </a:cubicBezTo>
                      <a:cubicBezTo>
                        <a:pt x="7" y="20"/>
                        <a:pt x="7" y="21"/>
                        <a:pt x="8" y="21"/>
                      </a:cubicBezTo>
                      <a:cubicBezTo>
                        <a:pt x="9" y="21"/>
                        <a:pt x="9" y="21"/>
                        <a:pt x="10" y="20"/>
                      </a:cubicBezTo>
                      <a:cubicBezTo>
                        <a:pt x="10" y="20"/>
                        <a:pt x="11" y="19"/>
                        <a:pt x="11" y="19"/>
                      </a:cubicBezTo>
                      <a:cubicBezTo>
                        <a:pt x="11" y="19"/>
                        <a:pt x="12" y="20"/>
                        <a:pt x="12" y="20"/>
                      </a:cubicBezTo>
                      <a:cubicBezTo>
                        <a:pt x="12" y="21"/>
                        <a:pt x="13" y="21"/>
                        <a:pt x="13" y="21"/>
                      </a:cubicBezTo>
                      <a:cubicBezTo>
                        <a:pt x="14" y="20"/>
                        <a:pt x="15" y="20"/>
                        <a:pt x="15" y="19"/>
                      </a:cubicBezTo>
                      <a:cubicBezTo>
                        <a:pt x="14" y="19"/>
                        <a:pt x="15" y="18"/>
                        <a:pt x="15" y="18"/>
                      </a:cubicBezTo>
                      <a:cubicBezTo>
                        <a:pt x="15" y="17"/>
                        <a:pt x="16" y="18"/>
                        <a:pt x="16" y="18"/>
                      </a:cubicBezTo>
                      <a:cubicBezTo>
                        <a:pt x="17" y="18"/>
                        <a:pt x="18" y="18"/>
                        <a:pt x="18" y="18"/>
                      </a:cubicBezTo>
                      <a:cubicBezTo>
                        <a:pt x="19" y="17"/>
                        <a:pt x="19" y="16"/>
                        <a:pt x="18" y="16"/>
                      </a:cubicBezTo>
                      <a:cubicBezTo>
                        <a:pt x="18" y="16"/>
                        <a:pt x="18" y="14"/>
                        <a:pt x="18" y="14"/>
                      </a:cubicBezTo>
                      <a:cubicBezTo>
                        <a:pt x="18" y="14"/>
                        <a:pt x="19" y="14"/>
                        <a:pt x="19" y="14"/>
                      </a:cubicBezTo>
                      <a:cubicBezTo>
                        <a:pt x="20" y="14"/>
                        <a:pt x="21" y="13"/>
                        <a:pt x="21" y="13"/>
                      </a:cubicBezTo>
                      <a:cubicBezTo>
                        <a:pt x="21" y="12"/>
                        <a:pt x="21" y="11"/>
                        <a:pt x="20" y="11"/>
                      </a:cubicBezTo>
                      <a:cubicBezTo>
                        <a:pt x="19" y="11"/>
                        <a:pt x="19" y="10"/>
                        <a:pt x="19" y="10"/>
                      </a:cubicBezTo>
                      <a:cubicBezTo>
                        <a:pt x="19" y="9"/>
                        <a:pt x="19" y="9"/>
                        <a:pt x="20" y="9"/>
                      </a:cubicBezTo>
                      <a:cubicBezTo>
                        <a:pt x="20" y="9"/>
                        <a:pt x="21" y="8"/>
                        <a:pt x="20" y="7"/>
                      </a:cubicBezTo>
                      <a:cubicBezTo>
                        <a:pt x="20" y="6"/>
                        <a:pt x="20" y="6"/>
                        <a:pt x="19" y="6"/>
                      </a:cubicBezTo>
                      <a:cubicBezTo>
                        <a:pt x="18" y="6"/>
                        <a:pt x="18" y="6"/>
                        <a:pt x="17" y="5"/>
                      </a:cubicBezTo>
                      <a:cubicBezTo>
                        <a:pt x="17" y="5"/>
                        <a:pt x="17" y="5"/>
                        <a:pt x="18" y="4"/>
                      </a:cubicBezTo>
                      <a:cubicBezTo>
                        <a:pt x="18" y="4"/>
                        <a:pt x="18" y="3"/>
                        <a:pt x="17" y="3"/>
                      </a:cubicBezTo>
                      <a:cubicBezTo>
                        <a:pt x="17" y="2"/>
                        <a:pt x="16" y="2"/>
                        <a:pt x="16" y="2"/>
                      </a:cubicBezTo>
                      <a:cubicBezTo>
                        <a:pt x="15" y="3"/>
                        <a:pt x="14" y="3"/>
                        <a:pt x="14" y="3"/>
                      </a:cubicBezTo>
                      <a:cubicBezTo>
                        <a:pt x="14" y="2"/>
                        <a:pt x="14" y="2"/>
                        <a:pt x="14" y="1"/>
                      </a:cubicBezTo>
                      <a:cubicBezTo>
                        <a:pt x="14" y="1"/>
                        <a:pt x="13" y="0"/>
                        <a:pt x="12" y="0"/>
                      </a:cubicBezTo>
                      <a:cubicBezTo>
                        <a:pt x="12" y="0"/>
                        <a:pt x="11" y="0"/>
                        <a:pt x="11" y="1"/>
                      </a:cubicBezTo>
                      <a:cubicBezTo>
                        <a:pt x="11" y="1"/>
                        <a:pt x="10" y="2"/>
                        <a:pt x="9" y="2"/>
                      </a:cubicBezTo>
                      <a:cubicBezTo>
                        <a:pt x="9" y="2"/>
                        <a:pt x="9" y="1"/>
                        <a:pt x="9" y="1"/>
                      </a:cubicBezTo>
                      <a:cubicBezTo>
                        <a:pt x="8" y="0"/>
                        <a:pt x="8" y="0"/>
                        <a:pt x="7" y="0"/>
                      </a:cubicBezTo>
                      <a:cubicBezTo>
                        <a:pt x="6" y="0"/>
                        <a:pt x="6" y="1"/>
                        <a:pt x="6" y="2"/>
                      </a:cubicBezTo>
                      <a:cubicBezTo>
                        <a:pt x="6" y="2"/>
                        <a:pt x="5" y="3"/>
                        <a:pt x="5" y="3"/>
                      </a:cubicBezTo>
                      <a:cubicBezTo>
                        <a:pt x="5" y="3"/>
                        <a:pt x="4" y="3"/>
                        <a:pt x="4" y="3"/>
                      </a:cubicBezTo>
                      <a:cubicBezTo>
                        <a:pt x="4" y="3"/>
                        <a:pt x="3" y="3"/>
                        <a:pt x="2" y="3"/>
                      </a:cubicBezTo>
                      <a:cubicBezTo>
                        <a:pt x="2" y="4"/>
                        <a:pt x="2" y="5"/>
                        <a:pt x="2" y="5"/>
                      </a:cubicBezTo>
                      <a:close/>
                      <a:moveTo>
                        <a:pt x="8" y="5"/>
                      </a:moveTo>
                      <a:cubicBezTo>
                        <a:pt x="12" y="4"/>
                        <a:pt x="15" y="5"/>
                        <a:pt x="16" y="9"/>
                      </a:cubicBezTo>
                      <a:cubicBezTo>
                        <a:pt x="17" y="12"/>
                        <a:pt x="15" y="15"/>
                        <a:pt x="12" y="16"/>
                      </a:cubicBezTo>
                      <a:cubicBezTo>
                        <a:pt x="9" y="17"/>
                        <a:pt x="5" y="16"/>
                        <a:pt x="4" y="12"/>
                      </a:cubicBezTo>
                      <a:cubicBezTo>
                        <a:pt x="3" y="9"/>
                        <a:pt x="5" y="6"/>
                        <a:pt x="8" y="5"/>
                      </a:cubicBezTo>
                      <a:close/>
                    </a:path>
                  </a:pathLst>
                </a:custGeom>
                <a:gradFill>
                  <a:gsLst>
                    <a:gs pos="0">
                      <a:schemeClr val="bg1">
                        <a:alpha val="48000"/>
                      </a:schemeClr>
                    </a:gs>
                    <a:gs pos="50000">
                      <a:schemeClr val="bg1">
                        <a:alpha val="50000"/>
                      </a:schemeClr>
                    </a:gs>
                  </a:gsLst>
                  <a:lin ang="5400000" scaled="0"/>
                </a:gra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sz="1200">
                    <a:solidFill>
                      <a:prstClr val="black"/>
                    </a:solidFill>
                    <a:latin typeface="+mn-lt"/>
                    <a:ea typeface="+mn-ea"/>
                  </a:endParaRPr>
                </a:p>
              </p:txBody>
            </p:sp>
          </p:grpSp>
        </p:grpSp>
        <p:grpSp>
          <p:nvGrpSpPr>
            <p:cNvPr id="17413" name="组合 13"/>
            <p:cNvGrpSpPr/>
            <p:nvPr/>
          </p:nvGrpSpPr>
          <p:grpSpPr bwMode="auto">
            <a:xfrm>
              <a:off x="5562048" y="1544896"/>
              <a:ext cx="2211761" cy="1834690"/>
              <a:chOff x="5235635" y="1034599"/>
              <a:chExt cx="1438770" cy="1636085"/>
            </a:xfrm>
          </p:grpSpPr>
          <p:grpSp>
            <p:nvGrpSpPr>
              <p:cNvPr id="17427" name="组合 6"/>
              <p:cNvGrpSpPr/>
              <p:nvPr/>
            </p:nvGrpSpPr>
            <p:grpSpPr bwMode="auto">
              <a:xfrm>
                <a:off x="5235635" y="1034599"/>
                <a:ext cx="1438770" cy="1636085"/>
                <a:chOff x="5235635" y="1034599"/>
                <a:chExt cx="1438770" cy="1636085"/>
              </a:xfrm>
            </p:grpSpPr>
            <p:sp>
              <p:nvSpPr>
                <p:cNvPr id="17" name="Rectangle 7"/>
                <p:cNvSpPr/>
                <p:nvPr/>
              </p:nvSpPr>
              <p:spPr bwMode="auto">
                <a:xfrm>
                  <a:off x="5235635" y="1034599"/>
                  <a:ext cx="1438770" cy="1636085"/>
                </a:xfrm>
                <a:prstGeom prst="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04619" tIns="52308" rIns="52308" bIns="104619" anchor="b"/>
                <a:lstStyle/>
                <a:p>
                  <a:pPr defTabSz="1045193" eaLnBrk="1" fontAlgn="auto" hangingPunct="1">
                    <a:spcBef>
                      <a:spcPts val="0"/>
                    </a:spcBef>
                    <a:spcAft>
                      <a:spcPts val="0"/>
                    </a:spcAft>
                    <a:defRPr/>
                  </a:pPr>
                  <a:endParaRPr lang="en-US" altLang="zh-CN" sz="1200">
                    <a:solidFill>
                      <a:prstClr val="black"/>
                    </a:solidFill>
                    <a:cs typeface="Segoe UI" panose="020B0502040204020203" pitchFamily="34" charset="0"/>
                  </a:endParaRPr>
                </a:p>
              </p:txBody>
            </p:sp>
            <p:sp>
              <p:nvSpPr>
                <p:cNvPr id="17430" name="TextBox 10"/>
                <p:cNvSpPr txBox="1">
                  <a:spLocks noChangeArrowheads="1"/>
                </p:cNvSpPr>
                <p:nvPr/>
              </p:nvSpPr>
              <p:spPr bwMode="auto">
                <a:xfrm>
                  <a:off x="5281828" y="1203598"/>
                  <a:ext cx="520550" cy="24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200" dirty="0" smtClean="0">
                      <a:solidFill>
                        <a:srgbClr val="FFFFFF"/>
                      </a:solidFill>
                      <a:latin typeface="微软雅黑" panose="020B0503020204020204" pitchFamily="34" charset="-122"/>
                      <a:ea typeface="微软雅黑" panose="020B0503020204020204" pitchFamily="34" charset="-122"/>
                    </a:rPr>
                    <a:t>版权期刊</a:t>
                  </a:r>
                  <a:endParaRPr lang="zh-CN" altLang="en-US" sz="1200" dirty="0">
                    <a:solidFill>
                      <a:srgbClr val="FFFFFF"/>
                    </a:solidFill>
                    <a:latin typeface="微软雅黑" panose="020B0503020204020204" pitchFamily="34" charset="-122"/>
                    <a:ea typeface="微软雅黑" panose="020B0503020204020204" pitchFamily="34" charset="-122"/>
                  </a:endParaRPr>
                </a:p>
              </p:txBody>
            </p:sp>
            <p:sp>
              <p:nvSpPr>
                <p:cNvPr id="17431" name="矩形 1"/>
                <p:cNvSpPr>
                  <a:spLocks noChangeArrowheads="1"/>
                </p:cNvSpPr>
                <p:nvPr/>
              </p:nvSpPr>
              <p:spPr bwMode="auto">
                <a:xfrm>
                  <a:off x="5296527" y="1540778"/>
                  <a:ext cx="1377877" cy="1070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Tx/>
                    <a:buNone/>
                  </a:pPr>
                  <a:r>
                    <a:rPr lang="en-US" altLang="zh-CN" sz="1200" b="1" dirty="0" smtClean="0">
                      <a:solidFill>
                        <a:schemeClr val="accent4">
                          <a:lumMod val="60000"/>
                          <a:lumOff val="40000"/>
                        </a:schemeClr>
                      </a:solidFill>
                      <a:latin typeface="微软雅黑" panose="020B0503020204020204" pitchFamily="34" charset="-122"/>
                      <a:ea typeface="微软雅黑" panose="020B0503020204020204" pitchFamily="34" charset="-122"/>
                    </a:rPr>
                    <a:t>4700</a:t>
                  </a:r>
                  <a:r>
                    <a:rPr lang="zh-CN" altLang="en-US" sz="1200" b="1" dirty="0" smtClean="0">
                      <a:solidFill>
                        <a:schemeClr val="accent4">
                          <a:lumMod val="60000"/>
                          <a:lumOff val="40000"/>
                        </a:schemeClr>
                      </a:solidFill>
                      <a:latin typeface="微软雅黑" panose="020B0503020204020204" pitchFamily="34" charset="-122"/>
                      <a:ea typeface="微软雅黑" panose="020B0503020204020204" pitchFamily="34" charset="-122"/>
                    </a:rPr>
                    <a:t>种期刊</a:t>
                  </a:r>
                  <a:endParaRPr lang="en-US" altLang="zh-CN" sz="1200" b="1" dirty="0" smtClean="0">
                    <a:solidFill>
                      <a:schemeClr val="accent4">
                        <a:lumMod val="60000"/>
                        <a:lumOff val="40000"/>
                      </a:schemeClr>
                    </a:solidFill>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lang="zh-CN" altLang="en-US" sz="1200" dirty="0">
                      <a:solidFill>
                        <a:srgbClr val="FFFFFF"/>
                      </a:solidFill>
                      <a:latin typeface="微软雅黑" panose="020B0503020204020204" pitchFamily="34" charset="-122"/>
                      <a:ea typeface="微软雅黑" panose="020B0503020204020204" pitchFamily="34" charset="-122"/>
                    </a:rPr>
                    <a:t>覆盖超</a:t>
                  </a:r>
                  <a:r>
                    <a:rPr lang="en-US" altLang="zh-CN" sz="1200" dirty="0">
                      <a:solidFill>
                        <a:srgbClr val="FFFFFF"/>
                      </a:solidFill>
                      <a:latin typeface="微软雅黑" panose="020B0503020204020204" pitchFamily="34" charset="-122"/>
                      <a:ea typeface="微软雅黑" panose="020B0503020204020204" pitchFamily="34" charset="-122"/>
                    </a:rPr>
                    <a:t>90%</a:t>
                  </a:r>
                  <a:r>
                    <a:rPr lang="zh-CN" altLang="en-US" sz="1200" dirty="0">
                      <a:solidFill>
                        <a:srgbClr val="FFFFFF"/>
                      </a:solidFill>
                      <a:latin typeface="微软雅黑" panose="020B0503020204020204" pitchFamily="34" charset="-122"/>
                      <a:ea typeface="微软雅黑" panose="020B0503020204020204" pitchFamily="34" charset="-122"/>
                    </a:rPr>
                    <a:t>人文大众类期刊</a:t>
                  </a:r>
                </a:p>
                <a:p>
                  <a:pPr eaLnBrk="1" hangingPunct="1">
                    <a:lnSpc>
                      <a:spcPct val="150000"/>
                    </a:lnSpc>
                    <a:spcBef>
                      <a:spcPct val="0"/>
                    </a:spcBef>
                    <a:buFontTx/>
                    <a:buNone/>
                  </a:pPr>
                  <a:r>
                    <a:rPr lang="en-US" altLang="zh-CN" sz="1200" dirty="0">
                      <a:solidFill>
                        <a:srgbClr val="FFFFFF"/>
                      </a:solidFill>
                      <a:latin typeface="微软雅黑" panose="020B0503020204020204" pitchFamily="34" charset="-122"/>
                      <a:ea typeface="微软雅黑" panose="020B0503020204020204" pitchFamily="34" charset="-122"/>
                    </a:rPr>
                    <a:t>950</a:t>
                  </a:r>
                  <a:r>
                    <a:rPr lang="zh-CN" altLang="en-US" sz="1200" dirty="0">
                      <a:solidFill>
                        <a:srgbClr val="FFFFFF"/>
                      </a:solidFill>
                      <a:latin typeface="微软雅黑" panose="020B0503020204020204" pitchFamily="34" charset="-122"/>
                      <a:ea typeface="微软雅黑" panose="020B0503020204020204" pitchFamily="34" charset="-122"/>
                    </a:rPr>
                    <a:t>种期刊</a:t>
                  </a:r>
                  <a:r>
                    <a:rPr lang="zh-CN" altLang="en-US" sz="1200" dirty="0" smtClean="0">
                      <a:solidFill>
                        <a:srgbClr val="FFFFFF"/>
                      </a:solidFill>
                      <a:latin typeface="微软雅黑" panose="020B0503020204020204" pitchFamily="34" charset="-122"/>
                      <a:ea typeface="微软雅黑" panose="020B0503020204020204" pitchFamily="34" charset="-122"/>
                    </a:rPr>
                    <a:t>具有专有授权</a:t>
                  </a:r>
                  <a:endParaRPr lang="zh-CN" altLang="en-US" sz="1200" dirty="0">
                    <a:solidFill>
                      <a:srgbClr val="FFFFFF"/>
                    </a:solidFill>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lang="zh-CN" altLang="en-US" sz="1200" dirty="0">
                      <a:solidFill>
                        <a:srgbClr val="FFFFFF"/>
                      </a:solidFill>
                      <a:latin typeface="微软雅黑" panose="020B0503020204020204" pitchFamily="34" charset="-122"/>
                      <a:ea typeface="微软雅黑" panose="020B0503020204020204" pitchFamily="34" charset="-122"/>
                    </a:rPr>
                    <a:t>版权续约率</a:t>
                  </a:r>
                  <a:r>
                    <a:rPr lang="en-US" altLang="zh-CN" sz="1200" dirty="0">
                      <a:solidFill>
                        <a:srgbClr val="FFFFFF"/>
                      </a:solidFill>
                      <a:latin typeface="微软雅黑" panose="020B0503020204020204" pitchFamily="34" charset="-122"/>
                      <a:ea typeface="微软雅黑" panose="020B0503020204020204" pitchFamily="34" charset="-122"/>
                    </a:rPr>
                    <a:t>98</a:t>
                  </a:r>
                  <a:r>
                    <a:rPr lang="en-US" altLang="zh-CN" sz="1200" dirty="0" smtClean="0">
                      <a:solidFill>
                        <a:srgbClr val="FFFFFF"/>
                      </a:solidFill>
                      <a:latin typeface="微软雅黑" panose="020B0503020204020204" pitchFamily="34" charset="-122"/>
                      <a:ea typeface="微软雅黑" panose="020B0503020204020204" pitchFamily="34" charset="-122"/>
                    </a:rPr>
                    <a:t>%</a:t>
                  </a:r>
                  <a:endParaRPr lang="en-US" altLang="zh-CN" sz="1200" dirty="0">
                    <a:solidFill>
                      <a:srgbClr val="FFFFFF"/>
                    </a:solidFill>
                    <a:latin typeface="微软雅黑" panose="020B0503020204020204" pitchFamily="34" charset="-122"/>
                    <a:ea typeface="微软雅黑" panose="020B0503020204020204" pitchFamily="34" charset="-122"/>
                  </a:endParaRPr>
                </a:p>
              </p:txBody>
            </p:sp>
          </p:grpSp>
          <p:cxnSp>
            <p:nvCxnSpPr>
              <p:cNvPr id="16" name="直接连接符 15"/>
              <p:cNvCxnSpPr/>
              <p:nvPr/>
            </p:nvCxnSpPr>
            <p:spPr>
              <a:xfrm>
                <a:off x="5361090" y="1519071"/>
                <a:ext cx="113704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7414" name="组合 19"/>
            <p:cNvGrpSpPr/>
            <p:nvPr/>
          </p:nvGrpSpPr>
          <p:grpSpPr bwMode="auto">
            <a:xfrm>
              <a:off x="7883686" y="3491805"/>
              <a:ext cx="2195484" cy="1834690"/>
              <a:chOff x="6753134" y="2769552"/>
              <a:chExt cx="1957347" cy="1636085"/>
            </a:xfrm>
          </p:grpSpPr>
          <p:grpSp>
            <p:nvGrpSpPr>
              <p:cNvPr id="17422" name="组合 4"/>
              <p:cNvGrpSpPr/>
              <p:nvPr/>
            </p:nvGrpSpPr>
            <p:grpSpPr bwMode="auto">
              <a:xfrm>
                <a:off x="6753134" y="2769552"/>
                <a:ext cx="1957347" cy="1636085"/>
                <a:chOff x="6753134" y="2769552"/>
                <a:chExt cx="1957347" cy="1636085"/>
              </a:xfrm>
            </p:grpSpPr>
            <p:sp>
              <p:nvSpPr>
                <p:cNvPr id="23" name="Rectangle 6"/>
                <p:cNvSpPr/>
                <p:nvPr/>
              </p:nvSpPr>
              <p:spPr bwMode="auto">
                <a:xfrm>
                  <a:off x="6753134" y="2769552"/>
                  <a:ext cx="1957347" cy="1636085"/>
                </a:xfrm>
                <a:prstGeom prst="rect">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04619" tIns="52308" rIns="52308" bIns="104619" anchor="b"/>
                <a:lstStyle/>
                <a:p>
                  <a:pPr defTabSz="1045193" eaLnBrk="1" fontAlgn="auto" hangingPunct="1">
                    <a:spcBef>
                      <a:spcPts val="0"/>
                    </a:spcBef>
                    <a:spcAft>
                      <a:spcPts val="0"/>
                    </a:spcAft>
                    <a:defRPr/>
                  </a:pPr>
                  <a:endParaRPr lang="en-US" altLang="zh-CN" sz="1200">
                    <a:solidFill>
                      <a:prstClr val="black"/>
                    </a:solidFill>
                    <a:cs typeface="Segoe UI" panose="020B0502040204020203" pitchFamily="34" charset="0"/>
                  </a:endParaRPr>
                </a:p>
              </p:txBody>
            </p:sp>
            <p:sp>
              <p:nvSpPr>
                <p:cNvPr id="17425" name="TextBox 10"/>
                <p:cNvSpPr txBox="1">
                  <a:spLocks noChangeArrowheads="1"/>
                </p:cNvSpPr>
                <p:nvPr/>
              </p:nvSpPr>
              <p:spPr bwMode="auto">
                <a:xfrm>
                  <a:off x="6841577" y="2939998"/>
                  <a:ext cx="713422" cy="24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200" dirty="0" smtClean="0">
                      <a:solidFill>
                        <a:srgbClr val="FFFFFF"/>
                      </a:solidFill>
                      <a:latin typeface="微软雅黑" panose="020B0503020204020204" pitchFamily="34" charset="-122"/>
                      <a:ea typeface="微软雅黑" panose="020B0503020204020204" pitchFamily="34" charset="-122"/>
                    </a:rPr>
                    <a:t>版权图书</a:t>
                  </a:r>
                  <a:endParaRPr lang="zh-CN" altLang="en-US" sz="1200" dirty="0">
                    <a:solidFill>
                      <a:srgbClr val="FFFFFF"/>
                    </a:solidFill>
                    <a:latin typeface="微软雅黑" panose="020B0503020204020204" pitchFamily="34" charset="-122"/>
                    <a:ea typeface="微软雅黑" panose="020B0503020204020204" pitchFamily="34" charset="-122"/>
                  </a:endParaRPr>
                </a:p>
              </p:txBody>
            </p:sp>
            <p:sp>
              <p:nvSpPr>
                <p:cNvPr id="17426" name="矩形 1"/>
                <p:cNvSpPr>
                  <a:spLocks noChangeArrowheads="1"/>
                </p:cNvSpPr>
                <p:nvPr/>
              </p:nvSpPr>
              <p:spPr bwMode="auto">
                <a:xfrm>
                  <a:off x="6856276" y="3285908"/>
                  <a:ext cx="1745627" cy="1070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Tx/>
                    <a:buNone/>
                  </a:pPr>
                  <a:r>
                    <a:rPr lang="zh-CN" altLang="en-US" sz="1200" b="1" dirty="0" smtClean="0">
                      <a:solidFill>
                        <a:schemeClr val="accent4">
                          <a:lumMod val="60000"/>
                          <a:lumOff val="40000"/>
                        </a:schemeClr>
                      </a:solidFill>
                      <a:latin typeface="微软雅黑" panose="020B0503020204020204" pitchFamily="34" charset="-122"/>
                      <a:ea typeface="微软雅黑" panose="020B0503020204020204" pitchFamily="34" charset="-122"/>
                    </a:rPr>
                    <a:t>精品图书</a:t>
                  </a:r>
                  <a:endParaRPr lang="en-US" altLang="zh-CN" sz="1200" b="1" dirty="0" smtClean="0">
                    <a:solidFill>
                      <a:schemeClr val="accent4">
                        <a:lumMod val="60000"/>
                        <a:lumOff val="40000"/>
                      </a:schemeClr>
                    </a:solidFill>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lang="zh-CN" altLang="en-US" sz="1200" dirty="0" smtClean="0">
                      <a:solidFill>
                        <a:srgbClr val="FFFFFF"/>
                      </a:solidFill>
                      <a:latin typeface="微软雅黑" panose="020B0503020204020204" pitchFamily="34" charset="-122"/>
                      <a:ea typeface="微软雅黑" panose="020B0503020204020204" pitchFamily="34" charset="-122"/>
                    </a:rPr>
                    <a:t>知名</a:t>
                  </a:r>
                  <a:r>
                    <a:rPr lang="zh-CN" altLang="en-US" sz="1200" dirty="0">
                      <a:solidFill>
                        <a:srgbClr val="FFFFFF"/>
                      </a:solidFill>
                      <a:latin typeface="微软雅黑" panose="020B0503020204020204" pitchFamily="34" charset="-122"/>
                      <a:ea typeface="微软雅黑" panose="020B0503020204020204" pitchFamily="34" charset="-122"/>
                    </a:rPr>
                    <a:t>出版集团</a:t>
                  </a:r>
                  <a:r>
                    <a:rPr lang="en-US" altLang="zh-CN" sz="1200" dirty="0">
                      <a:solidFill>
                        <a:srgbClr val="FFFFFF"/>
                      </a:solidFill>
                      <a:latin typeface="微软雅黑" panose="020B0503020204020204" pitchFamily="34" charset="-122"/>
                      <a:ea typeface="微软雅黑" panose="020B0503020204020204" pitchFamily="34" charset="-122"/>
                    </a:rPr>
                    <a:t>/</a:t>
                  </a:r>
                  <a:r>
                    <a:rPr lang="zh-CN" altLang="en-US" sz="1200" dirty="0">
                      <a:solidFill>
                        <a:srgbClr val="FFFFFF"/>
                      </a:solidFill>
                      <a:latin typeface="微软雅黑" panose="020B0503020204020204" pitchFamily="34" charset="-122"/>
                      <a:ea typeface="微软雅黑" panose="020B0503020204020204" pitchFamily="34" charset="-122"/>
                    </a:rPr>
                    <a:t>出版社优质版权图书</a:t>
                  </a:r>
                </a:p>
                <a:p>
                  <a:pPr eaLnBrk="1" hangingPunct="1">
                    <a:lnSpc>
                      <a:spcPct val="150000"/>
                    </a:lnSpc>
                    <a:spcBef>
                      <a:spcPct val="0"/>
                    </a:spcBef>
                    <a:buFontTx/>
                    <a:buNone/>
                  </a:pPr>
                  <a:r>
                    <a:rPr lang="zh-CN" altLang="en-US" sz="1200" dirty="0">
                      <a:solidFill>
                        <a:srgbClr val="FFFFFF"/>
                      </a:solidFill>
                      <a:latin typeface="微软雅黑" panose="020B0503020204020204" pitchFamily="34" charset="-122"/>
                      <a:ea typeface="微软雅黑" panose="020B0503020204020204" pitchFamily="34" charset="-122"/>
                    </a:rPr>
                    <a:t>人生</a:t>
                  </a:r>
                  <a:r>
                    <a:rPr lang="zh-CN" altLang="en-US" sz="1200" dirty="0" smtClean="0">
                      <a:solidFill>
                        <a:srgbClr val="FFFFFF"/>
                      </a:solidFill>
                      <a:latin typeface="微软雅黑" panose="020B0503020204020204" pitchFamily="34" charset="-122"/>
                      <a:ea typeface="微软雅黑" panose="020B0503020204020204" pitchFamily="34" charset="-122"/>
                    </a:rPr>
                    <a:t>必</a:t>
                  </a:r>
                  <a:r>
                    <a:rPr lang="zh-CN" altLang="en-US" sz="1200" dirty="0">
                      <a:solidFill>
                        <a:srgbClr val="FFFFFF"/>
                      </a:solidFill>
                      <a:latin typeface="微软雅黑" panose="020B0503020204020204" pitchFamily="34" charset="-122"/>
                      <a:ea typeface="微软雅黑" panose="020B0503020204020204" pitchFamily="34" charset="-122"/>
                    </a:rPr>
                    <a:t>读</a:t>
                  </a:r>
                  <a:r>
                    <a:rPr lang="zh-CN" altLang="en-US" sz="1200" dirty="0" smtClean="0">
                      <a:solidFill>
                        <a:srgbClr val="FFFFFF"/>
                      </a:solidFill>
                      <a:latin typeface="微软雅黑" panose="020B0503020204020204" pitchFamily="34" charset="-122"/>
                      <a:ea typeface="微软雅黑" panose="020B0503020204020204" pitchFamily="34" charset="-122"/>
                    </a:rPr>
                    <a:t>图书</a:t>
                  </a:r>
                  <a:endParaRPr lang="zh-CN" altLang="en-US" sz="1200" dirty="0">
                    <a:solidFill>
                      <a:srgbClr val="FFFFFF"/>
                    </a:solidFill>
                    <a:latin typeface="微软雅黑" panose="020B0503020204020204" pitchFamily="34" charset="-122"/>
                    <a:ea typeface="微软雅黑" panose="020B0503020204020204" pitchFamily="34" charset="-122"/>
                  </a:endParaRPr>
                </a:p>
              </p:txBody>
            </p:sp>
          </p:grpSp>
          <p:cxnSp>
            <p:nvCxnSpPr>
              <p:cNvPr id="22" name="直接连接符 21"/>
              <p:cNvCxnSpPr/>
              <p:nvPr/>
            </p:nvCxnSpPr>
            <p:spPr>
              <a:xfrm>
                <a:off x="6967520" y="3247670"/>
                <a:ext cx="150598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5" name="组合 13"/>
            <p:cNvGrpSpPr/>
            <p:nvPr/>
          </p:nvGrpSpPr>
          <p:grpSpPr bwMode="auto">
            <a:xfrm>
              <a:off x="942839" y="5436021"/>
              <a:ext cx="2211761" cy="1834690"/>
              <a:chOff x="5235635" y="1034599"/>
              <a:chExt cx="1438770" cy="1636085"/>
            </a:xfrm>
            <a:solidFill>
              <a:srgbClr val="C00000"/>
            </a:solidFill>
          </p:grpSpPr>
          <p:grpSp>
            <p:nvGrpSpPr>
              <p:cNvPr id="46" name="组合 6"/>
              <p:cNvGrpSpPr/>
              <p:nvPr/>
            </p:nvGrpSpPr>
            <p:grpSpPr bwMode="auto">
              <a:xfrm>
                <a:off x="5235635" y="1034599"/>
                <a:ext cx="1438770" cy="1636085"/>
                <a:chOff x="5235635" y="1034599"/>
                <a:chExt cx="1438770" cy="1636085"/>
              </a:xfrm>
              <a:grpFill/>
            </p:grpSpPr>
            <p:sp>
              <p:nvSpPr>
                <p:cNvPr id="48" name="Rectangle 7"/>
                <p:cNvSpPr/>
                <p:nvPr/>
              </p:nvSpPr>
              <p:spPr bwMode="auto">
                <a:xfrm>
                  <a:off x="5235635" y="1034599"/>
                  <a:ext cx="1438770" cy="163608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04619" tIns="52308" rIns="52308" bIns="104619" anchor="b"/>
                <a:lstStyle/>
                <a:p>
                  <a:pPr defTabSz="1045193" eaLnBrk="1" fontAlgn="auto" hangingPunct="1">
                    <a:spcBef>
                      <a:spcPts val="0"/>
                    </a:spcBef>
                    <a:spcAft>
                      <a:spcPts val="0"/>
                    </a:spcAft>
                    <a:defRPr/>
                  </a:pPr>
                  <a:endParaRPr lang="en-US" altLang="zh-CN" sz="1200">
                    <a:solidFill>
                      <a:prstClr val="black"/>
                    </a:solidFill>
                    <a:cs typeface="Segoe UI" panose="020B0502040204020203" pitchFamily="34" charset="0"/>
                  </a:endParaRPr>
                </a:p>
              </p:txBody>
            </p:sp>
            <p:sp>
              <p:nvSpPr>
                <p:cNvPr id="49" name="TextBox 10"/>
                <p:cNvSpPr txBox="1">
                  <a:spLocks noChangeArrowheads="1"/>
                </p:cNvSpPr>
                <p:nvPr/>
              </p:nvSpPr>
              <p:spPr bwMode="auto">
                <a:xfrm>
                  <a:off x="5281828" y="1203598"/>
                  <a:ext cx="520550" cy="2470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200" dirty="0" smtClean="0">
                      <a:solidFill>
                        <a:srgbClr val="FFFFFF"/>
                      </a:solidFill>
                      <a:latin typeface="微软雅黑" panose="020B0503020204020204" pitchFamily="34" charset="-122"/>
                      <a:ea typeface="微软雅黑" panose="020B0503020204020204" pitchFamily="34" charset="-122"/>
                    </a:rPr>
                    <a:t>音频资源</a:t>
                  </a:r>
                  <a:endParaRPr lang="zh-CN" altLang="en-US" sz="1200" dirty="0">
                    <a:solidFill>
                      <a:srgbClr val="FFFFFF"/>
                    </a:solidFill>
                    <a:latin typeface="微软雅黑" panose="020B0503020204020204" pitchFamily="34" charset="-122"/>
                    <a:ea typeface="微软雅黑" panose="020B0503020204020204" pitchFamily="34" charset="-122"/>
                  </a:endParaRPr>
                </a:p>
              </p:txBody>
            </p:sp>
            <p:sp>
              <p:nvSpPr>
                <p:cNvPr id="50" name="矩形 1"/>
                <p:cNvSpPr>
                  <a:spLocks noChangeArrowheads="1"/>
                </p:cNvSpPr>
                <p:nvPr/>
              </p:nvSpPr>
              <p:spPr bwMode="auto">
                <a:xfrm>
                  <a:off x="5296527" y="1540778"/>
                  <a:ext cx="1377877" cy="11033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nSpc>
                      <a:spcPct val="150000"/>
                    </a:lnSpc>
                    <a:buNone/>
                  </a:pPr>
                  <a:r>
                    <a:rPr lang="en-US" altLang="zh-CN" sz="1200" b="1" dirty="0">
                      <a:solidFill>
                        <a:schemeClr val="accent4">
                          <a:lumMod val="60000"/>
                          <a:lumOff val="40000"/>
                        </a:schemeClr>
                      </a:solidFill>
                      <a:latin typeface="微软雅黑" panose="020B0503020204020204" pitchFamily="34" charset="-122"/>
                      <a:ea typeface="微软雅黑" panose="020B0503020204020204" pitchFamily="34" charset="-122"/>
                      <a:sym typeface="Arial"/>
                    </a:rPr>
                    <a:t>20000</a:t>
                  </a:r>
                  <a:r>
                    <a:rPr lang="zh-CN" altLang="en-US" sz="1200" b="1" dirty="0" smtClean="0">
                      <a:solidFill>
                        <a:schemeClr val="accent4">
                          <a:lumMod val="60000"/>
                          <a:lumOff val="40000"/>
                        </a:schemeClr>
                      </a:solidFill>
                      <a:latin typeface="微软雅黑" panose="020B0503020204020204" pitchFamily="34" charset="-122"/>
                      <a:ea typeface="微软雅黑" panose="020B0503020204020204" pitchFamily="34" charset="-122"/>
                      <a:sym typeface="Arial"/>
                    </a:rPr>
                    <a:t>集音频</a:t>
                  </a:r>
                  <a:endParaRPr lang="en-US" altLang="zh-CN" sz="1200" b="1" dirty="0" smtClean="0">
                    <a:solidFill>
                      <a:schemeClr val="accent4">
                        <a:lumMod val="60000"/>
                        <a:lumOff val="40000"/>
                      </a:schemeClr>
                    </a:solidFill>
                    <a:latin typeface="微软雅黑" panose="020B0503020204020204" pitchFamily="34" charset="-122"/>
                    <a:ea typeface="微软雅黑" panose="020B0503020204020204" pitchFamily="34" charset="-122"/>
                    <a:sym typeface="Arial"/>
                  </a:endParaRPr>
                </a:p>
                <a:p>
                  <a:pPr>
                    <a:lnSpc>
                      <a:spcPct val="150000"/>
                    </a:lnSpc>
                    <a:buNone/>
                  </a:pPr>
                  <a:r>
                    <a:rPr lang="zh-CN" altLang="en-US" sz="1200" dirty="0" smtClean="0">
                      <a:solidFill>
                        <a:srgbClr val="FFFFFF"/>
                      </a:solidFill>
                      <a:latin typeface="微软雅黑" panose="020B0503020204020204" pitchFamily="34" charset="-122"/>
                      <a:ea typeface="微软雅黑" panose="020B0503020204020204" pitchFamily="34" charset="-122"/>
                      <a:sym typeface="Arial"/>
                    </a:rPr>
                    <a:t>支持</a:t>
                  </a:r>
                  <a:r>
                    <a:rPr lang="zh-CN" altLang="en-US" sz="1200" dirty="0">
                      <a:solidFill>
                        <a:srgbClr val="FFFFFF"/>
                      </a:solidFill>
                      <a:latin typeface="微软雅黑" panose="020B0503020204020204" pitchFamily="34" charset="-122"/>
                      <a:ea typeface="微软雅黑" panose="020B0503020204020204" pitchFamily="34" charset="-122"/>
                      <a:sym typeface="Arial"/>
                    </a:rPr>
                    <a:t>二维码扫码离线收听</a:t>
                  </a:r>
                  <a:endParaRPr lang="en-US" altLang="zh-CN" sz="1200" dirty="0">
                    <a:solidFill>
                      <a:srgbClr val="FFFFFF"/>
                    </a:solidFill>
                    <a:latin typeface="微软雅黑" panose="020B0503020204020204" pitchFamily="34" charset="-122"/>
                    <a:ea typeface="微软雅黑" panose="020B0503020204020204" pitchFamily="34" charset="-122"/>
                    <a:sym typeface="Arial"/>
                  </a:endParaRPr>
                </a:p>
                <a:p>
                  <a:pPr eaLnBrk="1" hangingPunct="1">
                    <a:lnSpc>
                      <a:spcPct val="150000"/>
                    </a:lnSpc>
                    <a:spcBef>
                      <a:spcPct val="0"/>
                    </a:spcBef>
                    <a:buNone/>
                  </a:pPr>
                  <a:r>
                    <a:rPr lang="zh-CN" altLang="en-US" sz="1200" dirty="0">
                      <a:solidFill>
                        <a:srgbClr val="FFFFFF"/>
                      </a:solidFill>
                      <a:latin typeface="微软雅黑" panose="020B0503020204020204" pitchFamily="34" charset="-122"/>
                      <a:ea typeface="微软雅黑" panose="020B0503020204020204" pitchFamily="34" charset="-122"/>
                    </a:rPr>
                    <a:t>新闻、财经、公开课、有声书、文史、军事等海量内容</a:t>
                  </a:r>
                  <a:endParaRPr lang="en-US" altLang="zh-CN" sz="1200" dirty="0">
                    <a:solidFill>
                      <a:srgbClr val="FFFFFF"/>
                    </a:solidFill>
                    <a:latin typeface="微软雅黑" panose="020B0503020204020204" pitchFamily="34" charset="-122"/>
                    <a:ea typeface="微软雅黑" panose="020B0503020204020204" pitchFamily="34" charset="-122"/>
                  </a:endParaRPr>
                </a:p>
              </p:txBody>
            </p:sp>
          </p:grpSp>
          <p:cxnSp>
            <p:nvCxnSpPr>
              <p:cNvPr id="47" name="直接连接符 46"/>
              <p:cNvCxnSpPr/>
              <p:nvPr/>
            </p:nvCxnSpPr>
            <p:spPr>
              <a:xfrm>
                <a:off x="5361090" y="1519071"/>
                <a:ext cx="1137041" cy="0"/>
              </a:xfrm>
              <a:prstGeom prst="line">
                <a:avLst/>
              </a:prstGeom>
              <a:grpFill/>
              <a:ln w="31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4" name="Rectangle 7"/>
            <p:cNvSpPr/>
            <p:nvPr/>
          </p:nvSpPr>
          <p:spPr bwMode="auto">
            <a:xfrm>
              <a:off x="3251029" y="5436021"/>
              <a:ext cx="2211761" cy="1834690"/>
            </a:xfrm>
            <a:prstGeom prst="rect">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04619" tIns="52308" rIns="52308" bIns="104619" anchor="b"/>
            <a:lstStyle/>
            <a:p>
              <a:pPr defTabSz="1045193" eaLnBrk="1" fontAlgn="auto" hangingPunct="1">
                <a:spcBef>
                  <a:spcPts val="0"/>
                </a:spcBef>
                <a:spcAft>
                  <a:spcPts val="0"/>
                </a:spcAft>
              </a:pPr>
              <a:endParaRPr lang="en-US" altLang="zh-CN" sz="1200">
                <a:solidFill>
                  <a:prstClr val="black"/>
                </a:solidFill>
                <a:cs typeface="Segoe UI" panose="020B0502040204020203" pitchFamily="34" charset="0"/>
              </a:endParaRPr>
            </a:p>
          </p:txBody>
        </p:sp>
        <p:grpSp>
          <p:nvGrpSpPr>
            <p:cNvPr id="57" name="组合 13"/>
            <p:cNvGrpSpPr/>
            <p:nvPr/>
          </p:nvGrpSpPr>
          <p:grpSpPr bwMode="auto">
            <a:xfrm>
              <a:off x="5559219" y="5436021"/>
              <a:ext cx="2211761" cy="1834690"/>
              <a:chOff x="5235635" y="1034599"/>
              <a:chExt cx="1438770" cy="1636085"/>
            </a:xfrm>
            <a:solidFill>
              <a:schemeClr val="bg1">
                <a:lumMod val="65000"/>
              </a:schemeClr>
            </a:solidFill>
          </p:grpSpPr>
          <p:grpSp>
            <p:nvGrpSpPr>
              <p:cNvPr id="58" name="组合 6"/>
              <p:cNvGrpSpPr/>
              <p:nvPr/>
            </p:nvGrpSpPr>
            <p:grpSpPr bwMode="auto">
              <a:xfrm>
                <a:off x="5235635" y="1034599"/>
                <a:ext cx="1438770" cy="1636085"/>
                <a:chOff x="5235635" y="1034599"/>
                <a:chExt cx="1438770" cy="1636085"/>
              </a:xfrm>
              <a:grpFill/>
            </p:grpSpPr>
            <p:sp>
              <p:nvSpPr>
                <p:cNvPr id="60" name="Rectangle 7"/>
                <p:cNvSpPr/>
                <p:nvPr/>
              </p:nvSpPr>
              <p:spPr bwMode="auto">
                <a:xfrm>
                  <a:off x="5235635" y="1034599"/>
                  <a:ext cx="1438770" cy="163608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04619" tIns="52308" rIns="52308" bIns="104619" anchor="b"/>
                <a:lstStyle/>
                <a:p>
                  <a:pPr defTabSz="1045193" eaLnBrk="1" fontAlgn="auto" hangingPunct="1">
                    <a:spcBef>
                      <a:spcPts val="0"/>
                    </a:spcBef>
                    <a:spcAft>
                      <a:spcPts val="0"/>
                    </a:spcAft>
                    <a:defRPr/>
                  </a:pPr>
                  <a:endParaRPr lang="en-US" altLang="zh-CN" sz="1200">
                    <a:solidFill>
                      <a:prstClr val="black"/>
                    </a:solidFill>
                    <a:cs typeface="Segoe UI" panose="020B0502040204020203" pitchFamily="34" charset="0"/>
                  </a:endParaRPr>
                </a:p>
              </p:txBody>
            </p:sp>
            <p:sp>
              <p:nvSpPr>
                <p:cNvPr id="61" name="TextBox 10"/>
                <p:cNvSpPr txBox="1">
                  <a:spLocks noChangeArrowheads="1"/>
                </p:cNvSpPr>
                <p:nvPr/>
              </p:nvSpPr>
              <p:spPr bwMode="auto">
                <a:xfrm>
                  <a:off x="5281828" y="1203598"/>
                  <a:ext cx="720761" cy="2470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200" dirty="0" smtClean="0">
                      <a:solidFill>
                        <a:srgbClr val="FFFFFF"/>
                      </a:solidFill>
                      <a:latin typeface="微软雅黑" panose="020B0503020204020204" pitchFamily="34" charset="-122"/>
                      <a:ea typeface="微软雅黑" panose="020B0503020204020204" pitchFamily="34" charset="-122"/>
                    </a:rPr>
                    <a:t>报纸阅读服务</a:t>
                  </a:r>
                  <a:endParaRPr lang="zh-CN" altLang="en-US" sz="1200" dirty="0">
                    <a:solidFill>
                      <a:srgbClr val="FFFFFF"/>
                    </a:solidFill>
                    <a:latin typeface="微软雅黑" panose="020B0503020204020204" pitchFamily="34" charset="-122"/>
                    <a:ea typeface="微软雅黑" panose="020B0503020204020204" pitchFamily="34" charset="-122"/>
                  </a:endParaRPr>
                </a:p>
              </p:txBody>
            </p:sp>
            <p:sp>
              <p:nvSpPr>
                <p:cNvPr id="62" name="矩形 1"/>
                <p:cNvSpPr>
                  <a:spLocks noChangeArrowheads="1"/>
                </p:cNvSpPr>
                <p:nvPr/>
              </p:nvSpPr>
              <p:spPr bwMode="auto">
                <a:xfrm>
                  <a:off x="5296527" y="1540778"/>
                  <a:ext cx="1377877" cy="8233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Tx/>
                    <a:buNone/>
                  </a:pPr>
                  <a:r>
                    <a:rPr lang="en-US" altLang="zh-CN" sz="1200" b="1" dirty="0" smtClean="0">
                      <a:solidFill>
                        <a:srgbClr val="FFC000"/>
                      </a:solidFill>
                      <a:latin typeface="微软雅黑" panose="020B0503020204020204" pitchFamily="34" charset="-122"/>
                      <a:ea typeface="微软雅黑" panose="020B0503020204020204" pitchFamily="34" charset="-122"/>
                    </a:rPr>
                    <a:t>300</a:t>
                  </a:r>
                  <a:r>
                    <a:rPr lang="zh-CN" altLang="en-US" sz="1200" b="1" dirty="0" smtClean="0">
                      <a:solidFill>
                        <a:srgbClr val="FFC000"/>
                      </a:solidFill>
                      <a:latin typeface="微软雅黑" panose="020B0503020204020204" pitchFamily="34" charset="-122"/>
                      <a:ea typeface="微软雅黑" panose="020B0503020204020204" pitchFamily="34" charset="-122"/>
                    </a:rPr>
                    <a:t>种报纸</a:t>
                  </a:r>
                  <a:endParaRPr lang="en-US" altLang="zh-CN" sz="1200" b="1" dirty="0" smtClean="0">
                    <a:solidFill>
                      <a:srgbClr val="FFC000"/>
                    </a:solidFill>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lang="zh-CN" altLang="en-US" sz="1200" dirty="0" smtClean="0">
                      <a:solidFill>
                        <a:srgbClr val="FFFFFF"/>
                      </a:solidFill>
                      <a:latin typeface="微软雅黑" panose="020B0503020204020204" pitchFamily="34" charset="-122"/>
                      <a:ea typeface="微软雅黑" panose="020B0503020204020204" pitchFamily="34" charset="-122"/>
                    </a:rPr>
                    <a:t>报纸</a:t>
                  </a:r>
                  <a:r>
                    <a:rPr lang="zh-CN" altLang="en-US" sz="1200" dirty="0">
                      <a:solidFill>
                        <a:srgbClr val="FFFFFF"/>
                      </a:solidFill>
                      <a:latin typeface="微软雅黑" panose="020B0503020204020204" pitchFamily="34" charset="-122"/>
                      <a:ea typeface="微软雅黑" panose="020B0503020204020204" pitchFamily="34" charset="-122"/>
                    </a:rPr>
                    <a:t>官方网站进行数据</a:t>
                  </a:r>
                  <a:r>
                    <a:rPr lang="zh-CN" altLang="en-US" sz="1200" dirty="0" smtClean="0">
                      <a:solidFill>
                        <a:srgbClr val="FFFFFF"/>
                      </a:solidFill>
                      <a:latin typeface="微软雅黑" panose="020B0503020204020204" pitchFamily="34" charset="-122"/>
                      <a:ea typeface="微软雅黑" panose="020B0503020204020204" pitchFamily="34" charset="-122"/>
                    </a:rPr>
                    <a:t>交互</a:t>
                  </a:r>
                  <a:endParaRPr lang="en-US" altLang="zh-CN" sz="1200" dirty="0" smtClean="0">
                    <a:solidFill>
                      <a:srgbClr val="FFFFFF"/>
                    </a:solidFill>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lang="zh-CN" altLang="en-US" sz="1200" dirty="0" smtClean="0">
                      <a:solidFill>
                        <a:srgbClr val="FFFFFF"/>
                      </a:solidFill>
                      <a:latin typeface="微软雅黑" panose="020B0503020204020204" pitchFamily="34" charset="-122"/>
                      <a:ea typeface="微软雅黑" panose="020B0503020204020204" pitchFamily="34" charset="-122"/>
                    </a:rPr>
                    <a:t>中央及地方报纸阅读服务</a:t>
                  </a:r>
                  <a:endParaRPr lang="en-US" altLang="zh-CN" sz="1200" dirty="0">
                    <a:solidFill>
                      <a:srgbClr val="FFFFFF"/>
                    </a:solidFill>
                    <a:latin typeface="微软雅黑" panose="020B0503020204020204" pitchFamily="34" charset="-122"/>
                    <a:ea typeface="微软雅黑" panose="020B0503020204020204" pitchFamily="34" charset="-122"/>
                  </a:endParaRPr>
                </a:p>
              </p:txBody>
            </p:sp>
          </p:grpSp>
          <p:cxnSp>
            <p:nvCxnSpPr>
              <p:cNvPr id="59" name="直接连接符 58"/>
              <p:cNvCxnSpPr/>
              <p:nvPr/>
            </p:nvCxnSpPr>
            <p:spPr>
              <a:xfrm>
                <a:off x="5361090" y="1519071"/>
                <a:ext cx="1137041" cy="0"/>
              </a:xfrm>
              <a:prstGeom prst="line">
                <a:avLst/>
              </a:prstGeom>
              <a:grpFill/>
              <a:ln w="31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3" name="组合 13"/>
            <p:cNvGrpSpPr/>
            <p:nvPr/>
          </p:nvGrpSpPr>
          <p:grpSpPr bwMode="auto">
            <a:xfrm>
              <a:off x="7867409" y="5436021"/>
              <a:ext cx="2211761" cy="1834690"/>
              <a:chOff x="5235635" y="1034599"/>
              <a:chExt cx="1438770" cy="1636085"/>
            </a:xfrm>
            <a:solidFill>
              <a:schemeClr val="bg1">
                <a:lumMod val="50000"/>
              </a:schemeClr>
            </a:solidFill>
          </p:grpSpPr>
          <p:grpSp>
            <p:nvGrpSpPr>
              <p:cNvPr id="64" name="组合 6"/>
              <p:cNvGrpSpPr/>
              <p:nvPr/>
            </p:nvGrpSpPr>
            <p:grpSpPr bwMode="auto">
              <a:xfrm>
                <a:off x="5235635" y="1034599"/>
                <a:ext cx="1438770" cy="1636085"/>
                <a:chOff x="5235635" y="1034599"/>
                <a:chExt cx="1438770" cy="1636085"/>
              </a:xfrm>
              <a:grpFill/>
            </p:grpSpPr>
            <p:sp>
              <p:nvSpPr>
                <p:cNvPr id="66" name="Rectangle 7"/>
                <p:cNvSpPr/>
                <p:nvPr/>
              </p:nvSpPr>
              <p:spPr bwMode="auto">
                <a:xfrm>
                  <a:off x="5235635" y="1034599"/>
                  <a:ext cx="1438770" cy="163608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04619" tIns="52308" rIns="52308" bIns="104619" anchor="b"/>
                <a:lstStyle/>
                <a:p>
                  <a:pPr defTabSz="1045193" eaLnBrk="1" fontAlgn="auto" hangingPunct="1">
                    <a:spcBef>
                      <a:spcPts val="0"/>
                    </a:spcBef>
                    <a:spcAft>
                      <a:spcPts val="0"/>
                    </a:spcAft>
                    <a:defRPr/>
                  </a:pPr>
                  <a:endParaRPr lang="en-US" altLang="zh-CN" sz="1200">
                    <a:solidFill>
                      <a:prstClr val="black"/>
                    </a:solidFill>
                    <a:cs typeface="Segoe UI" panose="020B0502040204020203" pitchFamily="34" charset="0"/>
                  </a:endParaRPr>
                </a:p>
              </p:txBody>
            </p:sp>
            <p:sp>
              <p:nvSpPr>
                <p:cNvPr id="67" name="TextBox 10"/>
                <p:cNvSpPr txBox="1">
                  <a:spLocks noChangeArrowheads="1"/>
                </p:cNvSpPr>
                <p:nvPr/>
              </p:nvSpPr>
              <p:spPr bwMode="auto">
                <a:xfrm>
                  <a:off x="5281828" y="1203598"/>
                  <a:ext cx="520550" cy="2470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200" dirty="0" smtClean="0">
                      <a:solidFill>
                        <a:srgbClr val="FFFFFF"/>
                      </a:solidFill>
                      <a:latin typeface="微软雅黑" panose="020B0503020204020204" pitchFamily="34" charset="-122"/>
                      <a:ea typeface="微软雅黑" panose="020B0503020204020204" pitchFamily="34" charset="-122"/>
                    </a:rPr>
                    <a:t>视频资源</a:t>
                  </a:r>
                  <a:endParaRPr lang="zh-CN" altLang="en-US" sz="1200" dirty="0">
                    <a:solidFill>
                      <a:srgbClr val="FFFFFF"/>
                    </a:solidFill>
                    <a:latin typeface="微软雅黑" panose="020B0503020204020204" pitchFamily="34" charset="-122"/>
                    <a:ea typeface="微软雅黑" panose="020B0503020204020204" pitchFamily="34" charset="-122"/>
                  </a:endParaRPr>
                </a:p>
              </p:txBody>
            </p:sp>
            <p:sp>
              <p:nvSpPr>
                <p:cNvPr id="68" name="矩形 1"/>
                <p:cNvSpPr>
                  <a:spLocks noChangeArrowheads="1"/>
                </p:cNvSpPr>
                <p:nvPr/>
              </p:nvSpPr>
              <p:spPr bwMode="auto">
                <a:xfrm>
                  <a:off x="5296527" y="1540778"/>
                  <a:ext cx="1377877" cy="8233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Tx/>
                    <a:buNone/>
                  </a:pPr>
                  <a:r>
                    <a:rPr lang="zh-CN" altLang="en-US" sz="1200" b="1" dirty="0" smtClean="0">
                      <a:solidFill>
                        <a:schemeClr val="accent4">
                          <a:lumMod val="60000"/>
                          <a:lumOff val="40000"/>
                        </a:schemeClr>
                      </a:solidFill>
                      <a:latin typeface="微软雅黑" panose="020B0503020204020204" pitchFamily="34" charset="-122"/>
                      <a:ea typeface="微软雅黑" panose="020B0503020204020204" pitchFamily="34" charset="-122"/>
                    </a:rPr>
                    <a:t>千集</a:t>
                  </a:r>
                  <a:r>
                    <a:rPr lang="zh-CN" altLang="en-US" sz="1200" b="1" dirty="0" smtClean="0">
                      <a:solidFill>
                        <a:schemeClr val="accent4">
                          <a:lumMod val="60000"/>
                          <a:lumOff val="40000"/>
                        </a:schemeClr>
                      </a:solidFill>
                      <a:latin typeface="微软雅黑" panose="020B0503020204020204" pitchFamily="34" charset="-122"/>
                      <a:ea typeface="微软雅黑" panose="020B0503020204020204" pitchFamily="34" charset="-122"/>
                    </a:rPr>
                    <a:t>视频</a:t>
                  </a:r>
                  <a:endParaRPr lang="en-US" altLang="zh-CN" sz="1200" b="1" dirty="0" smtClean="0">
                    <a:solidFill>
                      <a:schemeClr val="accent4">
                        <a:lumMod val="60000"/>
                        <a:lumOff val="40000"/>
                      </a:schemeClr>
                    </a:solidFill>
                    <a:latin typeface="微软雅黑" panose="020B0503020204020204" pitchFamily="34" charset="-122"/>
                    <a:ea typeface="微软雅黑" panose="020B0503020204020204" pitchFamily="34" charset="-122"/>
                  </a:endParaRPr>
                </a:p>
                <a:p>
                  <a:pPr eaLnBrk="1" hangingPunct="1">
                    <a:lnSpc>
                      <a:spcPct val="150000"/>
                    </a:lnSpc>
                    <a:spcBef>
                      <a:spcPct val="0"/>
                    </a:spcBef>
                    <a:buFontTx/>
                    <a:buNone/>
                  </a:pPr>
                  <a:r>
                    <a:rPr lang="zh-CN" altLang="en-US" sz="1200" dirty="0">
                      <a:solidFill>
                        <a:srgbClr val="FFFFFF"/>
                      </a:solidFill>
                      <a:latin typeface="微软雅黑" panose="020B0503020204020204" pitchFamily="34" charset="-122"/>
                      <a:ea typeface="微软雅黑" panose="020B0503020204020204" pitchFamily="34" charset="-122"/>
                    </a:rPr>
                    <a:t>教学视频</a:t>
                  </a:r>
                  <a:r>
                    <a:rPr lang="en-US" altLang="zh-CN" sz="1200" dirty="0">
                      <a:solidFill>
                        <a:srgbClr val="FFFFFF"/>
                      </a:solidFill>
                      <a:latin typeface="微软雅黑" panose="020B0503020204020204" pitchFamily="34" charset="-122"/>
                      <a:ea typeface="微软雅黑" panose="020B0503020204020204" pitchFamily="34" charset="-122"/>
                    </a:rPr>
                    <a:t>|</a:t>
                  </a:r>
                  <a:r>
                    <a:rPr lang="zh-CN" altLang="en-US" sz="1200" dirty="0">
                      <a:solidFill>
                        <a:srgbClr val="FFFFFF"/>
                      </a:solidFill>
                      <a:latin typeface="微软雅黑" panose="020B0503020204020204" pitchFamily="34" charset="-122"/>
                      <a:ea typeface="微软雅黑" panose="020B0503020204020204" pitchFamily="34" charset="-122"/>
                    </a:rPr>
                    <a:t>党建视频</a:t>
                  </a:r>
                </a:p>
                <a:p>
                  <a:pPr eaLnBrk="1" hangingPunct="1">
                    <a:lnSpc>
                      <a:spcPct val="150000"/>
                    </a:lnSpc>
                    <a:spcBef>
                      <a:spcPct val="0"/>
                    </a:spcBef>
                    <a:buFontTx/>
                    <a:buNone/>
                  </a:pPr>
                  <a:r>
                    <a:rPr lang="zh-CN" altLang="en-US" sz="1200" dirty="0">
                      <a:solidFill>
                        <a:srgbClr val="FFFFFF"/>
                      </a:solidFill>
                      <a:latin typeface="微软雅黑" panose="020B0503020204020204" pitchFamily="34" charset="-122"/>
                      <a:ea typeface="微软雅黑" panose="020B0503020204020204" pitchFamily="34" charset="-122"/>
                    </a:rPr>
                    <a:t>科普视频</a:t>
                  </a:r>
                  <a:r>
                    <a:rPr lang="en-US" altLang="zh-CN" sz="1200" dirty="0">
                      <a:solidFill>
                        <a:srgbClr val="FFFFFF"/>
                      </a:solidFill>
                      <a:latin typeface="微软雅黑" panose="020B0503020204020204" pitchFamily="34" charset="-122"/>
                      <a:ea typeface="微软雅黑" panose="020B0503020204020204" pitchFamily="34" charset="-122"/>
                    </a:rPr>
                    <a:t>|</a:t>
                  </a:r>
                  <a:r>
                    <a:rPr lang="zh-CN" altLang="en-US" sz="1200" dirty="0">
                      <a:solidFill>
                        <a:srgbClr val="FFFFFF"/>
                      </a:solidFill>
                      <a:latin typeface="微软雅黑" panose="020B0503020204020204" pitchFamily="34" charset="-122"/>
                      <a:ea typeface="微软雅黑" panose="020B0503020204020204" pitchFamily="34" charset="-122"/>
                    </a:rPr>
                    <a:t>动画绘本</a:t>
                  </a:r>
                </a:p>
              </p:txBody>
            </p:sp>
          </p:grpSp>
          <p:cxnSp>
            <p:nvCxnSpPr>
              <p:cNvPr id="65" name="直接连接符 64"/>
              <p:cNvCxnSpPr/>
              <p:nvPr/>
            </p:nvCxnSpPr>
            <p:spPr>
              <a:xfrm>
                <a:off x="5361090" y="1519071"/>
                <a:ext cx="1137041" cy="0"/>
              </a:xfrm>
              <a:prstGeom prst="line">
                <a:avLst/>
              </a:prstGeom>
              <a:grpFill/>
              <a:ln w="31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9" name="Rectangle 7"/>
            <p:cNvSpPr/>
            <p:nvPr/>
          </p:nvSpPr>
          <p:spPr bwMode="auto">
            <a:xfrm>
              <a:off x="380319" y="5435448"/>
              <a:ext cx="466091" cy="1834690"/>
            </a:xfrm>
            <a:prstGeom prst="rect">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04619" tIns="52308" rIns="52308" bIns="104619" anchor="b"/>
            <a:lstStyle/>
            <a:p>
              <a:pPr defTabSz="1045193" eaLnBrk="1" fontAlgn="auto" hangingPunct="1">
                <a:spcBef>
                  <a:spcPts val="0"/>
                </a:spcBef>
                <a:spcAft>
                  <a:spcPts val="0"/>
                </a:spcAft>
                <a:defRPr/>
              </a:pPr>
              <a:endParaRPr lang="en-US" altLang="zh-CN" sz="1200">
                <a:solidFill>
                  <a:prstClr val="black"/>
                </a:solidFill>
                <a:cs typeface="Segoe UI" panose="020B0502040204020203" pitchFamily="34" charset="0"/>
              </a:endParaRPr>
            </a:p>
          </p:txBody>
        </p:sp>
        <p:pic>
          <p:nvPicPr>
            <p:cNvPr id="15" name="图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1576" y="3880474"/>
              <a:ext cx="929916" cy="904555"/>
            </a:xfrm>
            <a:prstGeom prst="rect">
              <a:avLst/>
            </a:prstGeom>
          </p:spPr>
        </p:pic>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9839" y="6042098"/>
              <a:ext cx="568268" cy="584504"/>
            </a:xfrm>
            <a:prstGeom prst="rect">
              <a:avLst/>
            </a:prstGeom>
          </p:spPr>
        </p:pic>
        <p:pic>
          <p:nvPicPr>
            <p:cNvPr id="74" name="图片 73">
              <a:extLst>
                <a:ext uri="{FF2B5EF4-FFF2-40B4-BE49-F238E27FC236}">
                  <a16:creationId xmlns="" xmlns:a16="http://schemas.microsoft.com/office/drawing/2014/main" id="{B85B30D1-3E90-424D-8628-F88C0CE09489}"/>
                </a:ext>
              </a:extLst>
            </p:cNvPr>
            <p:cNvPicPr>
              <a:picLocks noChangeAspect="1"/>
            </p:cNvPicPr>
            <p:nvPr/>
          </p:nvPicPr>
          <p:blipFill rotWithShape="1">
            <a:blip r:embed="rId4">
              <a:clrChange>
                <a:clrFrom>
                  <a:srgbClr val="000000"/>
                </a:clrFrom>
                <a:clrTo>
                  <a:srgbClr val="000000">
                    <a:alpha val="0"/>
                  </a:srgbClr>
                </a:clrTo>
              </a:clrChange>
            </a:blip>
            <a:srcRect b="51128"/>
            <a:stretch/>
          </p:blipFill>
          <p:spPr>
            <a:xfrm>
              <a:off x="1322798" y="1545670"/>
              <a:ext cx="4217801" cy="2879640"/>
            </a:xfrm>
            <a:prstGeom prst="rect">
              <a:avLst/>
            </a:prstGeom>
          </p:spPr>
        </p:pic>
        <p:pic>
          <p:nvPicPr>
            <p:cNvPr id="75" name="图片 74">
              <a:extLst>
                <a:ext uri="{FF2B5EF4-FFF2-40B4-BE49-F238E27FC236}">
                  <a16:creationId xmlns="" xmlns:a16="http://schemas.microsoft.com/office/drawing/2014/main" id="{1043C0AC-FD08-4850-889E-E462ECDF0872}"/>
                </a:ext>
              </a:extLst>
            </p:cNvPr>
            <p:cNvPicPr>
              <a:picLocks noChangeAspect="1"/>
            </p:cNvPicPr>
            <p:nvPr/>
          </p:nvPicPr>
          <p:blipFill rotWithShape="1">
            <a:blip r:embed="rId4">
              <a:clrChange>
                <a:clrFrom>
                  <a:srgbClr val="000000"/>
                </a:clrFrom>
                <a:clrTo>
                  <a:srgbClr val="000000">
                    <a:alpha val="0"/>
                  </a:srgbClr>
                </a:clrTo>
              </a:clrChange>
            </a:blip>
            <a:srcRect l="-256" t="50762" r="80901" b="366"/>
            <a:stretch/>
          </p:blipFill>
          <p:spPr>
            <a:xfrm>
              <a:off x="497229" y="1533902"/>
              <a:ext cx="816353" cy="2892674"/>
            </a:xfrm>
            <a:prstGeom prst="rect">
              <a:avLst/>
            </a:prstGeom>
          </p:spPr>
        </p:pic>
        <p:pic>
          <p:nvPicPr>
            <p:cNvPr id="76" name="图片 75"/>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33008" y="2520961"/>
              <a:ext cx="696190" cy="908031"/>
            </a:xfrm>
            <a:prstGeom prst="rect">
              <a:avLst/>
            </a:prstGeom>
          </p:spPr>
        </p:pic>
        <p:pic>
          <p:nvPicPr>
            <p:cNvPr id="77" name="图片 76"/>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07112" y="4489649"/>
              <a:ext cx="722086" cy="921458"/>
            </a:xfrm>
            <a:prstGeom prst="rect">
              <a:avLst/>
            </a:prstGeom>
          </p:spPr>
        </p:pic>
        <p:pic>
          <p:nvPicPr>
            <p:cNvPr id="78" name="图片 77"/>
            <p:cNvPicPr>
              <a:picLocks noChangeAspect="1"/>
            </p:cNvPicPr>
            <p:nvPr/>
          </p:nvPicPr>
          <p:blipFill>
            <a:blip r:embed="rId7"/>
            <a:stretch>
              <a:fillRect/>
            </a:stretch>
          </p:blipFill>
          <p:spPr>
            <a:xfrm>
              <a:off x="1322798" y="4499811"/>
              <a:ext cx="710864" cy="906407"/>
            </a:xfrm>
            <a:prstGeom prst="rect">
              <a:avLst/>
            </a:prstGeom>
          </p:spPr>
        </p:pic>
        <p:pic>
          <p:nvPicPr>
            <p:cNvPr id="79" name="图片 78"/>
            <p:cNvPicPr>
              <a:picLocks noChangeAspect="1"/>
            </p:cNvPicPr>
            <p:nvPr/>
          </p:nvPicPr>
          <p:blipFill>
            <a:blip r:embed="rId8"/>
            <a:stretch>
              <a:fillRect/>
            </a:stretch>
          </p:blipFill>
          <p:spPr>
            <a:xfrm>
              <a:off x="3098087" y="4452772"/>
              <a:ext cx="706035" cy="951706"/>
            </a:xfrm>
            <a:prstGeom prst="rect">
              <a:avLst/>
            </a:prstGeom>
          </p:spPr>
        </p:pic>
        <p:pic>
          <p:nvPicPr>
            <p:cNvPr id="80" name="图片 79"/>
            <p:cNvPicPr>
              <a:picLocks noChangeAspect="1"/>
            </p:cNvPicPr>
            <p:nvPr/>
          </p:nvPicPr>
          <p:blipFill>
            <a:blip r:embed="rId9"/>
            <a:stretch>
              <a:fillRect/>
            </a:stretch>
          </p:blipFill>
          <p:spPr>
            <a:xfrm>
              <a:off x="2191195" y="4499812"/>
              <a:ext cx="724462" cy="906406"/>
            </a:xfrm>
            <a:prstGeom prst="rect">
              <a:avLst/>
            </a:prstGeom>
          </p:spPr>
        </p:pic>
        <p:pic>
          <p:nvPicPr>
            <p:cNvPr id="81" name="图片 80"/>
            <p:cNvPicPr>
              <a:picLocks noChangeAspect="1"/>
            </p:cNvPicPr>
            <p:nvPr/>
          </p:nvPicPr>
          <p:blipFill>
            <a:blip r:embed="rId10"/>
            <a:stretch>
              <a:fillRect/>
            </a:stretch>
          </p:blipFill>
          <p:spPr>
            <a:xfrm>
              <a:off x="3950377" y="4452773"/>
              <a:ext cx="723212" cy="951706"/>
            </a:xfrm>
            <a:prstGeom prst="rect">
              <a:avLst/>
            </a:prstGeom>
          </p:spPr>
        </p:pic>
        <p:pic>
          <p:nvPicPr>
            <p:cNvPr id="82" name="图片 81"/>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4793171" y="4449651"/>
              <a:ext cx="688940" cy="954827"/>
            </a:xfrm>
            <a:prstGeom prst="rect">
              <a:avLst/>
            </a:prstGeom>
          </p:spPr>
        </p:pic>
      </p:grpSp>
      <p:sp>
        <p:nvSpPr>
          <p:cNvPr id="83" name="文本框 82"/>
          <p:cNvSpPr txBox="1"/>
          <p:nvPr/>
        </p:nvSpPr>
        <p:spPr>
          <a:xfrm>
            <a:off x="264352" y="7183553"/>
            <a:ext cx="442750" cy="369332"/>
          </a:xfrm>
          <a:prstGeom prst="rect">
            <a:avLst/>
          </a:prstGeom>
          <a:noFill/>
        </p:spPr>
        <p:txBody>
          <a:bodyPr wrap="none" rtlCol="0">
            <a:spAutoFit/>
          </a:bodyPr>
          <a:lstStyle/>
          <a:p>
            <a:r>
              <a:rPr lang="en-US" altLang="zh-CN" dirty="0" smtClean="0"/>
              <a:t>-9-</a:t>
            </a:r>
            <a:endParaRPr lang="zh-CN" alt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310991" y="262644"/>
            <a:ext cx="4392488" cy="6480720"/>
          </a:xfrm>
          <a:prstGeom prst="roundRect">
            <a:avLst>
              <a:gd name="adj" fmla="val 489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616" y="523271"/>
            <a:ext cx="3799237" cy="3059758"/>
          </a:xfrm>
          <a:prstGeom prst="rect">
            <a:avLst/>
          </a:prstGeom>
        </p:spPr>
      </p:pic>
      <p:sp>
        <p:nvSpPr>
          <p:cNvPr id="8" name="圆角矩形 7"/>
          <p:cNvSpPr/>
          <p:nvPr/>
        </p:nvSpPr>
        <p:spPr>
          <a:xfrm>
            <a:off x="5346030" y="323453"/>
            <a:ext cx="4392488" cy="6480720"/>
          </a:xfrm>
          <a:prstGeom prst="roundRect">
            <a:avLst>
              <a:gd name="adj" fmla="val 489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1119" y="504055"/>
            <a:ext cx="3802309" cy="3059758"/>
          </a:xfrm>
          <a:prstGeom prst="rect">
            <a:avLst/>
          </a:prstGeom>
        </p:spPr>
      </p:pic>
      <p:sp>
        <p:nvSpPr>
          <p:cNvPr id="10" name="文本框 9"/>
          <p:cNvSpPr txBox="1"/>
          <p:nvPr/>
        </p:nvSpPr>
        <p:spPr>
          <a:xfrm>
            <a:off x="779042" y="4317085"/>
            <a:ext cx="3456384" cy="1708160"/>
          </a:xfrm>
          <a:prstGeom prst="rect">
            <a:avLst/>
          </a:prstGeom>
          <a:noFill/>
        </p:spPr>
        <p:txBody>
          <a:bodyPr wrap="square" rtlCol="0">
            <a:spAutoFit/>
          </a:bodyPr>
          <a:lstStyle/>
          <a:p>
            <a:pPr>
              <a:lnSpc>
                <a:spcPct val="150000"/>
              </a:lnSpc>
            </a:pPr>
            <a:r>
              <a:rPr lang="zh-CN" altLang="en-US" sz="1400" dirty="0" smtClean="0">
                <a:solidFill>
                  <a:schemeClr val="bg1"/>
                </a:solidFill>
                <a:latin typeface="微软雅黑" panose="020B0503020204020204" pitchFamily="34" charset="-122"/>
                <a:ea typeface="微软雅黑" panose="020B0503020204020204" pitchFamily="34" charset="-122"/>
              </a:rPr>
              <a:t>        将知识结构与大众通识相结合，组成了主题</a:t>
            </a:r>
            <a:r>
              <a:rPr lang="zh-CN" altLang="en-US" sz="1400" dirty="0">
                <a:solidFill>
                  <a:schemeClr val="bg1"/>
                </a:solidFill>
                <a:latin typeface="微软雅黑" panose="020B0503020204020204" pitchFamily="34" charset="-122"/>
                <a:ea typeface="微软雅黑" panose="020B0503020204020204" pitchFamily="34" charset="-122"/>
              </a:rPr>
              <a:t>知识库、学科知识库</a:t>
            </a:r>
            <a:r>
              <a:rPr lang="zh-CN" altLang="en-US" sz="1400" dirty="0" smtClean="0">
                <a:solidFill>
                  <a:schemeClr val="bg1"/>
                </a:solidFill>
                <a:latin typeface="微软雅黑" panose="020B0503020204020204" pitchFamily="34" charset="-122"/>
                <a:ea typeface="微软雅黑" panose="020B0503020204020204" pitchFamily="34" charset="-122"/>
              </a:rPr>
              <a:t>和职业知识库，构成了终身学习</a:t>
            </a:r>
            <a:r>
              <a:rPr lang="zh-CN" altLang="en-US" sz="1400" dirty="0">
                <a:solidFill>
                  <a:schemeClr val="bg1"/>
                </a:solidFill>
                <a:latin typeface="微软雅黑" panose="020B0503020204020204" pitchFamily="34" charset="-122"/>
                <a:ea typeface="微软雅黑" panose="020B0503020204020204" pitchFamily="34" charset="-122"/>
              </a:rPr>
              <a:t>的知识体系</a:t>
            </a:r>
            <a:r>
              <a:rPr lang="zh-CN" altLang="en-US" sz="1400" dirty="0" smtClean="0">
                <a:solidFill>
                  <a:schemeClr val="bg1"/>
                </a:solidFill>
                <a:latin typeface="微软雅黑" panose="020B0503020204020204" pitchFamily="34" charset="-122"/>
                <a:ea typeface="微软雅黑" panose="020B0503020204020204" pitchFamily="34" charset="-122"/>
              </a:rPr>
              <a:t>。可根据不同用户的学习轨迹和阅读兴趣提供智能化精细化的阅读服务。</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5814081" y="4317085"/>
            <a:ext cx="3456384" cy="2031325"/>
          </a:xfrm>
          <a:prstGeom prst="rect">
            <a:avLst/>
          </a:prstGeom>
          <a:noFill/>
        </p:spPr>
        <p:txBody>
          <a:bodyPr wrap="square" rtlCol="0">
            <a:spAutoFit/>
          </a:bodyPr>
          <a:lstStyle/>
          <a:p>
            <a:pPr>
              <a:lnSpc>
                <a:spcPct val="150000"/>
              </a:lnSpc>
            </a:pPr>
            <a:r>
              <a:rPr lang="zh-CN" altLang="en-US" sz="1400" dirty="0" smtClean="0">
                <a:solidFill>
                  <a:schemeClr val="bg1"/>
                </a:solidFill>
                <a:latin typeface="微软雅黑" panose="020B0503020204020204" pitchFamily="34" charset="-122"/>
                <a:ea typeface="微软雅黑" panose="020B0503020204020204" pitchFamily="34" charset="-122"/>
              </a:rPr>
              <a:t>        是一</a:t>
            </a:r>
            <a:r>
              <a:rPr lang="zh-CN" altLang="en-US" sz="1400" dirty="0">
                <a:solidFill>
                  <a:schemeClr val="bg1"/>
                </a:solidFill>
                <a:latin typeface="微软雅黑" panose="020B0503020204020204" pitchFamily="34" charset="-122"/>
                <a:ea typeface="微软雅黑" panose="020B0503020204020204" pitchFamily="34" charset="-122"/>
              </a:rPr>
              <a:t>种 “知识服务”的新模式</a:t>
            </a:r>
            <a:r>
              <a:rPr lang="zh-CN" altLang="en-US" sz="1400" dirty="0" smtClean="0">
                <a:solidFill>
                  <a:schemeClr val="bg1"/>
                </a:solidFill>
                <a:latin typeface="微软雅黑" panose="020B0503020204020204" pitchFamily="34" charset="-122"/>
                <a:ea typeface="微软雅黑" panose="020B0503020204020204" pitchFamily="34" charset="-122"/>
              </a:rPr>
              <a:t>。按行</a:t>
            </a:r>
            <a:r>
              <a:rPr lang="zh-CN" altLang="en-US" sz="1400" dirty="0">
                <a:solidFill>
                  <a:schemeClr val="bg1"/>
                </a:solidFill>
                <a:latin typeface="微软雅黑" panose="020B0503020204020204" pitchFamily="34" charset="-122"/>
                <a:ea typeface="微软雅黑" panose="020B0503020204020204" pitchFamily="34" charset="-122"/>
              </a:rPr>
              <a:t>业细分知识阅读内容，给</a:t>
            </a:r>
            <a:r>
              <a:rPr lang="zh-CN" altLang="en-US" sz="1400" dirty="0" smtClean="0">
                <a:solidFill>
                  <a:schemeClr val="bg1"/>
                </a:solidFill>
                <a:latin typeface="微软雅黑" panose="020B0503020204020204" pitchFamily="34" charset="-122"/>
                <a:ea typeface="微软雅黑" panose="020B0503020204020204" pitchFamily="34" charset="-122"/>
              </a:rPr>
              <a:t>读者根据有针对性的知识内容</a:t>
            </a:r>
            <a:r>
              <a:rPr lang="zh-CN" altLang="en-US" sz="1400" dirty="0">
                <a:solidFill>
                  <a:schemeClr val="bg1"/>
                </a:solidFill>
                <a:latin typeface="微软雅黑" panose="020B0503020204020204" pitchFamily="34" charset="-122"/>
                <a:ea typeface="微软雅黑" panose="020B0503020204020204" pitchFamily="34" charset="-122"/>
              </a:rPr>
              <a:t>服务。知识</a:t>
            </a:r>
            <a:r>
              <a:rPr lang="zh-CN" altLang="en-US" sz="1400" dirty="0" smtClean="0">
                <a:solidFill>
                  <a:schemeClr val="bg1"/>
                </a:solidFill>
                <a:latin typeface="微软雅黑" panose="020B0503020204020204" pitchFamily="34" charset="-122"/>
                <a:ea typeface="微软雅黑" panose="020B0503020204020204" pitchFamily="34" charset="-122"/>
              </a:rPr>
              <a:t>书以权威机构</a:t>
            </a:r>
            <a:r>
              <a:rPr lang="en-US" altLang="zh-CN" sz="1400" dirty="0" smtClean="0">
                <a:solidFill>
                  <a:schemeClr val="bg1"/>
                </a:solidFill>
                <a:latin typeface="微软雅黑" panose="020B0503020204020204" pitchFamily="34" charset="-122"/>
                <a:ea typeface="微软雅黑" panose="020B0503020204020204" pitchFamily="34" charset="-122"/>
              </a:rPr>
              <a:t>/</a:t>
            </a:r>
            <a:r>
              <a:rPr lang="zh-CN" altLang="en-US" sz="1400" dirty="0" smtClean="0">
                <a:solidFill>
                  <a:schemeClr val="bg1"/>
                </a:solidFill>
                <a:latin typeface="微软雅黑" panose="020B0503020204020204" pitchFamily="34" charset="-122"/>
                <a:ea typeface="微软雅黑" panose="020B0503020204020204" pitchFamily="34" charset="-122"/>
              </a:rPr>
              <a:t>专家</a:t>
            </a:r>
            <a:r>
              <a:rPr lang="zh-CN" altLang="en-US" sz="1400" dirty="0">
                <a:solidFill>
                  <a:schemeClr val="bg1"/>
                </a:solidFill>
                <a:latin typeface="微软雅黑" panose="020B0503020204020204" pitchFamily="34" charset="-122"/>
                <a:ea typeface="微软雅黑" panose="020B0503020204020204" pitchFamily="34" charset="-122"/>
              </a:rPr>
              <a:t>的</a:t>
            </a:r>
            <a:r>
              <a:rPr lang="zh-CN" altLang="en-US" sz="1400" dirty="0" smtClean="0">
                <a:solidFill>
                  <a:schemeClr val="bg1"/>
                </a:solidFill>
                <a:latin typeface="微软雅黑" panose="020B0503020204020204" pitchFamily="34" charset="-122"/>
                <a:ea typeface="微软雅黑" panose="020B0503020204020204" pitchFamily="34" charset="-122"/>
              </a:rPr>
              <a:t>推荐</a:t>
            </a:r>
            <a:r>
              <a:rPr lang="zh-CN" altLang="en-US" sz="1400" dirty="0">
                <a:solidFill>
                  <a:schemeClr val="bg1"/>
                </a:solidFill>
                <a:latin typeface="微软雅黑" panose="020B0503020204020204" pitchFamily="34" charset="-122"/>
                <a:ea typeface="微软雅黑" panose="020B0503020204020204" pitchFamily="34" charset="-122"/>
              </a:rPr>
              <a:t>书单</a:t>
            </a:r>
            <a:r>
              <a:rPr lang="zh-CN" altLang="en-US" sz="1400" dirty="0" smtClean="0">
                <a:solidFill>
                  <a:schemeClr val="bg1"/>
                </a:solidFill>
                <a:latin typeface="微软雅黑" panose="020B0503020204020204" pitchFamily="34" charset="-122"/>
                <a:ea typeface="微软雅黑" panose="020B0503020204020204" pitchFamily="34" charset="-122"/>
              </a:rPr>
              <a:t>为基础，通过电子书籍</a:t>
            </a:r>
            <a:r>
              <a:rPr lang="zh-CN" altLang="en-US" sz="1400" dirty="0">
                <a:solidFill>
                  <a:schemeClr val="bg1"/>
                </a:solidFill>
                <a:latin typeface="微软雅黑" panose="020B0503020204020204" pitchFamily="34" charset="-122"/>
                <a:ea typeface="微软雅黑" panose="020B0503020204020204" pitchFamily="34" charset="-122"/>
              </a:rPr>
              <a:t>与</a:t>
            </a:r>
            <a:r>
              <a:rPr lang="zh-CN" altLang="en-US" sz="1400" dirty="0" smtClean="0">
                <a:solidFill>
                  <a:schemeClr val="bg1"/>
                </a:solidFill>
                <a:latin typeface="微软雅黑" panose="020B0503020204020204" pitchFamily="34" charset="-122"/>
                <a:ea typeface="微软雅黑" panose="020B0503020204020204" pitchFamily="34" charset="-122"/>
              </a:rPr>
              <a:t>知识库相融合，互为支撑</a:t>
            </a:r>
            <a:r>
              <a:rPr lang="zh-CN" altLang="en-US" sz="1400" dirty="0">
                <a:solidFill>
                  <a:schemeClr val="bg1"/>
                </a:solidFill>
                <a:latin typeface="微软雅黑" panose="020B0503020204020204" pitchFamily="34" charset="-122"/>
                <a:ea typeface="微软雅黑" panose="020B0503020204020204" pitchFamily="34" charset="-122"/>
              </a:rPr>
              <a:t>，</a:t>
            </a:r>
            <a:r>
              <a:rPr lang="zh-CN" altLang="en-US" sz="1400" dirty="0" smtClean="0">
                <a:solidFill>
                  <a:schemeClr val="bg1"/>
                </a:solidFill>
                <a:latin typeface="微软雅黑" panose="020B0503020204020204" pitchFamily="34" charset="-122"/>
                <a:ea typeface="微软雅黑" panose="020B0503020204020204" pitchFamily="34" charset="-122"/>
              </a:rPr>
              <a:t>为用户提供便捷的精品化知识阅读服务</a:t>
            </a:r>
            <a:r>
              <a:rPr lang="zh-CN" altLang="en-US" sz="1400" dirty="0">
                <a:solidFill>
                  <a:schemeClr val="bg1"/>
                </a:solidFill>
                <a:latin typeface="微软雅黑" panose="020B0503020204020204" pitchFamily="34" charset="-122"/>
                <a:ea typeface="微软雅黑" panose="020B0503020204020204" pitchFamily="34" charset="-122"/>
              </a:rPr>
              <a:t>。</a:t>
            </a:r>
          </a:p>
        </p:txBody>
      </p:sp>
      <p:sp>
        <p:nvSpPr>
          <p:cNvPr id="12" name="矩形 19"/>
          <p:cNvSpPr>
            <a:spLocks noChangeArrowheads="1"/>
          </p:cNvSpPr>
          <p:nvPr/>
        </p:nvSpPr>
        <p:spPr bwMode="auto">
          <a:xfrm>
            <a:off x="1837820" y="3779141"/>
            <a:ext cx="1338828" cy="3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zh-CN" altLang="en-US" sz="1795" b="1" dirty="0" smtClean="0">
                <a:solidFill>
                  <a:srgbClr val="EA8B00"/>
                </a:solidFill>
                <a:latin typeface="微软雅黑" panose="020B0503020204020204" pitchFamily="34" charset="-122"/>
                <a:ea typeface="微软雅黑" panose="020B0503020204020204" pitchFamily="34" charset="-122"/>
              </a:rPr>
              <a:t>龙源知识库</a:t>
            </a:r>
            <a:endParaRPr lang="zh-CN" altLang="en-US" sz="1795" b="1" dirty="0">
              <a:solidFill>
                <a:srgbClr val="EA8B00"/>
              </a:solidFill>
              <a:latin typeface="微软雅黑" panose="020B0503020204020204" pitchFamily="34" charset="-122"/>
              <a:ea typeface="微软雅黑" panose="020B0503020204020204" pitchFamily="34" charset="-122"/>
            </a:endParaRPr>
          </a:p>
        </p:txBody>
      </p:sp>
      <p:sp>
        <p:nvSpPr>
          <p:cNvPr id="13" name="矩形 19"/>
          <p:cNvSpPr>
            <a:spLocks noChangeArrowheads="1"/>
          </p:cNvSpPr>
          <p:nvPr/>
        </p:nvSpPr>
        <p:spPr bwMode="auto">
          <a:xfrm>
            <a:off x="6872859" y="3744415"/>
            <a:ext cx="1338828" cy="3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zh-CN" altLang="en-US" sz="1795" b="1" dirty="0" smtClean="0">
                <a:solidFill>
                  <a:srgbClr val="EA8B00"/>
                </a:solidFill>
                <a:latin typeface="微软雅黑" panose="020B0503020204020204" pitchFamily="34" charset="-122"/>
                <a:ea typeface="微软雅黑" panose="020B0503020204020204" pitchFamily="34" charset="-122"/>
              </a:rPr>
              <a:t>龙源知识书</a:t>
            </a:r>
            <a:endParaRPr lang="zh-CN" altLang="en-US" sz="1795" b="1" dirty="0">
              <a:solidFill>
                <a:srgbClr val="EA8B00"/>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9646379" y="7183553"/>
            <a:ext cx="559769" cy="369332"/>
          </a:xfrm>
          <a:prstGeom prst="rect">
            <a:avLst/>
          </a:prstGeom>
          <a:noFill/>
        </p:spPr>
        <p:txBody>
          <a:bodyPr wrap="none" rtlCol="0">
            <a:spAutoFit/>
          </a:bodyPr>
          <a:lstStyle/>
          <a:p>
            <a:r>
              <a:rPr lang="en-US" altLang="zh-CN" dirty="0" smtClean="0"/>
              <a:t>-10-</a:t>
            </a:r>
            <a:endParaRPr lang="zh-CN" altLang="en-US" dirty="0"/>
          </a:p>
        </p:txBody>
      </p:sp>
    </p:spTree>
    <p:extLst>
      <p:ext uri="{BB962C8B-B14F-4D97-AF65-F5344CB8AC3E}">
        <p14:creationId xmlns:p14="http://schemas.microsoft.com/office/powerpoint/2010/main" val="13358882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5"/>
          <p:cNvGrpSpPr/>
          <p:nvPr/>
        </p:nvGrpSpPr>
        <p:grpSpPr bwMode="auto">
          <a:xfrm>
            <a:off x="121127" y="517429"/>
            <a:ext cx="1704004" cy="644792"/>
            <a:chOff x="107504" y="421865"/>
            <a:chExt cx="1519530" cy="575222"/>
          </a:xfrm>
        </p:grpSpPr>
        <p:grpSp>
          <p:nvGrpSpPr>
            <p:cNvPr id="3" name="组合 27"/>
            <p:cNvGrpSpPr/>
            <p:nvPr/>
          </p:nvGrpSpPr>
          <p:grpSpPr bwMode="auto">
            <a:xfrm>
              <a:off x="107504" y="446666"/>
              <a:ext cx="1514911" cy="436796"/>
              <a:chOff x="1813236" y="1309003"/>
              <a:chExt cx="1514911" cy="436796"/>
            </a:xfrm>
          </p:grpSpPr>
          <p:sp>
            <p:nvSpPr>
              <p:cNvPr id="6" name="矩形 5"/>
              <p:cNvSpPr/>
              <p:nvPr/>
            </p:nvSpPr>
            <p:spPr>
              <a:xfrm>
                <a:off x="2340102" y="1309003"/>
                <a:ext cx="988045" cy="328796"/>
              </a:xfrm>
              <a:prstGeom prst="rect">
                <a:avLst/>
              </a:prstGeom>
            </p:spPr>
            <p:txBody>
              <a:bodyPr wrap="none">
                <a:spAutoFit/>
                <a:scene3d>
                  <a:camera prst="orthographicFront"/>
                  <a:lightRig rig="balanced" dir="t"/>
                </a:scene3d>
                <a:sp3d extrusionH="57150" prstMaterial="plastic">
                  <a:bevelT w="38100" h="38100"/>
                </a:sp3d>
              </a:bodyPr>
              <a:lstStyle/>
              <a:p>
                <a:r>
                  <a:rPr lang="zh-CN" altLang="en-US" sz="1795" dirty="0" smtClean="0">
                    <a:solidFill>
                      <a:prstClr val="black"/>
                    </a:solidFill>
                    <a:latin typeface="微软雅黑" panose="020B0503020204020204" pitchFamily="34" charset="-122"/>
                    <a:ea typeface="微软雅黑" panose="020B0503020204020204" pitchFamily="34" charset="-122"/>
                  </a:rPr>
                  <a:t>典型案例</a:t>
                </a:r>
                <a:endParaRPr lang="en-US" altLang="zh-CN" sz="1795" dirty="0">
                  <a:solidFill>
                    <a:prstClr val="black"/>
                  </a:solidFill>
                  <a:latin typeface="微软雅黑" panose="020B0503020204020204" pitchFamily="34" charset="-122"/>
                  <a:ea typeface="微软雅黑" panose="020B0503020204020204" pitchFamily="34" charset="-122"/>
                </a:endParaRPr>
              </a:p>
            </p:txBody>
          </p:sp>
          <p:sp>
            <p:nvSpPr>
              <p:cNvPr id="7" name="矩形 6"/>
              <p:cNvSpPr/>
              <p:nvPr/>
            </p:nvSpPr>
            <p:spPr>
              <a:xfrm>
                <a:off x="1813236" y="1377137"/>
                <a:ext cx="540061" cy="3686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4" name="矩形 28"/>
            <p:cNvSpPr>
              <a:spLocks noChangeArrowheads="1"/>
            </p:cNvSpPr>
            <p:nvPr/>
          </p:nvSpPr>
          <p:spPr bwMode="auto">
            <a:xfrm>
              <a:off x="647565" y="688007"/>
              <a:ext cx="979469" cy="26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346" dirty="0" err="1" smtClean="0">
                  <a:solidFill>
                    <a:srgbClr val="7F7F7F"/>
                  </a:solidFill>
                  <a:latin typeface="Arial" panose="020B0604020202020204" pitchFamily="34" charset="0"/>
                  <a:cs typeface="Arial" panose="020B0604020202020204" pitchFamily="34" charset="0"/>
                </a:rPr>
                <a:t>ypical</a:t>
              </a:r>
              <a:r>
                <a:rPr lang="en-US" altLang="zh-CN" sz="1346" dirty="0" smtClean="0">
                  <a:solidFill>
                    <a:srgbClr val="7F7F7F"/>
                  </a:solidFill>
                  <a:latin typeface="Arial" panose="020B0604020202020204" pitchFamily="34" charset="0"/>
                  <a:cs typeface="Arial" panose="020B0604020202020204" pitchFamily="34" charset="0"/>
                </a:rPr>
                <a:t> </a:t>
              </a:r>
              <a:r>
                <a:rPr lang="en-US" altLang="zh-CN" sz="1346" dirty="0">
                  <a:solidFill>
                    <a:srgbClr val="7F7F7F"/>
                  </a:solidFill>
                  <a:latin typeface="Arial" panose="020B0604020202020204" pitchFamily="34" charset="0"/>
                  <a:cs typeface="Arial" panose="020B0604020202020204" pitchFamily="34" charset="0"/>
                </a:rPr>
                <a:t>users</a:t>
              </a:r>
            </a:p>
          </p:txBody>
        </p:sp>
        <p:sp>
          <p:nvSpPr>
            <p:cNvPr id="5" name="矩形 32"/>
            <p:cNvSpPr>
              <a:spLocks noChangeArrowheads="1"/>
            </p:cNvSpPr>
            <p:nvPr/>
          </p:nvSpPr>
          <p:spPr bwMode="auto">
            <a:xfrm>
              <a:off x="219430" y="421865"/>
              <a:ext cx="366501" cy="57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3590" dirty="0">
                  <a:solidFill>
                    <a:srgbClr val="FFFFFF"/>
                  </a:solidFill>
                  <a:latin typeface="Arial" panose="020B0604020202020204" pitchFamily="34" charset="0"/>
                  <a:cs typeface="Arial" panose="020B0604020202020204" pitchFamily="34" charset="0"/>
                </a:rPr>
                <a:t>T</a:t>
              </a:r>
              <a:endParaRPr lang="zh-CN" altLang="en-US" sz="3590" dirty="0">
                <a:solidFill>
                  <a:srgbClr val="FFFFFF"/>
                </a:solidFill>
                <a:latin typeface="Arial" panose="020B0604020202020204" pitchFamily="34" charset="0"/>
                <a:cs typeface="Arial" panose="020B0604020202020204" pitchFamily="34" charset="0"/>
              </a:endParaRPr>
            </a:p>
          </p:txBody>
        </p:sp>
      </p:grpSp>
      <p:sp>
        <p:nvSpPr>
          <p:cNvPr id="8" name="矩形 7"/>
          <p:cNvSpPr/>
          <p:nvPr/>
        </p:nvSpPr>
        <p:spPr>
          <a:xfrm>
            <a:off x="1752625" y="665522"/>
            <a:ext cx="4716035" cy="369332"/>
          </a:xfrm>
          <a:prstGeom prst="rect">
            <a:avLst/>
          </a:prstGeom>
        </p:spPr>
        <p:txBody>
          <a:bodyPr wrap="none">
            <a:spAutoFit/>
          </a:bodyPr>
          <a:lstStyle/>
          <a:p>
            <a:pPr marL="128013" algn="ctr" defTabSz="462268"/>
            <a:r>
              <a:rPr lang="zh-CN" altLang="en-US" b="1" dirty="0">
                <a:solidFill>
                  <a:srgbClr val="FFC000"/>
                </a:solidFill>
                <a:latin typeface="微软雅黑" panose="020B0503020204020204" pitchFamily="34" charset="-122"/>
                <a:ea typeface="微软雅黑" panose="020B0503020204020204" pitchFamily="34" charset="-122"/>
              </a:rPr>
              <a:t>海内外超过</a:t>
            </a:r>
            <a:r>
              <a:rPr lang="en-US" altLang="zh-CN" b="1" dirty="0">
                <a:solidFill>
                  <a:srgbClr val="FFC000"/>
                </a:solidFill>
                <a:latin typeface="微软雅黑" panose="020B0503020204020204" pitchFamily="34" charset="-122"/>
                <a:ea typeface="微软雅黑" panose="020B0503020204020204" pitchFamily="34" charset="-122"/>
              </a:rPr>
              <a:t>5000</a:t>
            </a:r>
            <a:r>
              <a:rPr lang="zh-CN" altLang="en-US" b="1" dirty="0">
                <a:solidFill>
                  <a:srgbClr val="FFC000"/>
                </a:solidFill>
                <a:latin typeface="微软雅黑" panose="020B0503020204020204" pitchFamily="34" charset="-122"/>
                <a:ea typeface="微软雅黑" panose="020B0503020204020204" pitchFamily="34" charset="-122"/>
              </a:rPr>
              <a:t>家知名机构的认同与选择  </a:t>
            </a:r>
          </a:p>
        </p:txBody>
      </p:sp>
      <p:grpSp>
        <p:nvGrpSpPr>
          <p:cNvPr id="23" name="组合 22"/>
          <p:cNvGrpSpPr/>
          <p:nvPr/>
        </p:nvGrpSpPr>
        <p:grpSpPr>
          <a:xfrm>
            <a:off x="196817" y="2825905"/>
            <a:ext cx="10032855" cy="4272254"/>
            <a:chOff x="227158" y="1629323"/>
            <a:chExt cx="11920161" cy="5075919"/>
          </a:xfrm>
        </p:grpSpPr>
        <p:grpSp>
          <p:nvGrpSpPr>
            <p:cNvPr id="9" name="组合 8"/>
            <p:cNvGrpSpPr/>
            <p:nvPr/>
          </p:nvGrpSpPr>
          <p:grpSpPr>
            <a:xfrm>
              <a:off x="227158" y="1629323"/>
              <a:ext cx="11920161" cy="3928788"/>
              <a:chOff x="227159" y="1629323"/>
              <a:chExt cx="11698942" cy="3855876"/>
            </a:xfrm>
          </p:grpSpPr>
          <p:pic>
            <p:nvPicPr>
              <p:cNvPr id="10" name="图片 9" descr="图片 6"/>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6760964" y="1629323"/>
                <a:ext cx="5165137" cy="3855876"/>
              </a:xfrm>
              <a:prstGeom prst="rect">
                <a:avLst/>
              </a:prstGeom>
              <a:ln w="12700">
                <a:miter lim="400000"/>
              </a:ln>
            </p:spPr>
          </p:pic>
          <p:pic>
            <p:nvPicPr>
              <p:cNvPr id="11" name="1553037971125_07_26_09__03_20_2019.jpg" descr="1553037971125_07_26_09__03_20_2019.jpg"/>
              <p:cNvPicPr>
                <a:picLocks noChangeAspect="1"/>
              </p:cNvPicPr>
              <p:nvPr/>
            </p:nvPicPr>
            <p:blipFill>
              <a:blip r:embed="rId3">
                <a:extLst/>
              </a:blip>
              <a:stretch>
                <a:fillRect/>
              </a:stretch>
            </p:blipFill>
            <p:spPr>
              <a:xfrm>
                <a:off x="227159" y="1671847"/>
                <a:ext cx="4874330" cy="3578332"/>
              </a:xfrm>
              <a:prstGeom prst="rect">
                <a:avLst/>
              </a:prstGeom>
              <a:ln w="12700">
                <a:miter lim="400000"/>
              </a:ln>
            </p:spPr>
          </p:pic>
          <p:pic>
            <p:nvPicPr>
              <p:cNvPr id="12" name="1553038003238_07_26_41__03_20_2019.jpg" descr="1553038003238_07_26_41__03_20_2019.jpg"/>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5101489" y="1666071"/>
                <a:ext cx="1588913" cy="3612349"/>
              </a:xfrm>
              <a:prstGeom prst="rect">
                <a:avLst/>
              </a:prstGeom>
              <a:ln w="12700">
                <a:miter lim="400000"/>
              </a:ln>
            </p:spPr>
          </p:pic>
        </p:grpSp>
        <p:pic>
          <p:nvPicPr>
            <p:cNvPr id="13" name="Picture 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74982" y="6034193"/>
              <a:ext cx="2046100" cy="671049"/>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74982" y="5306661"/>
              <a:ext cx="2562863" cy="67105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5"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t="29873" r="56477" b="33686"/>
            <a:stretch/>
          </p:blipFill>
          <p:spPr bwMode="auto">
            <a:xfrm>
              <a:off x="2421082" y="6029833"/>
              <a:ext cx="4065193" cy="675409"/>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776" r="47217" b="29785"/>
            <a:stretch/>
          </p:blipFill>
          <p:spPr bwMode="auto">
            <a:xfrm>
              <a:off x="3039751" y="5407307"/>
              <a:ext cx="2883068" cy="55237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l="4382" r="4041"/>
            <a:stretch/>
          </p:blipFill>
          <p:spPr bwMode="auto">
            <a:xfrm>
              <a:off x="6024726" y="5430744"/>
              <a:ext cx="2443866" cy="54637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8" name="Picture 5"/>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6486275" y="6116195"/>
              <a:ext cx="1424955" cy="45464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9" name="图片 5" descr="QQ20130117-7.png"/>
            <p:cNvPicPr>
              <a:picLocks noChangeAspect="1"/>
            </p:cNvPicPr>
            <p:nvPr/>
          </p:nvPicPr>
          <p:blipFill>
            <a:blip r:embed="rId11" cstate="print"/>
            <a:srcRect/>
            <a:stretch>
              <a:fillRect/>
            </a:stretch>
          </p:blipFill>
          <p:spPr bwMode="auto">
            <a:xfrm>
              <a:off x="8542098" y="5485199"/>
              <a:ext cx="1585970" cy="443534"/>
            </a:xfrm>
            <a:prstGeom prst="roundRect">
              <a:avLst>
                <a:gd name="adj" fmla="val 8594"/>
              </a:avLst>
            </a:prstGeom>
            <a:solidFill>
              <a:srgbClr val="FFFFFF">
                <a:shade val="85000"/>
              </a:srgbClr>
            </a:solidFill>
            <a:ln>
              <a:noFill/>
            </a:ln>
            <a:effectLst/>
          </p:spPr>
        </p:pic>
        <p:pic>
          <p:nvPicPr>
            <p:cNvPr id="20" name="图片 19" descr="中央财经大学.jpg"/>
            <p:cNvPicPr>
              <a:picLocks noChangeAspect="1"/>
            </p:cNvPicPr>
            <p:nvPr/>
          </p:nvPicPr>
          <p:blipFill>
            <a:blip r:embed="rId12"/>
            <a:stretch>
              <a:fillRect/>
            </a:stretch>
          </p:blipFill>
          <p:spPr>
            <a:xfrm>
              <a:off x="7918499" y="6067954"/>
              <a:ext cx="1604949" cy="502884"/>
            </a:xfrm>
            <a:prstGeom prst="roundRect">
              <a:avLst>
                <a:gd name="adj" fmla="val 8594"/>
              </a:avLst>
            </a:prstGeom>
            <a:solidFill>
              <a:srgbClr val="FFFFFF">
                <a:shade val="85000"/>
              </a:srgbClr>
            </a:solidFill>
            <a:ln>
              <a:noFill/>
            </a:ln>
            <a:effectLst/>
          </p:spPr>
        </p:pic>
        <p:pic>
          <p:nvPicPr>
            <p:cNvPr id="21"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580610" y="5515208"/>
              <a:ext cx="1472845" cy="94286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22" name="Picture 5"/>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9607291" y="6152899"/>
              <a:ext cx="889475" cy="30517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sp>
        <p:nvSpPr>
          <p:cNvPr id="24" name="矩形 23"/>
          <p:cNvSpPr/>
          <p:nvPr/>
        </p:nvSpPr>
        <p:spPr>
          <a:xfrm>
            <a:off x="196817" y="1370905"/>
            <a:ext cx="6467461" cy="1369606"/>
          </a:xfrm>
          <a:prstGeom prst="rect">
            <a:avLst/>
          </a:prstGeom>
        </p:spPr>
        <p:txBody>
          <a:bodyPr wrap="square">
            <a:spAutoFit/>
          </a:bodyPr>
          <a:lstStyle/>
          <a:p>
            <a:pPr marL="285750" lvl="0" indent="-285750" algn="just">
              <a:lnSpc>
                <a:spcPct val="150000"/>
              </a:lnSpc>
              <a:spcBef>
                <a:spcPts val="600"/>
              </a:spcBef>
              <a:spcAft>
                <a:spcPts val="600"/>
              </a:spcAft>
              <a:buFont typeface="Arial" panose="020B0604020202020204" pitchFamily="34" charset="0"/>
              <a:buChar char="•"/>
            </a:pPr>
            <a:r>
              <a:rPr lang="zh-CN" altLang="zh-CN" sz="1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数字北京</a:t>
            </a:r>
            <a:r>
              <a:rPr lang="zh-CN" altLang="zh-CN" sz="1400" kern="1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400" kern="100" dirty="0" smtClean="0">
                <a:latin typeface="微软雅黑" panose="020B0503020204020204" pitchFamily="34" charset="-122"/>
                <a:ea typeface="微软雅黑" panose="020B0503020204020204" pitchFamily="34" charset="-122"/>
                <a:cs typeface="Times New Roman" panose="02020603050405020304" pitchFamily="18" charset="0"/>
              </a:rPr>
              <a:t>北京宣传部指导</a:t>
            </a:r>
            <a:r>
              <a:rPr lang="zh-CN" altLang="zh-CN" sz="1400" kern="100" dirty="0">
                <a:latin typeface="微软雅黑" panose="020B0503020204020204" pitchFamily="34" charset="-122"/>
                <a:ea typeface="微软雅黑" panose="020B0503020204020204" pitchFamily="34" charset="-122"/>
                <a:cs typeface="Times New Roman" panose="02020603050405020304" pitchFamily="18" charset="0"/>
              </a:rPr>
              <a:t>下完成，展现首都</a:t>
            </a:r>
            <a:r>
              <a:rPr lang="zh-CN" altLang="zh-CN" sz="1400" kern="100" dirty="0" smtClean="0">
                <a:latin typeface="微软雅黑" panose="020B0503020204020204" pitchFamily="34" charset="-122"/>
                <a:ea typeface="微软雅黑" panose="020B0503020204020204" pitchFamily="34" charset="-122"/>
                <a:cs typeface="Times New Roman" panose="02020603050405020304" pitchFamily="18" charset="0"/>
              </a:rPr>
              <a:t>人文紧</a:t>
            </a:r>
            <a:r>
              <a:rPr lang="zh-CN" altLang="zh-CN" sz="1400" kern="100" dirty="0">
                <a:latin typeface="微软雅黑" panose="020B0503020204020204" pitchFamily="34" charset="-122"/>
                <a:ea typeface="微软雅黑" panose="020B0503020204020204" pitchFamily="34" charset="-122"/>
                <a:cs typeface="Times New Roman" panose="02020603050405020304" pitchFamily="18" charset="0"/>
              </a:rPr>
              <a:t>扣知识服务的时代</a:t>
            </a:r>
            <a:r>
              <a:rPr lang="zh-CN" altLang="zh-CN" sz="1400" kern="100" dirty="0" smtClean="0">
                <a:latin typeface="微软雅黑" panose="020B0503020204020204" pitchFamily="34" charset="-122"/>
                <a:ea typeface="微软雅黑" panose="020B0503020204020204" pitchFamily="34" charset="-122"/>
                <a:cs typeface="Times New Roman" panose="02020603050405020304" pitchFamily="18" charset="0"/>
              </a:rPr>
              <a:t>旋律</a:t>
            </a:r>
            <a:endParaRPr lang="en-US" altLang="zh-CN" sz="1400" kern="100" dirty="0" smtClean="0">
              <a:latin typeface="微软雅黑" panose="020B0503020204020204" pitchFamily="34" charset="-122"/>
              <a:ea typeface="微软雅黑" panose="020B0503020204020204" pitchFamily="34" charset="-122"/>
              <a:cs typeface="Times New Roman" panose="02020603050405020304" pitchFamily="18" charset="0"/>
            </a:endParaRPr>
          </a:p>
          <a:p>
            <a:pPr marL="285750" lvl="0" indent="-285750" algn="just">
              <a:lnSpc>
                <a:spcPct val="150000"/>
              </a:lnSpc>
              <a:spcBef>
                <a:spcPts val="600"/>
              </a:spcBef>
              <a:spcAft>
                <a:spcPts val="600"/>
              </a:spcAft>
              <a:buFont typeface="Arial" panose="020B0604020202020204" pitchFamily="34" charset="0"/>
              <a:buChar char="•"/>
            </a:pPr>
            <a:r>
              <a:rPr lang="zh-CN" altLang="en-US" sz="1400" b="1" kern="100"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人民阅读</a:t>
            </a:r>
            <a:r>
              <a:rPr lang="zh-CN" altLang="en-US" sz="1400" kern="100" dirty="0" smtClean="0">
                <a:latin typeface="微软雅黑" panose="020B0503020204020204" pitchFamily="34" charset="-122"/>
                <a:ea typeface="微软雅黑" panose="020B0503020204020204" pitchFamily="34" charset="-122"/>
                <a:cs typeface="Times New Roman" panose="02020603050405020304" pitchFamily="18" charset="0"/>
              </a:rPr>
              <a:t>，与人民日报数字传播共同建设的“人民阅读”服务</a:t>
            </a:r>
            <a:endParaRPr lang="en-US" altLang="zh-CN" sz="1400" kern="100" dirty="0" smtClean="0">
              <a:latin typeface="微软雅黑" panose="020B0503020204020204" pitchFamily="34" charset="-122"/>
              <a:ea typeface="微软雅黑" panose="020B0503020204020204" pitchFamily="34" charset="-122"/>
              <a:cs typeface="Times New Roman" panose="02020603050405020304" pitchFamily="18" charset="0"/>
            </a:endParaRPr>
          </a:p>
          <a:p>
            <a:pPr marL="285750" lvl="0" indent="-285750" algn="just">
              <a:lnSpc>
                <a:spcPct val="150000"/>
              </a:lnSpc>
              <a:spcBef>
                <a:spcPts val="600"/>
              </a:spcBef>
              <a:spcAft>
                <a:spcPts val="600"/>
              </a:spcAft>
              <a:buFont typeface="Arial" panose="020B0604020202020204" pitchFamily="34" charset="0"/>
              <a:buChar char="•"/>
            </a:pPr>
            <a:r>
              <a:rPr lang="zh-CN" altLang="en-US" sz="1400" b="1" kern="100"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国家电网，</a:t>
            </a:r>
            <a:r>
              <a:rPr lang="zh-CN" altLang="en-US" sz="1400" kern="100" dirty="0" smtClean="0">
                <a:latin typeface="微软雅黑" panose="020B0503020204020204" pitchFamily="34" charset="-122"/>
                <a:ea typeface="微软雅黑" panose="020B0503020204020204" pitchFamily="34" charset="-122"/>
                <a:cs typeface="Times New Roman" panose="02020603050405020304" pitchFamily="18" charset="0"/>
              </a:rPr>
              <a:t>党员</a:t>
            </a:r>
            <a:r>
              <a:rPr lang="en-US" altLang="zh-CN" sz="1400" kern="100" dirty="0">
                <a:latin typeface="微软雅黑" panose="020B0503020204020204" pitchFamily="34" charset="-122"/>
                <a:ea typeface="微软雅黑" panose="020B0503020204020204" pitchFamily="34" charset="-122"/>
                <a:cs typeface="Times New Roman" panose="02020603050405020304" pitchFamily="18" charset="0"/>
              </a:rPr>
              <a:t>&amp;</a:t>
            </a:r>
            <a:r>
              <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rPr>
              <a:t>职工学习</a:t>
            </a:r>
            <a:r>
              <a:rPr lang="zh-CN" altLang="en-US" sz="1400" kern="100" dirty="0" smtClean="0">
                <a:latin typeface="微软雅黑" panose="020B0503020204020204" pitchFamily="34" charset="-122"/>
                <a:ea typeface="微软雅黑" panose="020B0503020204020204" pitchFamily="34" charset="-122"/>
                <a:cs typeface="Times New Roman" panose="02020603050405020304" pitchFamily="18" charset="0"/>
              </a:rPr>
              <a:t>平台</a:t>
            </a:r>
            <a:endPar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5" name="矩形 24"/>
          <p:cNvSpPr/>
          <p:nvPr/>
        </p:nvSpPr>
        <p:spPr>
          <a:xfrm>
            <a:off x="6589594" y="1360817"/>
            <a:ext cx="3595734" cy="1369606"/>
          </a:xfrm>
          <a:prstGeom prst="rect">
            <a:avLst/>
          </a:prstGeom>
        </p:spPr>
        <p:txBody>
          <a:bodyPr wrap="square">
            <a:spAutoFit/>
          </a:bodyPr>
          <a:lstStyle/>
          <a:p>
            <a:pPr marL="285750" lvl="0" indent="-285750" algn="just">
              <a:lnSpc>
                <a:spcPct val="150000"/>
              </a:lnSpc>
              <a:spcBef>
                <a:spcPts val="600"/>
              </a:spcBef>
              <a:spcAft>
                <a:spcPts val="600"/>
              </a:spcAft>
              <a:buFont typeface="Arial" panose="020B0604020202020204" pitchFamily="34" charset="0"/>
              <a:buChar char="•"/>
            </a:pPr>
            <a:r>
              <a:rPr lang="zh-CN" altLang="en-US" sz="1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全国</a:t>
            </a:r>
            <a:r>
              <a:rPr lang="zh-CN" altLang="en-US" sz="1400" b="1" kern="100"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总工会，</a:t>
            </a:r>
            <a:r>
              <a:rPr lang="zh-CN" altLang="en-US" sz="1400" kern="100" dirty="0" smtClean="0">
                <a:latin typeface="微软雅黑" panose="020B0503020204020204" pitchFamily="34" charset="-122"/>
                <a:ea typeface="微软雅黑" panose="020B0503020204020204" pitchFamily="34" charset="-122"/>
                <a:cs typeface="Times New Roman" panose="02020603050405020304" pitchFamily="18" charset="0"/>
              </a:rPr>
              <a:t>数字</a:t>
            </a:r>
            <a:r>
              <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rPr>
              <a:t>职工书屋</a:t>
            </a:r>
          </a:p>
          <a:p>
            <a:pPr marL="285750" lvl="0" indent="-285750" algn="just">
              <a:lnSpc>
                <a:spcPct val="150000"/>
              </a:lnSpc>
              <a:spcBef>
                <a:spcPts val="600"/>
              </a:spcBef>
              <a:spcAft>
                <a:spcPts val="600"/>
              </a:spcAft>
              <a:buFont typeface="Arial" panose="020B0604020202020204" pitchFamily="34" charset="0"/>
              <a:buChar char="•"/>
            </a:pPr>
            <a:r>
              <a:rPr lang="zh-CN" altLang="en-US" sz="1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国家</a:t>
            </a:r>
            <a:r>
              <a:rPr lang="zh-CN" altLang="en-US" sz="1400" b="1" kern="100"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图书馆，</a:t>
            </a:r>
            <a:r>
              <a:rPr lang="zh-CN" altLang="en-US" sz="1400" kern="100" dirty="0" smtClean="0">
                <a:latin typeface="微软雅黑" panose="020B0503020204020204" pitchFamily="34" charset="-122"/>
                <a:ea typeface="微软雅黑" panose="020B0503020204020204" pitchFamily="34" charset="-122"/>
                <a:cs typeface="Times New Roman" panose="02020603050405020304" pitchFamily="18" charset="0"/>
              </a:rPr>
              <a:t>“数字图书馆推广工程”</a:t>
            </a:r>
            <a:endPar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endParaRPr>
          </a:p>
          <a:p>
            <a:pPr marL="285750" lvl="0" indent="-285750" algn="just">
              <a:lnSpc>
                <a:spcPct val="150000"/>
              </a:lnSpc>
              <a:spcBef>
                <a:spcPts val="600"/>
              </a:spcBef>
              <a:spcAft>
                <a:spcPts val="600"/>
              </a:spcAft>
              <a:buFont typeface="Arial" panose="020B0604020202020204" pitchFamily="34" charset="0"/>
              <a:buChar char="•"/>
            </a:pPr>
            <a:r>
              <a:rPr lang="zh-CN" altLang="en-US" sz="1400" b="1" kern="1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中国教育报刊</a:t>
            </a:r>
            <a:r>
              <a:rPr lang="zh-CN" altLang="en-US" sz="1400" b="1" kern="100" dirty="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总社，</a:t>
            </a:r>
            <a:r>
              <a:rPr lang="zh-CN" altLang="en-US" sz="1400" kern="100" dirty="0" smtClean="0">
                <a:latin typeface="微软雅黑" panose="020B0503020204020204" pitchFamily="34" charset="-122"/>
                <a:ea typeface="微软雅黑" panose="020B0503020204020204" pitchFamily="34" charset="-122"/>
                <a:cs typeface="Times New Roman" panose="02020603050405020304" pitchFamily="18" charset="0"/>
              </a:rPr>
              <a:t>“书香校园平台”</a:t>
            </a:r>
            <a:endPar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6" name="文本框 25"/>
          <p:cNvSpPr txBox="1"/>
          <p:nvPr/>
        </p:nvSpPr>
        <p:spPr>
          <a:xfrm>
            <a:off x="264352" y="7183553"/>
            <a:ext cx="559769" cy="369332"/>
          </a:xfrm>
          <a:prstGeom prst="rect">
            <a:avLst/>
          </a:prstGeom>
          <a:noFill/>
        </p:spPr>
        <p:txBody>
          <a:bodyPr wrap="none" rtlCol="0">
            <a:spAutoFit/>
          </a:bodyPr>
          <a:lstStyle/>
          <a:p>
            <a:r>
              <a:rPr lang="en-US" altLang="zh-CN" dirty="0" smtClean="0"/>
              <a:t>-11-</a:t>
            </a:r>
            <a:endParaRPr lang="zh-CN" altLang="en-US" dirty="0"/>
          </a:p>
        </p:txBody>
      </p:sp>
    </p:spTree>
    <p:extLst>
      <p:ext uri="{BB962C8B-B14F-4D97-AF65-F5344CB8AC3E}">
        <p14:creationId xmlns:p14="http://schemas.microsoft.com/office/powerpoint/2010/main" val="8276408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5"/>
          <p:cNvGrpSpPr/>
          <p:nvPr/>
        </p:nvGrpSpPr>
        <p:grpSpPr bwMode="auto">
          <a:xfrm>
            <a:off x="7362199" y="493363"/>
            <a:ext cx="2808368" cy="644792"/>
            <a:chOff x="235879" y="400396"/>
            <a:chExt cx="2504337" cy="575222"/>
          </a:xfrm>
        </p:grpSpPr>
        <p:grpSp>
          <p:nvGrpSpPr>
            <p:cNvPr id="3" name="组合 27"/>
            <p:cNvGrpSpPr/>
            <p:nvPr/>
          </p:nvGrpSpPr>
          <p:grpSpPr bwMode="auto">
            <a:xfrm>
              <a:off x="235879" y="446666"/>
              <a:ext cx="2504337" cy="436796"/>
              <a:chOff x="1941611" y="1309003"/>
              <a:chExt cx="2504337" cy="436796"/>
            </a:xfrm>
          </p:grpSpPr>
          <p:sp>
            <p:nvSpPr>
              <p:cNvPr id="6" name="矩形 5"/>
              <p:cNvSpPr/>
              <p:nvPr/>
            </p:nvSpPr>
            <p:spPr>
              <a:xfrm>
                <a:off x="1941611" y="1309003"/>
                <a:ext cx="2017259" cy="328796"/>
              </a:xfrm>
              <a:prstGeom prst="rect">
                <a:avLst/>
              </a:prstGeom>
            </p:spPr>
            <p:txBody>
              <a:bodyPr wrap="none">
                <a:spAutoFit/>
                <a:scene3d>
                  <a:camera prst="orthographicFront"/>
                  <a:lightRig rig="balanced" dir="t"/>
                </a:scene3d>
                <a:sp3d extrusionH="57150" prstMaterial="plastic">
                  <a:bevelT w="38100" h="38100"/>
                </a:sp3d>
              </a:bodyPr>
              <a:lstStyle/>
              <a:p>
                <a:r>
                  <a:rPr lang="zh-CN" altLang="en-US" sz="1795" dirty="0" smtClean="0">
                    <a:solidFill>
                      <a:prstClr val="black"/>
                    </a:solidFill>
                    <a:latin typeface="微软雅黑" panose="020B0503020204020204" pitchFamily="34" charset="-122"/>
                    <a:ea typeface="微软雅黑" panose="020B0503020204020204" pitchFamily="34" charset="-122"/>
                  </a:rPr>
                  <a:t>更多拓展产品及服务</a:t>
                </a:r>
                <a:endParaRPr lang="en-US" altLang="zh-CN" sz="1795" dirty="0">
                  <a:solidFill>
                    <a:prstClr val="black"/>
                  </a:solidFill>
                  <a:latin typeface="微软雅黑" panose="020B0503020204020204" pitchFamily="34" charset="-122"/>
                  <a:ea typeface="微软雅黑" panose="020B0503020204020204" pitchFamily="34" charset="-122"/>
                </a:endParaRPr>
              </a:p>
            </p:txBody>
          </p:sp>
          <p:sp>
            <p:nvSpPr>
              <p:cNvPr id="7" name="矩形 6"/>
              <p:cNvSpPr/>
              <p:nvPr/>
            </p:nvSpPr>
            <p:spPr>
              <a:xfrm>
                <a:off x="3905887" y="1377137"/>
                <a:ext cx="540061" cy="3686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4" name="矩形 28"/>
            <p:cNvSpPr>
              <a:spLocks noChangeArrowheads="1"/>
            </p:cNvSpPr>
            <p:nvPr/>
          </p:nvSpPr>
          <p:spPr bwMode="auto">
            <a:xfrm>
              <a:off x="1242283" y="688007"/>
              <a:ext cx="979469" cy="26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FontTx/>
                <a:buNone/>
              </a:pPr>
              <a:r>
                <a:rPr lang="en-US" altLang="zh-CN" sz="1346" dirty="0" smtClean="0">
                  <a:solidFill>
                    <a:srgbClr val="7F7F7F"/>
                  </a:solidFill>
                  <a:latin typeface="Arial" panose="020B0604020202020204" pitchFamily="34" charset="0"/>
                  <a:cs typeface="Arial" panose="020B0604020202020204" pitchFamily="34" charset="0"/>
                </a:rPr>
                <a:t>More </a:t>
              </a:r>
              <a:r>
                <a:rPr lang="en-US" altLang="zh-CN" sz="1346" dirty="0" err="1" smtClean="0">
                  <a:solidFill>
                    <a:srgbClr val="7F7F7F"/>
                  </a:solidFill>
                  <a:latin typeface="Arial" panose="020B0604020202020204" pitchFamily="34" charset="0"/>
                  <a:cs typeface="Arial" panose="020B0604020202020204" pitchFamily="34" charset="0"/>
                </a:rPr>
                <a:t>expan</a:t>
              </a:r>
              <a:endParaRPr lang="en-US" altLang="zh-CN" sz="1346" dirty="0">
                <a:solidFill>
                  <a:srgbClr val="7F7F7F"/>
                </a:solidFill>
                <a:latin typeface="Arial" panose="020B0604020202020204" pitchFamily="34" charset="0"/>
                <a:cs typeface="Arial" panose="020B0604020202020204" pitchFamily="34" charset="0"/>
              </a:endParaRPr>
            </a:p>
          </p:txBody>
        </p:sp>
        <p:sp>
          <p:nvSpPr>
            <p:cNvPr id="5" name="矩形 32"/>
            <p:cNvSpPr>
              <a:spLocks noChangeArrowheads="1"/>
            </p:cNvSpPr>
            <p:nvPr/>
          </p:nvSpPr>
          <p:spPr bwMode="auto">
            <a:xfrm>
              <a:off x="2253138" y="400396"/>
              <a:ext cx="366501" cy="57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3590" dirty="0">
                  <a:solidFill>
                    <a:srgbClr val="FFFFFF"/>
                  </a:solidFill>
                  <a:latin typeface="Arial" panose="020B0604020202020204" pitchFamily="34" charset="0"/>
                  <a:cs typeface="Arial" panose="020B0604020202020204" pitchFamily="34" charset="0"/>
                </a:rPr>
                <a:t>d</a:t>
              </a:r>
              <a:endParaRPr lang="zh-CN" altLang="en-US" sz="3590" dirty="0">
                <a:solidFill>
                  <a:srgbClr val="FFFFFF"/>
                </a:solidFill>
                <a:latin typeface="Arial" panose="020B0604020202020204" pitchFamily="34" charset="0"/>
                <a:cs typeface="Arial" panose="020B0604020202020204" pitchFamily="34" charset="0"/>
              </a:endParaRPr>
            </a:p>
          </p:txBody>
        </p:sp>
      </p:grpSp>
      <p:sp>
        <p:nvSpPr>
          <p:cNvPr id="8" name="文本框 7"/>
          <p:cNvSpPr txBox="1"/>
          <p:nvPr/>
        </p:nvSpPr>
        <p:spPr>
          <a:xfrm>
            <a:off x="9646379" y="7183553"/>
            <a:ext cx="559769" cy="369332"/>
          </a:xfrm>
          <a:prstGeom prst="rect">
            <a:avLst/>
          </a:prstGeom>
          <a:noFill/>
        </p:spPr>
        <p:txBody>
          <a:bodyPr wrap="none" rtlCol="0">
            <a:spAutoFit/>
          </a:bodyPr>
          <a:lstStyle/>
          <a:p>
            <a:r>
              <a:rPr lang="en-US" altLang="zh-CN" dirty="0" smtClean="0"/>
              <a:t>-12-</a:t>
            </a:r>
            <a:endParaRPr lang="zh-CN" altLang="en-US" dirty="0"/>
          </a:p>
        </p:txBody>
      </p:sp>
      <p:sp>
        <p:nvSpPr>
          <p:cNvPr id="17" name="矩形 16"/>
          <p:cNvSpPr/>
          <p:nvPr/>
        </p:nvSpPr>
        <p:spPr>
          <a:xfrm>
            <a:off x="0" y="665522"/>
            <a:ext cx="2391680" cy="369332"/>
          </a:xfrm>
          <a:prstGeom prst="rect">
            <a:avLst/>
          </a:prstGeom>
        </p:spPr>
        <p:txBody>
          <a:bodyPr wrap="none">
            <a:spAutoFit/>
          </a:bodyPr>
          <a:lstStyle/>
          <a:p>
            <a:pPr marL="128013" algn="dist" defTabSz="462268"/>
            <a:r>
              <a:rPr lang="zh-CN" altLang="en-US" b="1" dirty="0" smtClean="0">
                <a:solidFill>
                  <a:srgbClr val="FFC000"/>
                </a:solidFill>
                <a:latin typeface="微软雅黑" panose="020B0503020204020204" pitchFamily="34" charset="-122"/>
                <a:ea typeface="微软雅黑" panose="020B0503020204020204" pitchFamily="34" charset="-122"/>
              </a:rPr>
              <a:t>云借阅系列屏端产品</a:t>
            </a:r>
            <a:endParaRPr lang="zh-CN" altLang="en-US" b="1" dirty="0">
              <a:solidFill>
                <a:srgbClr val="FFC000"/>
              </a:solidFill>
              <a:latin typeface="微软雅黑" panose="020B0503020204020204" pitchFamily="34" charset="-122"/>
              <a:ea typeface="微软雅黑" panose="020B0503020204020204" pitchFamily="34" charset="-122"/>
            </a:endParaRPr>
          </a:p>
        </p:txBody>
      </p:sp>
      <p:sp>
        <p:nvSpPr>
          <p:cNvPr id="22" name="圆角矩形 21"/>
          <p:cNvSpPr/>
          <p:nvPr/>
        </p:nvSpPr>
        <p:spPr>
          <a:xfrm>
            <a:off x="188868" y="4801253"/>
            <a:ext cx="8301914" cy="2506976"/>
          </a:xfrm>
          <a:prstGeom prst="roundRect">
            <a:avLst>
              <a:gd name="adj" fmla="val 489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2" cstate="screen"/>
          <a:stretch>
            <a:fillRect/>
          </a:stretch>
        </p:blipFill>
        <p:spPr>
          <a:xfrm>
            <a:off x="4423010" y="4919382"/>
            <a:ext cx="3935651" cy="2264171"/>
          </a:xfrm>
          <a:prstGeom prst="rect">
            <a:avLst/>
          </a:prstGeom>
        </p:spPr>
      </p:pic>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1909" y="4625275"/>
            <a:ext cx="1771839" cy="2742944"/>
          </a:xfrm>
          <a:prstGeom prst="rect">
            <a:avLst/>
          </a:prstGeom>
        </p:spPr>
      </p:pic>
      <p:sp>
        <p:nvSpPr>
          <p:cNvPr id="25" name="圆角矩形 24"/>
          <p:cNvSpPr/>
          <p:nvPr/>
        </p:nvSpPr>
        <p:spPr>
          <a:xfrm>
            <a:off x="188868" y="1034852"/>
            <a:ext cx="8301914" cy="3686055"/>
          </a:xfrm>
          <a:prstGeom prst="roundRect">
            <a:avLst>
              <a:gd name="adj" fmla="val 489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9" name="组合 28"/>
          <p:cNvGrpSpPr/>
          <p:nvPr/>
        </p:nvGrpSpPr>
        <p:grpSpPr>
          <a:xfrm>
            <a:off x="300473" y="1138155"/>
            <a:ext cx="8094513" cy="3559797"/>
            <a:chOff x="188868" y="1138155"/>
            <a:chExt cx="8094513" cy="3559797"/>
          </a:xfrm>
        </p:grpSpPr>
        <p:pic>
          <p:nvPicPr>
            <p:cNvPr id="26" name="大屏-01.png" descr="大屏-01.png"/>
            <p:cNvPicPr>
              <a:picLocks noChangeAspect="1"/>
            </p:cNvPicPr>
            <p:nvPr/>
          </p:nvPicPr>
          <p:blipFill rotWithShape="1">
            <a:blip r:embed="rId4" cstate="print">
              <a:extLst>
                <a:ext uri="{28A0092B-C50C-407E-A947-70E740481C1C}">
                  <a14:useLocalDpi xmlns:a14="http://schemas.microsoft.com/office/drawing/2010/main"/>
                </a:ext>
              </a:extLst>
            </a:blip>
            <a:srcRect l="4356" t="8449" r="2256" b="7545"/>
            <a:stretch/>
          </p:blipFill>
          <p:spPr>
            <a:xfrm>
              <a:off x="188868" y="1138155"/>
              <a:ext cx="8094513" cy="3559797"/>
            </a:xfrm>
            <a:prstGeom prst="rect">
              <a:avLst/>
            </a:prstGeom>
            <a:ln w="12700">
              <a:miter lim="400000"/>
            </a:ln>
          </p:spPr>
        </p:pic>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l="22533" t="16374" r="20942" b="14437"/>
            <a:stretch/>
          </p:blipFill>
          <p:spPr>
            <a:xfrm>
              <a:off x="321139" y="2918053"/>
              <a:ext cx="901811" cy="1296144"/>
            </a:xfrm>
            <a:prstGeom prst="rect">
              <a:avLst/>
            </a:prstGeom>
          </p:spPr>
        </p:pic>
        <p:sp>
          <p:nvSpPr>
            <p:cNvPr id="28" name="文本框 27"/>
            <p:cNvSpPr txBox="1"/>
            <p:nvPr/>
          </p:nvSpPr>
          <p:spPr>
            <a:xfrm>
              <a:off x="368351" y="4161140"/>
              <a:ext cx="807385" cy="307777"/>
            </a:xfrm>
            <a:prstGeom prst="rect">
              <a:avLst/>
            </a:prstGeom>
            <a:solidFill>
              <a:schemeClr val="bg1">
                <a:lumMod val="65000"/>
              </a:schemeClr>
            </a:solidFill>
          </p:spPr>
          <p:txBody>
            <a:bodyPr wrap="square" rtlCol="0">
              <a:spAutoFit/>
            </a:bodyPr>
            <a:lstStyle/>
            <a:p>
              <a:pPr algn="ctr"/>
              <a:r>
                <a:rPr lang="zh-CN" altLang="en-US" sz="700" dirty="0">
                  <a:solidFill>
                    <a:schemeClr val="bg1"/>
                  </a:solidFill>
                </a:rPr>
                <a:t>融媒体素质教育学习</a:t>
              </a:r>
              <a:r>
                <a:rPr lang="zh-CN" altLang="en-US" sz="700" dirty="0" smtClean="0">
                  <a:solidFill>
                    <a:schemeClr val="bg1"/>
                  </a:solidFill>
                </a:rPr>
                <a:t>驿站</a:t>
              </a:r>
              <a:endParaRPr lang="en-US" altLang="zh-CN" sz="700" dirty="0">
                <a:solidFill>
                  <a:schemeClr val="bg1"/>
                </a:solidFill>
                <a:latin typeface="Arial"/>
                <a:ea typeface="微软雅黑"/>
                <a:sym typeface="Arial"/>
              </a:endParaRPr>
            </a:p>
          </p:txBody>
        </p:sp>
      </p:grpSp>
      <p:sp>
        <p:nvSpPr>
          <p:cNvPr id="30" name="文本框 29"/>
          <p:cNvSpPr txBox="1"/>
          <p:nvPr/>
        </p:nvSpPr>
        <p:spPr>
          <a:xfrm>
            <a:off x="414497" y="5080918"/>
            <a:ext cx="2545922" cy="2031325"/>
          </a:xfrm>
          <a:prstGeom prst="rect">
            <a:avLst/>
          </a:prstGeom>
          <a:noFill/>
        </p:spPr>
        <p:txBody>
          <a:bodyPr wrap="square" rtlCol="0">
            <a:spAutoFit/>
          </a:bodyPr>
          <a:lstStyle/>
          <a:p>
            <a:pPr>
              <a:lnSpc>
                <a:spcPct val="150000"/>
              </a:lnSpc>
            </a:pPr>
            <a:r>
              <a:rPr lang="zh-CN" altLang="en-US" sz="1400" dirty="0" smtClean="0">
                <a:solidFill>
                  <a:schemeClr val="bg1"/>
                </a:solidFill>
                <a:latin typeface="微软雅黑" panose="020B0503020204020204" pitchFamily="34" charset="-122"/>
                <a:ea typeface="微软雅黑" panose="020B0503020204020204" pitchFamily="34" charset="-122"/>
              </a:rPr>
              <a:t>云阅读微信小程序</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bg1"/>
                </a:solidFill>
                <a:latin typeface="微软雅黑" panose="020B0503020204020204" pitchFamily="34" charset="-122"/>
                <a:ea typeface="微软雅黑" panose="020B0503020204020204" pitchFamily="34" charset="-122"/>
              </a:rPr>
              <a:t>微</a:t>
            </a:r>
            <a:r>
              <a:rPr lang="zh-CN" altLang="en-US" sz="1400" dirty="0" smtClean="0">
                <a:solidFill>
                  <a:schemeClr val="bg1"/>
                </a:solidFill>
                <a:latin typeface="微软雅黑" panose="020B0503020204020204" pitchFamily="34" charset="-122"/>
                <a:ea typeface="微软雅黑" panose="020B0503020204020204" pitchFamily="34" charset="-122"/>
              </a:rPr>
              <a:t>信图书馆</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400" dirty="0" smtClean="0">
                <a:solidFill>
                  <a:schemeClr val="bg1"/>
                </a:solidFill>
                <a:latin typeface="微软雅黑" panose="020B0503020204020204" pitchFamily="34" charset="-122"/>
                <a:ea typeface="微软雅黑" panose="020B0503020204020204" pitchFamily="34" charset="-122"/>
              </a:rPr>
              <a:t>党政系列产品</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400" dirty="0" smtClean="0">
                <a:solidFill>
                  <a:schemeClr val="bg1"/>
                </a:solidFill>
                <a:latin typeface="微软雅黑" panose="020B0503020204020204" pitchFamily="34" charset="-122"/>
                <a:ea typeface="微软雅黑" panose="020B0503020204020204" pitchFamily="34" charset="-122"/>
              </a:rPr>
              <a:t>人文大众精品阅览室</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400" dirty="0" smtClean="0">
                <a:solidFill>
                  <a:schemeClr val="bg1"/>
                </a:solidFill>
                <a:latin typeface="微软雅黑" panose="020B0503020204020204" pitchFamily="34" charset="-122"/>
                <a:ea typeface="微软雅黑" panose="020B0503020204020204" pitchFamily="34" charset="-122"/>
              </a:rPr>
              <a:t>数字文化城市三终端四平台</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rgbClr val="FFC000"/>
                </a:solidFill>
                <a:latin typeface="微软雅黑" panose="020B0503020204020204" pitchFamily="34" charset="-122"/>
                <a:ea typeface="微软雅黑" panose="020B0503020204020204" pitchFamily="34" charset="-122"/>
              </a:rPr>
              <a:t>联系</a:t>
            </a:r>
            <a:r>
              <a:rPr lang="zh-CN" altLang="en-US" sz="1400" dirty="0" smtClean="0">
                <a:solidFill>
                  <a:srgbClr val="FFC000"/>
                </a:solidFill>
                <a:latin typeface="微软雅黑" panose="020B0503020204020204" pitchFamily="34" charset="-122"/>
                <a:ea typeface="微软雅黑" panose="020B0503020204020204" pitchFamily="34" charset="-122"/>
              </a:rPr>
              <a:t>我们了解更多产品与服务</a:t>
            </a:r>
            <a:endParaRPr lang="zh-CN" altLang="en-US" sz="1400" dirty="0">
              <a:solidFill>
                <a:srgbClr val="FFC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430677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直角三角形 11"/>
          <p:cNvSpPr/>
          <p:nvPr/>
        </p:nvSpPr>
        <p:spPr>
          <a:xfrm flipH="1">
            <a:off x="2141068" y="894209"/>
            <a:ext cx="8118947" cy="5771257"/>
          </a:xfrm>
          <a:custGeom>
            <a:avLst/>
            <a:gdLst/>
            <a:ahLst/>
            <a:cxnLst/>
            <a:rect l="l" t="t" r="r" b="b"/>
            <a:pathLst>
              <a:path w="7236296" h="5143500">
                <a:moveTo>
                  <a:pt x="549746" y="0"/>
                </a:moveTo>
                <a:lnTo>
                  <a:pt x="0" y="0"/>
                </a:lnTo>
                <a:lnTo>
                  <a:pt x="0" y="5143500"/>
                </a:lnTo>
                <a:lnTo>
                  <a:pt x="7236296" y="5143500"/>
                </a:lnTo>
                <a:close/>
              </a:path>
            </a:pathLst>
          </a:custGeom>
          <a:gradFill flip="none" rotWithShape="1">
            <a:gsLst>
              <a:gs pos="0">
                <a:schemeClr val="bg1">
                  <a:lumMod val="85000"/>
                </a:schemeClr>
              </a:gs>
              <a:gs pos="21000">
                <a:schemeClr val="bg1">
                  <a:lumMod val="95000"/>
                </a:schemeClr>
              </a:gs>
              <a:gs pos="76000">
                <a:schemeClr val="bg1">
                  <a:lumMod val="95000"/>
                </a:schemeClr>
              </a:gs>
              <a:gs pos="13320">
                <a:srgbClr val="E4E4E4"/>
              </a:gs>
              <a:gs pos="45000">
                <a:srgbClr val="DBDBDB"/>
              </a:gs>
              <a:gs pos="100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zh-CN" altLang="en-US">
              <a:solidFill>
                <a:prstClr val="white"/>
              </a:solidFill>
            </a:endParaRPr>
          </a:p>
        </p:txBody>
      </p:sp>
      <p:sp>
        <p:nvSpPr>
          <p:cNvPr id="5" name="矩形 4"/>
          <p:cNvSpPr/>
          <p:nvPr/>
        </p:nvSpPr>
        <p:spPr>
          <a:xfrm>
            <a:off x="2" y="1305681"/>
            <a:ext cx="1799065" cy="5033819"/>
          </a:xfrm>
          <a:custGeom>
            <a:avLst/>
            <a:gdLst/>
            <a:ahLst/>
            <a:cxnLst/>
            <a:rect l="l" t="t" r="r" b="b"/>
            <a:pathLst>
              <a:path w="1603104" h="4485871">
                <a:moveTo>
                  <a:pt x="0" y="0"/>
                </a:moveTo>
                <a:lnTo>
                  <a:pt x="1603104" y="3830930"/>
                </a:lnTo>
                <a:lnTo>
                  <a:pt x="0" y="4485871"/>
                </a:lnTo>
                <a:close/>
              </a:path>
            </a:pathLst>
          </a:custGeom>
          <a:gradFill flip="none" rotWithShape="1">
            <a:gsLst>
              <a:gs pos="0">
                <a:schemeClr val="bg1">
                  <a:lumMod val="85000"/>
                </a:schemeClr>
              </a:gs>
              <a:gs pos="21000">
                <a:schemeClr val="bg1">
                  <a:lumMod val="95000"/>
                </a:schemeClr>
              </a:gs>
              <a:gs pos="76000">
                <a:schemeClr val="bg1">
                  <a:lumMod val="95000"/>
                </a:schemeClr>
              </a:gs>
              <a:gs pos="13320">
                <a:srgbClr val="E4E4E4"/>
              </a:gs>
              <a:gs pos="45000">
                <a:srgbClr val="DBDBDB"/>
              </a:gs>
              <a:gs pos="100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nvGrpSpPr>
          <p:cNvPr id="18444" name="组合 2"/>
          <p:cNvGrpSpPr/>
          <p:nvPr/>
        </p:nvGrpSpPr>
        <p:grpSpPr bwMode="auto">
          <a:xfrm>
            <a:off x="8659123" y="5179081"/>
            <a:ext cx="1319907" cy="252938"/>
            <a:chOff x="7013933" y="1175361"/>
            <a:chExt cx="908745" cy="172254"/>
          </a:xfrm>
          <a:solidFill>
            <a:srgbClr val="C00000"/>
          </a:solidFill>
        </p:grpSpPr>
        <p:grpSp>
          <p:nvGrpSpPr>
            <p:cNvPr id="18445" name="组合 116"/>
            <p:cNvGrpSpPr/>
            <p:nvPr/>
          </p:nvGrpSpPr>
          <p:grpSpPr bwMode="auto">
            <a:xfrm>
              <a:off x="7507723" y="1175361"/>
              <a:ext cx="171576" cy="172253"/>
              <a:chOff x="6859414" y="1135410"/>
              <a:chExt cx="229708" cy="230615"/>
            </a:xfrm>
            <a:grpFill/>
          </p:grpSpPr>
          <p:sp>
            <p:nvSpPr>
              <p:cNvPr id="96" name="Oval 83"/>
              <p:cNvSpPr>
                <a:spLocks noChangeArrowheads="1"/>
              </p:cNvSpPr>
              <p:nvPr/>
            </p:nvSpPr>
            <p:spPr bwMode="auto">
              <a:xfrm>
                <a:off x="6860002" y="1135410"/>
                <a:ext cx="228223" cy="23061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8457" name="Freeform 85"/>
              <p:cNvSpPr>
                <a:spLocks noEditPoints="1"/>
              </p:cNvSpPr>
              <p:nvPr/>
            </p:nvSpPr>
            <p:spPr bwMode="auto">
              <a:xfrm>
                <a:off x="6935426" y="1195489"/>
                <a:ext cx="79899" cy="124388"/>
              </a:xfrm>
              <a:custGeom>
                <a:avLst/>
                <a:gdLst>
                  <a:gd name="T0" fmla="*/ 2147483646 w 9"/>
                  <a:gd name="T1" fmla="*/ 2147483646 h 14"/>
                  <a:gd name="T2" fmla="*/ 2147483646 w 9"/>
                  <a:gd name="T3" fmla="*/ 0 h 14"/>
                  <a:gd name="T4" fmla="*/ 2147483646 w 9"/>
                  <a:gd name="T5" fmla="*/ 0 h 14"/>
                  <a:gd name="T6" fmla="*/ 0 w 9"/>
                  <a:gd name="T7" fmla="*/ 2147483646 h 14"/>
                  <a:gd name="T8" fmla="*/ 2147483646 w 9"/>
                  <a:gd name="T9" fmla="*/ 2147483646 h 14"/>
                  <a:gd name="T10" fmla="*/ 2147483646 w 9"/>
                  <a:gd name="T11" fmla="*/ 2147483646 h 14"/>
                  <a:gd name="T12" fmla="*/ 2147483646 w 9"/>
                  <a:gd name="T13" fmla="*/ 2147483646 h 14"/>
                  <a:gd name="T14" fmla="*/ 2147483646 w 9"/>
                  <a:gd name="T15" fmla="*/ 2147483646 h 14"/>
                  <a:gd name="T16" fmla="*/ 2147483646 w 9"/>
                  <a:gd name="T17" fmla="*/ 2147483646 h 14"/>
                  <a:gd name="T18" fmla="*/ 2147483646 w 9"/>
                  <a:gd name="T19" fmla="*/ 2147483646 h 14"/>
                  <a:gd name="T20" fmla="*/ 2147483646 w 9"/>
                  <a:gd name="T21" fmla="*/ 2147483646 h 14"/>
                  <a:gd name="T22" fmla="*/ 2147483646 w 9"/>
                  <a:gd name="T23" fmla="*/ 2147483646 h 14"/>
                  <a:gd name="T24" fmla="*/ 2147483646 w 9"/>
                  <a:gd name="T25" fmla="*/ 2147483646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 h="14">
                    <a:moveTo>
                      <a:pt x="9" y="5"/>
                    </a:moveTo>
                    <a:cubicBezTo>
                      <a:pt x="9" y="2"/>
                      <a:pt x="7" y="0"/>
                      <a:pt x="5" y="0"/>
                    </a:cubicBezTo>
                    <a:cubicBezTo>
                      <a:pt x="5" y="0"/>
                      <a:pt x="5" y="0"/>
                      <a:pt x="5" y="0"/>
                    </a:cubicBezTo>
                    <a:cubicBezTo>
                      <a:pt x="2" y="0"/>
                      <a:pt x="0" y="2"/>
                      <a:pt x="0" y="5"/>
                    </a:cubicBezTo>
                    <a:cubicBezTo>
                      <a:pt x="0" y="8"/>
                      <a:pt x="5" y="14"/>
                      <a:pt x="5" y="14"/>
                    </a:cubicBezTo>
                    <a:cubicBezTo>
                      <a:pt x="5" y="14"/>
                      <a:pt x="5" y="14"/>
                      <a:pt x="5" y="14"/>
                    </a:cubicBezTo>
                    <a:cubicBezTo>
                      <a:pt x="5" y="14"/>
                      <a:pt x="5" y="14"/>
                      <a:pt x="5" y="14"/>
                    </a:cubicBezTo>
                    <a:cubicBezTo>
                      <a:pt x="5" y="14"/>
                      <a:pt x="9" y="8"/>
                      <a:pt x="9" y="5"/>
                    </a:cubicBezTo>
                    <a:close/>
                    <a:moveTo>
                      <a:pt x="3" y="4"/>
                    </a:moveTo>
                    <a:cubicBezTo>
                      <a:pt x="3" y="3"/>
                      <a:pt x="4" y="2"/>
                      <a:pt x="5" y="2"/>
                    </a:cubicBezTo>
                    <a:cubicBezTo>
                      <a:pt x="6" y="2"/>
                      <a:pt x="7" y="3"/>
                      <a:pt x="7" y="4"/>
                    </a:cubicBezTo>
                    <a:cubicBezTo>
                      <a:pt x="7" y="5"/>
                      <a:pt x="6" y="6"/>
                      <a:pt x="5" y="6"/>
                    </a:cubicBezTo>
                    <a:cubicBezTo>
                      <a:pt x="4" y="6"/>
                      <a:pt x="3" y="5"/>
                      <a:pt x="3" y="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18446" name="组合 118"/>
            <p:cNvGrpSpPr/>
            <p:nvPr/>
          </p:nvGrpSpPr>
          <p:grpSpPr bwMode="auto">
            <a:xfrm>
              <a:off x="7257774" y="1175361"/>
              <a:ext cx="178357" cy="172253"/>
              <a:chOff x="6452659" y="1135410"/>
              <a:chExt cx="238787" cy="230615"/>
            </a:xfrm>
            <a:grpFill/>
          </p:grpSpPr>
          <p:sp>
            <p:nvSpPr>
              <p:cNvPr id="92" name="Oval 89"/>
              <p:cNvSpPr>
                <a:spLocks noChangeArrowheads="1"/>
              </p:cNvSpPr>
              <p:nvPr/>
            </p:nvSpPr>
            <p:spPr bwMode="auto">
              <a:xfrm>
                <a:off x="6451296" y="1135410"/>
                <a:ext cx="238073" cy="23061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8455" name="Freeform 90"/>
              <p:cNvSpPr>
                <a:spLocks noEditPoints="1"/>
              </p:cNvSpPr>
              <p:nvPr/>
            </p:nvSpPr>
            <p:spPr bwMode="auto">
              <a:xfrm>
                <a:off x="6531650" y="1188070"/>
                <a:ext cx="79898" cy="116215"/>
              </a:xfrm>
              <a:custGeom>
                <a:avLst/>
                <a:gdLst>
                  <a:gd name="T0" fmla="*/ 2147483646 w 9"/>
                  <a:gd name="T1" fmla="*/ 0 h 13"/>
                  <a:gd name="T2" fmla="*/ 0 w 9"/>
                  <a:gd name="T3" fmla="*/ 2147483646 h 13"/>
                  <a:gd name="T4" fmla="*/ 0 w 9"/>
                  <a:gd name="T5" fmla="*/ 2147483646 h 13"/>
                  <a:gd name="T6" fmla="*/ 2147483646 w 9"/>
                  <a:gd name="T7" fmla="*/ 2147483646 h 13"/>
                  <a:gd name="T8" fmla="*/ 2147483646 w 9"/>
                  <a:gd name="T9" fmla="*/ 2147483646 h 13"/>
                  <a:gd name="T10" fmla="*/ 2147483646 w 9"/>
                  <a:gd name="T11" fmla="*/ 0 h 13"/>
                  <a:gd name="T12" fmla="*/ 2147483646 w 9"/>
                  <a:gd name="T13" fmla="*/ 2147483646 h 13"/>
                  <a:gd name="T14" fmla="*/ 2147483646 w 9"/>
                  <a:gd name="T15" fmla="*/ 2147483646 h 13"/>
                  <a:gd name="T16" fmla="*/ 2147483646 w 9"/>
                  <a:gd name="T17" fmla="*/ 2147483646 h 13"/>
                  <a:gd name="T18" fmla="*/ 2147483646 w 9"/>
                  <a:gd name="T19" fmla="*/ 2147483646 h 13"/>
                  <a:gd name="T20" fmla="*/ 2147483646 w 9"/>
                  <a:gd name="T21" fmla="*/ 2147483646 h 13"/>
                  <a:gd name="T22" fmla="*/ 2147483646 w 9"/>
                  <a:gd name="T23" fmla="*/ 2147483646 h 13"/>
                  <a:gd name="T24" fmla="*/ 2147483646 w 9"/>
                  <a:gd name="T25" fmla="*/ 2147483646 h 13"/>
                  <a:gd name="T26" fmla="*/ 2147483646 w 9"/>
                  <a:gd name="T27" fmla="*/ 2147483646 h 13"/>
                  <a:gd name="T28" fmla="*/ 2147483646 w 9"/>
                  <a:gd name="T29" fmla="*/ 2147483646 h 13"/>
                  <a:gd name="T30" fmla="*/ 2147483646 w 9"/>
                  <a:gd name="T31" fmla="*/ 2147483646 h 13"/>
                  <a:gd name="T32" fmla="*/ 2147483646 w 9"/>
                  <a:gd name="T33" fmla="*/ 2147483646 h 13"/>
                  <a:gd name="T34" fmla="*/ 2147483646 w 9"/>
                  <a:gd name="T35" fmla="*/ 2147483646 h 13"/>
                  <a:gd name="T36" fmla="*/ 2147483646 w 9"/>
                  <a:gd name="T37" fmla="*/ 2147483646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 h="13">
                    <a:moveTo>
                      <a:pt x="5" y="0"/>
                    </a:moveTo>
                    <a:cubicBezTo>
                      <a:pt x="2" y="0"/>
                      <a:pt x="0" y="2"/>
                      <a:pt x="0" y="5"/>
                    </a:cubicBezTo>
                    <a:cubicBezTo>
                      <a:pt x="0" y="13"/>
                      <a:pt x="0" y="13"/>
                      <a:pt x="0" y="13"/>
                    </a:cubicBezTo>
                    <a:cubicBezTo>
                      <a:pt x="9" y="13"/>
                      <a:pt x="9" y="13"/>
                      <a:pt x="9" y="13"/>
                    </a:cubicBezTo>
                    <a:cubicBezTo>
                      <a:pt x="9" y="5"/>
                      <a:pt x="9" y="5"/>
                      <a:pt x="9" y="5"/>
                    </a:cubicBezTo>
                    <a:cubicBezTo>
                      <a:pt x="9" y="2"/>
                      <a:pt x="7" y="0"/>
                      <a:pt x="5" y="0"/>
                    </a:cubicBezTo>
                    <a:close/>
                    <a:moveTo>
                      <a:pt x="5" y="10"/>
                    </a:moveTo>
                    <a:cubicBezTo>
                      <a:pt x="5" y="11"/>
                      <a:pt x="5" y="11"/>
                      <a:pt x="5" y="11"/>
                    </a:cubicBezTo>
                    <a:cubicBezTo>
                      <a:pt x="5" y="11"/>
                      <a:pt x="5" y="12"/>
                      <a:pt x="5" y="12"/>
                    </a:cubicBezTo>
                    <a:cubicBezTo>
                      <a:pt x="4" y="12"/>
                      <a:pt x="4" y="11"/>
                      <a:pt x="4" y="11"/>
                    </a:cubicBezTo>
                    <a:cubicBezTo>
                      <a:pt x="4" y="10"/>
                      <a:pt x="4" y="10"/>
                      <a:pt x="4" y="10"/>
                    </a:cubicBezTo>
                    <a:cubicBezTo>
                      <a:pt x="3" y="9"/>
                      <a:pt x="3" y="9"/>
                      <a:pt x="3" y="8"/>
                    </a:cubicBezTo>
                    <a:cubicBezTo>
                      <a:pt x="3" y="7"/>
                      <a:pt x="3" y="6"/>
                      <a:pt x="5" y="6"/>
                    </a:cubicBezTo>
                    <a:cubicBezTo>
                      <a:pt x="6" y="6"/>
                      <a:pt x="6" y="7"/>
                      <a:pt x="6" y="8"/>
                    </a:cubicBezTo>
                    <a:cubicBezTo>
                      <a:pt x="6" y="9"/>
                      <a:pt x="6" y="9"/>
                      <a:pt x="5" y="10"/>
                    </a:cubicBezTo>
                    <a:close/>
                    <a:moveTo>
                      <a:pt x="1" y="5"/>
                    </a:moveTo>
                    <a:cubicBezTo>
                      <a:pt x="1" y="3"/>
                      <a:pt x="3" y="1"/>
                      <a:pt x="5" y="1"/>
                    </a:cubicBezTo>
                    <a:cubicBezTo>
                      <a:pt x="6" y="1"/>
                      <a:pt x="8" y="3"/>
                      <a:pt x="8" y="5"/>
                    </a:cubicBezTo>
                    <a:lnTo>
                      <a:pt x="1" y="5"/>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18447" name="组合 119"/>
            <p:cNvGrpSpPr/>
            <p:nvPr/>
          </p:nvGrpSpPr>
          <p:grpSpPr bwMode="auto">
            <a:xfrm>
              <a:off x="7751248" y="1176075"/>
              <a:ext cx="171430" cy="171539"/>
              <a:chOff x="7258497" y="1136366"/>
              <a:chExt cx="229513" cy="229659"/>
            </a:xfrm>
            <a:grpFill/>
          </p:grpSpPr>
          <p:sp>
            <p:nvSpPr>
              <p:cNvPr id="90" name="Oval 88"/>
              <p:cNvSpPr>
                <a:spLocks noChangeArrowheads="1"/>
              </p:cNvSpPr>
              <p:nvPr/>
            </p:nvSpPr>
            <p:spPr bwMode="auto">
              <a:xfrm>
                <a:off x="7258145" y="1135410"/>
                <a:ext cx="228223" cy="23061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8453" name="Freeform 91"/>
              <p:cNvSpPr/>
              <p:nvPr/>
            </p:nvSpPr>
            <p:spPr bwMode="auto">
              <a:xfrm>
                <a:off x="7324929" y="1197150"/>
                <a:ext cx="106227" cy="107135"/>
              </a:xfrm>
              <a:custGeom>
                <a:avLst/>
                <a:gdLst>
                  <a:gd name="T0" fmla="*/ 0 w 117"/>
                  <a:gd name="T1" fmla="*/ 0 h 118"/>
                  <a:gd name="T2" fmla="*/ 0 w 117"/>
                  <a:gd name="T3" fmla="*/ 2147483646 h 118"/>
                  <a:gd name="T4" fmla="*/ 2147483646 w 117"/>
                  <a:gd name="T5" fmla="*/ 2147483646 h 118"/>
                  <a:gd name="T6" fmla="*/ 2147483646 w 117"/>
                  <a:gd name="T7" fmla="*/ 2147483646 h 118"/>
                  <a:gd name="T8" fmla="*/ 2147483646 w 117"/>
                  <a:gd name="T9" fmla="*/ 0 h 118"/>
                  <a:gd name="T10" fmla="*/ 2147483646 w 117"/>
                  <a:gd name="T11" fmla="*/ 2147483646 h 118"/>
                  <a:gd name="T12" fmla="*/ 0 w 117"/>
                  <a:gd name="T13" fmla="*/ 0 h 1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 h="118">
                    <a:moveTo>
                      <a:pt x="0" y="0"/>
                    </a:moveTo>
                    <a:lnTo>
                      <a:pt x="0" y="98"/>
                    </a:lnTo>
                    <a:lnTo>
                      <a:pt x="58" y="118"/>
                    </a:lnTo>
                    <a:lnTo>
                      <a:pt x="117" y="98"/>
                    </a:lnTo>
                    <a:lnTo>
                      <a:pt x="117" y="0"/>
                    </a:lnTo>
                    <a:lnTo>
                      <a:pt x="58" y="2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18448" name="组合 120"/>
            <p:cNvGrpSpPr/>
            <p:nvPr/>
          </p:nvGrpSpPr>
          <p:grpSpPr bwMode="auto">
            <a:xfrm>
              <a:off x="7013933" y="1175362"/>
              <a:ext cx="173257" cy="172253"/>
              <a:chOff x="6054069" y="942439"/>
              <a:chExt cx="231957" cy="230615"/>
            </a:xfrm>
            <a:grpFill/>
          </p:grpSpPr>
          <p:sp>
            <p:nvSpPr>
              <p:cNvPr id="18449" name="Freeform 92"/>
              <p:cNvSpPr>
                <a:spLocks noEditPoints="1"/>
              </p:cNvSpPr>
              <p:nvPr/>
            </p:nvSpPr>
            <p:spPr bwMode="auto">
              <a:xfrm>
                <a:off x="6107644" y="996006"/>
                <a:ext cx="132558" cy="124387"/>
              </a:xfrm>
              <a:custGeom>
                <a:avLst/>
                <a:gdLst>
                  <a:gd name="T0" fmla="*/ 0 w 146"/>
                  <a:gd name="T1" fmla="*/ 2147483646 h 137"/>
                  <a:gd name="T2" fmla="*/ 2147483646 w 146"/>
                  <a:gd name="T3" fmla="*/ 2147483646 h 137"/>
                  <a:gd name="T4" fmla="*/ 2147483646 w 146"/>
                  <a:gd name="T5" fmla="*/ 2147483646 h 137"/>
                  <a:gd name="T6" fmla="*/ 2147483646 w 146"/>
                  <a:gd name="T7" fmla="*/ 2147483646 h 137"/>
                  <a:gd name="T8" fmla="*/ 2147483646 w 146"/>
                  <a:gd name="T9" fmla="*/ 2147483646 h 137"/>
                  <a:gd name="T10" fmla="*/ 2147483646 w 146"/>
                  <a:gd name="T11" fmla="*/ 2147483646 h 137"/>
                  <a:gd name="T12" fmla="*/ 2147483646 w 146"/>
                  <a:gd name="T13" fmla="*/ 0 h 137"/>
                  <a:gd name="T14" fmla="*/ 0 w 146"/>
                  <a:gd name="T15" fmla="*/ 2147483646 h 137"/>
                  <a:gd name="T16" fmla="*/ 2147483646 w 146"/>
                  <a:gd name="T17" fmla="*/ 2147483646 h 137"/>
                  <a:gd name="T18" fmla="*/ 2147483646 w 146"/>
                  <a:gd name="T19" fmla="*/ 2147483646 h 137"/>
                  <a:gd name="T20" fmla="*/ 2147483646 w 146"/>
                  <a:gd name="T21" fmla="*/ 2147483646 h 137"/>
                  <a:gd name="T22" fmla="*/ 2147483646 w 146"/>
                  <a:gd name="T23" fmla="*/ 2147483646 h 137"/>
                  <a:gd name="T24" fmla="*/ 2147483646 w 146"/>
                  <a:gd name="T25" fmla="*/ 2147483646 h 1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6" h="137">
                    <a:moveTo>
                      <a:pt x="0" y="68"/>
                    </a:moveTo>
                    <a:lnTo>
                      <a:pt x="19" y="68"/>
                    </a:lnTo>
                    <a:lnTo>
                      <a:pt x="19" y="137"/>
                    </a:lnTo>
                    <a:lnTo>
                      <a:pt x="117" y="137"/>
                    </a:lnTo>
                    <a:lnTo>
                      <a:pt x="117" y="68"/>
                    </a:lnTo>
                    <a:lnTo>
                      <a:pt x="146" y="68"/>
                    </a:lnTo>
                    <a:lnTo>
                      <a:pt x="68" y="0"/>
                    </a:lnTo>
                    <a:lnTo>
                      <a:pt x="0" y="68"/>
                    </a:lnTo>
                    <a:close/>
                    <a:moveTo>
                      <a:pt x="87" y="107"/>
                    </a:moveTo>
                    <a:lnTo>
                      <a:pt x="48" y="107"/>
                    </a:lnTo>
                    <a:lnTo>
                      <a:pt x="48" y="68"/>
                    </a:lnTo>
                    <a:lnTo>
                      <a:pt x="87" y="68"/>
                    </a:lnTo>
                    <a:lnTo>
                      <a:pt x="87" y="10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8" name="Rectangle 93"/>
              <p:cNvSpPr>
                <a:spLocks noChangeArrowheads="1"/>
              </p:cNvSpPr>
              <p:nvPr/>
            </p:nvSpPr>
            <p:spPr bwMode="auto">
              <a:xfrm>
                <a:off x="6150939" y="1056122"/>
                <a:ext cx="37764" cy="373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89" name="Freeform 94"/>
              <p:cNvSpPr>
                <a:spLocks noEditPoints="1"/>
              </p:cNvSpPr>
              <p:nvPr/>
            </p:nvSpPr>
            <p:spPr bwMode="auto">
              <a:xfrm>
                <a:off x="6054069" y="942438"/>
                <a:ext cx="231504" cy="230616"/>
              </a:xfrm>
              <a:custGeom>
                <a:avLst/>
                <a:gdLst>
                  <a:gd name="T0" fmla="*/ 1022750916 w 26"/>
                  <a:gd name="T1" fmla="*/ 0 h 26"/>
                  <a:gd name="T2" fmla="*/ 0 w 26"/>
                  <a:gd name="T3" fmla="*/ 1022750916 h 26"/>
                  <a:gd name="T4" fmla="*/ 1022750916 w 26"/>
                  <a:gd name="T5" fmla="*/ 2045510701 h 26"/>
                  <a:gd name="T6" fmla="*/ 2045510701 w 26"/>
                  <a:gd name="T7" fmla="*/ 1022750916 h 26"/>
                  <a:gd name="T8" fmla="*/ 1022750916 w 26"/>
                  <a:gd name="T9" fmla="*/ 0 h 26"/>
                  <a:gd name="T10" fmla="*/ 1416126887 w 26"/>
                  <a:gd name="T11" fmla="*/ 1022750916 h 26"/>
                  <a:gd name="T12" fmla="*/ 1416126887 w 26"/>
                  <a:gd name="T13" fmla="*/ 1573468405 h 26"/>
                  <a:gd name="T14" fmla="*/ 629383814 w 26"/>
                  <a:gd name="T15" fmla="*/ 1573468405 h 26"/>
                  <a:gd name="T16" fmla="*/ 629383814 w 26"/>
                  <a:gd name="T17" fmla="*/ 1022750916 h 26"/>
                  <a:gd name="T18" fmla="*/ 472042296 w 26"/>
                  <a:gd name="T19" fmla="*/ 1022750916 h 26"/>
                  <a:gd name="T20" fmla="*/ 1022750916 w 26"/>
                  <a:gd name="T21" fmla="*/ 472042296 h 26"/>
                  <a:gd name="T22" fmla="*/ 1652143600 w 26"/>
                  <a:gd name="T23" fmla="*/ 1022750916 h 26"/>
                  <a:gd name="T24" fmla="*/ 1416126887 w 26"/>
                  <a:gd name="T25" fmla="*/ 1022750916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6">
                    <a:moveTo>
                      <a:pt x="13" y="0"/>
                    </a:moveTo>
                    <a:cubicBezTo>
                      <a:pt x="6" y="0"/>
                      <a:pt x="0" y="6"/>
                      <a:pt x="0" y="13"/>
                    </a:cubicBezTo>
                    <a:cubicBezTo>
                      <a:pt x="0" y="21"/>
                      <a:pt x="6" y="26"/>
                      <a:pt x="13" y="26"/>
                    </a:cubicBezTo>
                    <a:cubicBezTo>
                      <a:pt x="20" y="26"/>
                      <a:pt x="26" y="21"/>
                      <a:pt x="26" y="13"/>
                    </a:cubicBezTo>
                    <a:cubicBezTo>
                      <a:pt x="26" y="6"/>
                      <a:pt x="20" y="0"/>
                      <a:pt x="13" y="0"/>
                    </a:cubicBezTo>
                    <a:close/>
                    <a:moveTo>
                      <a:pt x="18" y="13"/>
                    </a:moveTo>
                    <a:cubicBezTo>
                      <a:pt x="18" y="20"/>
                      <a:pt x="18" y="20"/>
                      <a:pt x="18" y="20"/>
                    </a:cubicBezTo>
                    <a:cubicBezTo>
                      <a:pt x="8" y="20"/>
                      <a:pt x="8" y="20"/>
                      <a:pt x="8" y="20"/>
                    </a:cubicBezTo>
                    <a:cubicBezTo>
                      <a:pt x="8" y="13"/>
                      <a:pt x="8" y="13"/>
                      <a:pt x="8" y="13"/>
                    </a:cubicBezTo>
                    <a:cubicBezTo>
                      <a:pt x="6" y="13"/>
                      <a:pt x="6" y="13"/>
                      <a:pt x="6" y="13"/>
                    </a:cubicBezTo>
                    <a:cubicBezTo>
                      <a:pt x="13" y="6"/>
                      <a:pt x="13" y="6"/>
                      <a:pt x="13" y="6"/>
                    </a:cubicBezTo>
                    <a:cubicBezTo>
                      <a:pt x="21" y="13"/>
                      <a:pt x="21" y="13"/>
                      <a:pt x="21" y="13"/>
                    </a:cubicBezTo>
                    <a:lnTo>
                      <a:pt x="18" y="1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grpSp>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r="1443" b="905"/>
          <a:stretch/>
        </p:blipFill>
        <p:spPr>
          <a:xfrm flipH="1">
            <a:off x="17438" y="889430"/>
            <a:ext cx="9644918" cy="5770727"/>
          </a:xfrm>
          <a:prstGeom prst="rect">
            <a:avLst/>
          </a:prstGeom>
        </p:spPr>
      </p:pic>
      <p:sp>
        <p:nvSpPr>
          <p:cNvPr id="26" name="矩形 7"/>
          <p:cNvSpPr/>
          <p:nvPr/>
        </p:nvSpPr>
        <p:spPr>
          <a:xfrm>
            <a:off x="3" y="4045244"/>
            <a:ext cx="5619851" cy="2634471"/>
          </a:xfrm>
          <a:custGeom>
            <a:avLst/>
            <a:gdLst>
              <a:gd name="connsiteX0" fmla="*/ 4922155 w 4922155"/>
              <a:gd name="connsiteY0" fmla="*/ 0 h 2270328"/>
              <a:gd name="connsiteX1" fmla="*/ 1972825 w 4922155"/>
              <a:gd name="connsiteY1" fmla="*/ 2270328 h 2270328"/>
              <a:gd name="connsiteX2" fmla="*/ 0 w 4922155"/>
              <a:gd name="connsiteY2" fmla="*/ 2270328 h 2270328"/>
              <a:gd name="connsiteX3" fmla="*/ 0 w 4922155"/>
              <a:gd name="connsiteY3" fmla="*/ 1974605 h 2270328"/>
              <a:gd name="connsiteX4" fmla="*/ 4922155 w 4922155"/>
              <a:gd name="connsiteY4" fmla="*/ 0 h 2270328"/>
              <a:gd name="connsiteX0-1" fmla="*/ 4960255 w 4960255"/>
              <a:gd name="connsiteY0-2" fmla="*/ 0 h 2333828"/>
              <a:gd name="connsiteX1-3" fmla="*/ 1972825 w 4960255"/>
              <a:gd name="connsiteY1-4" fmla="*/ 2333828 h 2333828"/>
              <a:gd name="connsiteX2-5" fmla="*/ 0 w 4960255"/>
              <a:gd name="connsiteY2-6" fmla="*/ 2333828 h 2333828"/>
              <a:gd name="connsiteX3-7" fmla="*/ 0 w 4960255"/>
              <a:gd name="connsiteY3-8" fmla="*/ 2038105 h 2333828"/>
              <a:gd name="connsiteX4-9" fmla="*/ 4960255 w 4960255"/>
              <a:gd name="connsiteY4-10" fmla="*/ 0 h 2333828"/>
              <a:gd name="connsiteX0-11" fmla="*/ 4941205 w 4941205"/>
              <a:gd name="connsiteY0-12" fmla="*/ 0 h 2352878"/>
              <a:gd name="connsiteX1-13" fmla="*/ 1972825 w 4941205"/>
              <a:gd name="connsiteY1-14" fmla="*/ 2352878 h 2352878"/>
              <a:gd name="connsiteX2-15" fmla="*/ 0 w 4941205"/>
              <a:gd name="connsiteY2-16" fmla="*/ 2352878 h 2352878"/>
              <a:gd name="connsiteX3-17" fmla="*/ 0 w 4941205"/>
              <a:gd name="connsiteY3-18" fmla="*/ 2057155 h 2352878"/>
              <a:gd name="connsiteX4-19" fmla="*/ 4941205 w 4941205"/>
              <a:gd name="connsiteY4-20" fmla="*/ 0 h 2352878"/>
              <a:gd name="connsiteX0-21" fmla="*/ 4984748 w 4984748"/>
              <a:gd name="connsiteY0-22" fmla="*/ 0 h 2352878"/>
              <a:gd name="connsiteX1-23" fmla="*/ 1972825 w 4984748"/>
              <a:gd name="connsiteY1-24" fmla="*/ 2352878 h 2352878"/>
              <a:gd name="connsiteX2-25" fmla="*/ 0 w 4984748"/>
              <a:gd name="connsiteY2-26" fmla="*/ 2352878 h 2352878"/>
              <a:gd name="connsiteX3-27" fmla="*/ 0 w 4984748"/>
              <a:gd name="connsiteY3-28" fmla="*/ 2057155 h 2352878"/>
              <a:gd name="connsiteX4-29" fmla="*/ 4984748 w 4984748"/>
              <a:gd name="connsiteY4-30" fmla="*/ 0 h 2352878"/>
              <a:gd name="connsiteX0-31" fmla="*/ 5008560 w 5008560"/>
              <a:gd name="connsiteY0-32" fmla="*/ 0 h 2348115"/>
              <a:gd name="connsiteX1-33" fmla="*/ 1972825 w 5008560"/>
              <a:gd name="connsiteY1-34" fmla="*/ 2348115 h 2348115"/>
              <a:gd name="connsiteX2-35" fmla="*/ 0 w 5008560"/>
              <a:gd name="connsiteY2-36" fmla="*/ 2348115 h 2348115"/>
              <a:gd name="connsiteX3-37" fmla="*/ 0 w 5008560"/>
              <a:gd name="connsiteY3-38" fmla="*/ 2052392 h 2348115"/>
              <a:gd name="connsiteX4-39" fmla="*/ 5008560 w 5008560"/>
              <a:gd name="connsiteY4-40" fmla="*/ 0 h 234811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008560" h="2348115">
                <a:moveTo>
                  <a:pt x="5008560" y="0"/>
                </a:moveTo>
                <a:lnTo>
                  <a:pt x="1972825" y="2348115"/>
                </a:lnTo>
                <a:lnTo>
                  <a:pt x="0" y="2348115"/>
                </a:lnTo>
                <a:lnTo>
                  <a:pt x="0" y="2052392"/>
                </a:lnTo>
                <a:lnTo>
                  <a:pt x="5008560"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cxnSp>
        <p:nvCxnSpPr>
          <p:cNvPr id="28" name="直接连接符 27"/>
          <p:cNvCxnSpPr/>
          <p:nvPr/>
        </p:nvCxnSpPr>
        <p:spPr>
          <a:xfrm>
            <a:off x="-19593" y="1840057"/>
            <a:ext cx="1131096" cy="3136785"/>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9" name="矩形 26"/>
          <p:cNvSpPr/>
          <p:nvPr/>
        </p:nvSpPr>
        <p:spPr>
          <a:xfrm rot="3138432">
            <a:off x="8097575" y="-40948"/>
            <a:ext cx="53438" cy="4709631"/>
          </a:xfrm>
          <a:custGeom>
            <a:avLst/>
            <a:gdLst/>
            <a:ahLst/>
            <a:cxnLst/>
            <a:rect l="l" t="t" r="r" b="b"/>
            <a:pathLst>
              <a:path w="47901" h="4198615">
                <a:moveTo>
                  <a:pt x="1" y="61992"/>
                </a:moveTo>
                <a:lnTo>
                  <a:pt x="47901" y="0"/>
                </a:lnTo>
                <a:cubicBezTo>
                  <a:pt x="47009" y="1366825"/>
                  <a:pt x="46117" y="2733649"/>
                  <a:pt x="45224" y="4100474"/>
                </a:cubicBezTo>
                <a:lnTo>
                  <a:pt x="0" y="4198615"/>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30" name="TextBox 8"/>
          <p:cNvSpPr txBox="1">
            <a:spLocks noChangeArrowheads="1"/>
          </p:cNvSpPr>
          <p:nvPr/>
        </p:nvSpPr>
        <p:spPr bwMode="auto">
          <a:xfrm>
            <a:off x="3960945" y="5544877"/>
            <a:ext cx="6145913"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fontAlgn="auto" hangingPunct="1">
              <a:lnSpc>
                <a:spcPct val="150000"/>
              </a:lnSpc>
              <a:spcBef>
                <a:spcPts val="0"/>
              </a:spcBef>
              <a:spcAft>
                <a:spcPts val="0"/>
              </a:spcAft>
              <a:defRPr/>
            </a:pPr>
            <a:r>
              <a:rPr lang="zh-CN" altLang="en-US" sz="1400" spc="135" dirty="0">
                <a:solidFill>
                  <a:srgbClr val="4BACC6">
                    <a:lumMod val="50000"/>
                  </a:srgbClr>
                </a:solidFill>
                <a:latin typeface="微软雅黑" panose="020B0503020204020204" pitchFamily="34" charset="-122"/>
                <a:ea typeface="微软雅黑" panose="020B0503020204020204" pitchFamily="34" charset="-122"/>
              </a:rPr>
              <a:t>龙源创新数字传媒（北京）股份有限公司</a:t>
            </a:r>
            <a:r>
              <a:rPr lang="en-US" altLang="zh-CN" sz="1400" spc="135" dirty="0">
                <a:solidFill>
                  <a:srgbClr val="4BACC6">
                    <a:lumMod val="50000"/>
                  </a:srgbClr>
                </a:solidFill>
                <a:latin typeface="微软雅黑" panose="020B0503020204020204" pitchFamily="34" charset="-122"/>
                <a:ea typeface="微软雅黑" panose="020B0503020204020204" pitchFamily="34" charset="-122"/>
              </a:rPr>
              <a:t>· B2G</a:t>
            </a:r>
            <a:r>
              <a:rPr lang="zh-CN" altLang="en-US" sz="1400" spc="135" dirty="0" smtClean="0">
                <a:solidFill>
                  <a:srgbClr val="4BACC6">
                    <a:lumMod val="50000"/>
                  </a:srgbClr>
                </a:solidFill>
                <a:latin typeface="微软雅黑" panose="020B0503020204020204" pitchFamily="34" charset="-122"/>
                <a:ea typeface="微软雅黑" panose="020B0503020204020204" pitchFamily="34" charset="-122"/>
              </a:rPr>
              <a:t>事业</a:t>
            </a:r>
            <a:r>
              <a:rPr lang="zh-CN" altLang="en-US" sz="1400" spc="135" dirty="0">
                <a:solidFill>
                  <a:srgbClr val="4BACC6">
                    <a:lumMod val="50000"/>
                  </a:srgbClr>
                </a:solidFill>
                <a:latin typeface="微软雅黑" panose="020B0503020204020204" pitchFamily="34" charset="-122"/>
                <a:ea typeface="微软雅黑" panose="020B0503020204020204" pitchFamily="34" charset="-122"/>
              </a:rPr>
              <a:t>部</a:t>
            </a:r>
            <a:r>
              <a:rPr lang="zh-CN" altLang="en-US" sz="1400" spc="135" dirty="0" smtClean="0">
                <a:solidFill>
                  <a:srgbClr val="4BACC6">
                    <a:lumMod val="50000"/>
                  </a:srgbClr>
                </a:solidFill>
                <a:latin typeface="微软雅黑" panose="020B0503020204020204" pitchFamily="34" charset="-122"/>
                <a:ea typeface="微软雅黑" panose="020B0503020204020204" pitchFamily="34" charset="-122"/>
              </a:rPr>
              <a:t> </a:t>
            </a:r>
            <a:endParaRPr lang="zh-CN" altLang="en-US" sz="1400" spc="135" dirty="0">
              <a:solidFill>
                <a:srgbClr val="4BACC6">
                  <a:lumMod val="50000"/>
                </a:srgbClr>
              </a:solidFill>
              <a:latin typeface="微软雅黑" panose="020B0503020204020204" pitchFamily="34" charset="-122"/>
              <a:ea typeface="微软雅黑" panose="020B0503020204020204" pitchFamily="34" charset="-122"/>
            </a:endParaRPr>
          </a:p>
          <a:p>
            <a:pPr algn="r" eaLnBrk="1" fontAlgn="auto" hangingPunct="1">
              <a:lnSpc>
                <a:spcPct val="150000"/>
              </a:lnSpc>
              <a:spcBef>
                <a:spcPts val="0"/>
              </a:spcBef>
              <a:spcAft>
                <a:spcPts val="0"/>
              </a:spcAft>
              <a:defRPr/>
            </a:pPr>
            <a:r>
              <a:rPr lang="zh-CN" altLang="en-US" sz="1200" spc="135" dirty="0">
                <a:solidFill>
                  <a:srgbClr val="4BACC6">
                    <a:lumMod val="50000"/>
                  </a:srgbClr>
                </a:solidFill>
                <a:latin typeface="微软雅黑" panose="020B0503020204020204" pitchFamily="34" charset="-122"/>
                <a:ea typeface="微软雅黑" panose="020B0503020204020204" pitchFamily="34" charset="-122"/>
              </a:rPr>
              <a:t>电 话：（</a:t>
            </a:r>
            <a:r>
              <a:rPr lang="en-US" altLang="zh-CN" sz="1200" spc="135" dirty="0">
                <a:solidFill>
                  <a:srgbClr val="4BACC6">
                    <a:lumMod val="50000"/>
                  </a:srgbClr>
                </a:solidFill>
                <a:latin typeface="微软雅黑" panose="020B0503020204020204" pitchFamily="34" charset="-122"/>
                <a:ea typeface="微软雅黑" panose="020B0503020204020204" pitchFamily="34" charset="-122"/>
              </a:rPr>
              <a:t>010</a:t>
            </a:r>
            <a:r>
              <a:rPr lang="zh-CN" altLang="en-US" sz="1200" spc="135" dirty="0">
                <a:solidFill>
                  <a:srgbClr val="4BACC6">
                    <a:lumMod val="50000"/>
                  </a:srgbClr>
                </a:solidFill>
                <a:latin typeface="微软雅黑" panose="020B0503020204020204" pitchFamily="34" charset="-122"/>
                <a:ea typeface="微软雅黑" panose="020B0503020204020204" pitchFamily="34" charset="-122"/>
              </a:rPr>
              <a:t>）</a:t>
            </a:r>
            <a:r>
              <a:rPr lang="en-US" altLang="zh-CN" sz="1200" spc="135" dirty="0">
                <a:solidFill>
                  <a:srgbClr val="4BACC6">
                    <a:lumMod val="50000"/>
                  </a:srgbClr>
                </a:solidFill>
                <a:latin typeface="微软雅黑" panose="020B0503020204020204" pitchFamily="34" charset="-122"/>
                <a:ea typeface="微软雅黑" panose="020B0503020204020204" pitchFamily="34" charset="-122"/>
              </a:rPr>
              <a:t>56298689 </a:t>
            </a:r>
            <a:r>
              <a:rPr lang="zh-CN" altLang="en-US" sz="1200" spc="135" dirty="0">
                <a:solidFill>
                  <a:srgbClr val="4BACC6">
                    <a:lumMod val="50000"/>
                  </a:srgbClr>
                </a:solidFill>
                <a:latin typeface="微软雅黑" panose="020B0503020204020204" pitchFamily="34" charset="-122"/>
                <a:ea typeface="微软雅黑" panose="020B0503020204020204" pitchFamily="34" charset="-122"/>
              </a:rPr>
              <a:t>（</a:t>
            </a:r>
            <a:r>
              <a:rPr lang="en-US" altLang="zh-CN" sz="1200" spc="135" dirty="0">
                <a:solidFill>
                  <a:srgbClr val="4BACC6">
                    <a:lumMod val="50000"/>
                  </a:srgbClr>
                </a:solidFill>
                <a:latin typeface="微软雅黑" panose="020B0503020204020204" pitchFamily="34" charset="-122"/>
                <a:ea typeface="微软雅黑" panose="020B0503020204020204" pitchFamily="34" charset="-122"/>
              </a:rPr>
              <a:t>010</a:t>
            </a:r>
            <a:r>
              <a:rPr lang="zh-CN" altLang="en-US" sz="1200" spc="135" dirty="0">
                <a:solidFill>
                  <a:srgbClr val="4BACC6">
                    <a:lumMod val="50000"/>
                  </a:srgbClr>
                </a:solidFill>
                <a:latin typeface="微软雅黑" panose="020B0503020204020204" pitchFamily="34" charset="-122"/>
                <a:ea typeface="微软雅黑" panose="020B0503020204020204" pitchFamily="34" charset="-122"/>
              </a:rPr>
              <a:t>）</a:t>
            </a:r>
            <a:r>
              <a:rPr lang="en-US" altLang="zh-CN" sz="1200" spc="135" dirty="0">
                <a:solidFill>
                  <a:srgbClr val="4BACC6">
                    <a:lumMod val="50000"/>
                  </a:srgbClr>
                </a:solidFill>
                <a:latin typeface="微软雅黑" panose="020B0503020204020204" pitchFamily="34" charset="-122"/>
                <a:ea typeface="微软雅黑" panose="020B0503020204020204" pitchFamily="34" charset="-122"/>
              </a:rPr>
              <a:t>56265086  </a:t>
            </a:r>
            <a:r>
              <a:rPr lang="zh-CN" altLang="en-US" sz="1200" spc="135" dirty="0">
                <a:solidFill>
                  <a:srgbClr val="4BACC6">
                    <a:lumMod val="50000"/>
                  </a:srgbClr>
                </a:solidFill>
                <a:latin typeface="微软雅黑" panose="020B0503020204020204" pitchFamily="34" charset="-122"/>
                <a:ea typeface="微软雅黑" panose="020B0503020204020204" pitchFamily="34" charset="-122"/>
              </a:rPr>
              <a:t>传 真：（</a:t>
            </a:r>
            <a:r>
              <a:rPr lang="en-US" altLang="zh-CN" sz="1200" spc="135" dirty="0">
                <a:solidFill>
                  <a:srgbClr val="4BACC6">
                    <a:lumMod val="50000"/>
                  </a:srgbClr>
                </a:solidFill>
                <a:latin typeface="微软雅黑" panose="020B0503020204020204" pitchFamily="34" charset="-122"/>
                <a:ea typeface="微软雅黑" panose="020B0503020204020204" pitchFamily="34" charset="-122"/>
              </a:rPr>
              <a:t>010</a:t>
            </a:r>
            <a:r>
              <a:rPr lang="zh-CN" altLang="en-US" sz="1200" spc="135" dirty="0">
                <a:solidFill>
                  <a:srgbClr val="4BACC6">
                    <a:lumMod val="50000"/>
                  </a:srgbClr>
                </a:solidFill>
                <a:latin typeface="微软雅黑" panose="020B0503020204020204" pitchFamily="34" charset="-122"/>
                <a:ea typeface="微软雅黑" panose="020B0503020204020204" pitchFamily="34" charset="-122"/>
              </a:rPr>
              <a:t>）</a:t>
            </a:r>
            <a:r>
              <a:rPr lang="en-US" altLang="zh-CN" sz="1200" spc="135" dirty="0">
                <a:solidFill>
                  <a:srgbClr val="4BACC6">
                    <a:lumMod val="50000"/>
                  </a:srgbClr>
                </a:solidFill>
                <a:latin typeface="微软雅黑" panose="020B0503020204020204" pitchFamily="34" charset="-122"/>
                <a:ea typeface="微软雅黑" panose="020B0503020204020204" pitchFamily="34" charset="-122"/>
              </a:rPr>
              <a:t>64489589 </a:t>
            </a:r>
          </a:p>
          <a:p>
            <a:pPr algn="r" eaLnBrk="1" fontAlgn="auto" hangingPunct="1">
              <a:lnSpc>
                <a:spcPct val="150000"/>
              </a:lnSpc>
              <a:spcBef>
                <a:spcPts val="0"/>
              </a:spcBef>
              <a:spcAft>
                <a:spcPts val="0"/>
              </a:spcAft>
              <a:defRPr/>
            </a:pPr>
            <a:r>
              <a:rPr lang="zh-CN" altLang="en-US" sz="1200" spc="135" dirty="0">
                <a:solidFill>
                  <a:srgbClr val="4BACC6">
                    <a:lumMod val="50000"/>
                  </a:srgbClr>
                </a:solidFill>
                <a:latin typeface="微软雅黑" panose="020B0503020204020204" pitchFamily="34" charset="-122"/>
                <a:ea typeface="微软雅黑" panose="020B0503020204020204" pitchFamily="34" charset="-122"/>
              </a:rPr>
              <a:t>地 址： 北京市顺义区赵全营镇西小营平安大街</a:t>
            </a:r>
            <a:r>
              <a:rPr lang="en-US" altLang="zh-CN" sz="1200" spc="135" dirty="0">
                <a:solidFill>
                  <a:srgbClr val="4BACC6">
                    <a:lumMod val="50000"/>
                  </a:srgbClr>
                </a:solidFill>
                <a:latin typeface="微软雅黑" panose="020B0503020204020204" pitchFamily="34" charset="-122"/>
                <a:ea typeface="微软雅黑" panose="020B0503020204020204" pitchFamily="34" charset="-122"/>
              </a:rPr>
              <a:t>1</a:t>
            </a:r>
            <a:r>
              <a:rPr lang="zh-CN" altLang="en-US" sz="1200" spc="135" dirty="0">
                <a:solidFill>
                  <a:srgbClr val="4BACC6">
                    <a:lumMod val="50000"/>
                  </a:srgbClr>
                </a:solidFill>
                <a:latin typeface="微软雅黑" panose="020B0503020204020204" pitchFamily="34" charset="-122"/>
                <a:ea typeface="微软雅黑" panose="020B0503020204020204" pitchFamily="34" charset="-122"/>
              </a:rPr>
              <a:t>号    邮 编： </a:t>
            </a:r>
            <a:r>
              <a:rPr lang="en-US" altLang="zh-CN" sz="1200" spc="135" dirty="0">
                <a:solidFill>
                  <a:srgbClr val="4BACC6">
                    <a:lumMod val="50000"/>
                  </a:srgbClr>
                </a:solidFill>
                <a:latin typeface="微软雅黑" panose="020B0503020204020204" pitchFamily="34" charset="-122"/>
                <a:ea typeface="微软雅黑" panose="020B0503020204020204" pitchFamily="34" charset="-122"/>
              </a:rPr>
              <a:t>101399</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矩形 110"/>
          <p:cNvSpPr>
            <a:spLocks noChangeArrowheads="1"/>
          </p:cNvSpPr>
          <p:nvPr/>
        </p:nvSpPr>
        <p:spPr bwMode="auto">
          <a:xfrm>
            <a:off x="792660" y="4175275"/>
            <a:ext cx="1939783" cy="662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50000"/>
              </a:lnSpc>
              <a:spcBef>
                <a:spcPct val="0"/>
              </a:spcBef>
              <a:buFontTx/>
              <a:buNone/>
            </a:pPr>
            <a:r>
              <a:rPr lang="zh-CN" altLang="en-US" sz="1234" dirty="0">
                <a:solidFill>
                  <a:srgbClr val="595959"/>
                </a:solidFill>
                <a:latin typeface="微软雅黑" panose="020B0503020204020204" pitchFamily="34" charset="-122"/>
                <a:ea typeface="微软雅黑" panose="020B0503020204020204" pitchFamily="34" charset="-122"/>
              </a:rPr>
              <a:t>数字出版发行平台 </a:t>
            </a:r>
            <a:endParaRPr lang="en-US" altLang="zh-CN" sz="1234" dirty="0" smtClean="0">
              <a:solidFill>
                <a:srgbClr val="595959"/>
              </a:solidFill>
              <a:latin typeface="微软雅黑" panose="020B0503020204020204" pitchFamily="34" charset="-122"/>
              <a:ea typeface="微软雅黑" panose="020B0503020204020204" pitchFamily="34" charset="-122"/>
            </a:endParaRPr>
          </a:p>
          <a:p>
            <a:pPr algn="ctr" eaLnBrk="1" hangingPunct="1">
              <a:lnSpc>
                <a:spcPct val="150000"/>
              </a:lnSpc>
              <a:spcBef>
                <a:spcPct val="0"/>
              </a:spcBef>
              <a:buFontTx/>
              <a:buNone/>
            </a:pPr>
            <a:r>
              <a:rPr lang="zh-CN" altLang="en-US" sz="1234" dirty="0" smtClean="0">
                <a:solidFill>
                  <a:srgbClr val="595959"/>
                </a:solidFill>
                <a:latin typeface="微软雅黑" panose="020B0503020204020204" pitchFamily="34" charset="-122"/>
                <a:ea typeface="微软雅黑" panose="020B0503020204020204" pitchFamily="34" charset="-122"/>
              </a:rPr>
              <a:t>数字</a:t>
            </a:r>
            <a:r>
              <a:rPr lang="zh-CN" altLang="en-US" sz="1234" dirty="0">
                <a:solidFill>
                  <a:srgbClr val="595959"/>
                </a:solidFill>
                <a:latin typeface="微软雅黑" panose="020B0503020204020204" pitchFamily="34" charset="-122"/>
                <a:ea typeface="微软雅黑" panose="020B0503020204020204" pitchFamily="34" charset="-122"/>
              </a:rPr>
              <a:t>城市建设运营商</a:t>
            </a:r>
          </a:p>
        </p:txBody>
      </p:sp>
      <p:sp>
        <p:nvSpPr>
          <p:cNvPr id="12291" name="矩形 111"/>
          <p:cNvSpPr>
            <a:spLocks noChangeArrowheads="1"/>
          </p:cNvSpPr>
          <p:nvPr/>
        </p:nvSpPr>
        <p:spPr bwMode="auto">
          <a:xfrm>
            <a:off x="3056629" y="4173494"/>
            <a:ext cx="1938002" cy="662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50000"/>
              </a:lnSpc>
              <a:spcBef>
                <a:spcPct val="0"/>
              </a:spcBef>
              <a:buFontTx/>
              <a:buNone/>
            </a:pPr>
            <a:r>
              <a:rPr lang="zh-CN" altLang="en-US" sz="1234" dirty="0" smtClean="0">
                <a:solidFill>
                  <a:srgbClr val="595959"/>
                </a:solidFill>
                <a:latin typeface="微软雅黑" panose="020B0503020204020204" pitchFamily="34" charset="-122"/>
                <a:ea typeface="微软雅黑" panose="020B0503020204020204" pitchFamily="34" charset="-122"/>
              </a:rPr>
              <a:t>产品简介</a:t>
            </a:r>
            <a:endParaRPr lang="en-US" altLang="zh-CN" sz="1234" dirty="0" smtClean="0">
              <a:solidFill>
                <a:srgbClr val="595959"/>
              </a:solidFill>
              <a:latin typeface="微软雅黑" panose="020B0503020204020204" pitchFamily="34" charset="-122"/>
              <a:ea typeface="微软雅黑" panose="020B0503020204020204" pitchFamily="34" charset="-122"/>
            </a:endParaRPr>
          </a:p>
          <a:p>
            <a:pPr algn="ctr" eaLnBrk="1" hangingPunct="1">
              <a:lnSpc>
                <a:spcPct val="150000"/>
              </a:lnSpc>
              <a:spcBef>
                <a:spcPct val="0"/>
              </a:spcBef>
              <a:buFontTx/>
              <a:buNone/>
            </a:pPr>
            <a:r>
              <a:rPr lang="zh-CN" altLang="en-US" sz="1234" dirty="0" smtClean="0">
                <a:solidFill>
                  <a:srgbClr val="595959"/>
                </a:solidFill>
                <a:latin typeface="微软雅黑" panose="020B0503020204020204" pitchFamily="34" charset="-122"/>
                <a:ea typeface="微软雅黑" panose="020B0503020204020204" pitchFamily="34" charset="-122"/>
                <a:cs typeface="Arial" panose="020B0604020202020204" pitchFamily="34" charset="0"/>
              </a:rPr>
              <a:t>产品特色</a:t>
            </a:r>
            <a:endParaRPr lang="en-US" altLang="zh-CN" sz="1234" dirty="0" smtClean="0">
              <a:solidFill>
                <a:srgbClr val="595959"/>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292" name="矩形 112"/>
          <p:cNvSpPr>
            <a:spLocks noChangeArrowheads="1"/>
          </p:cNvSpPr>
          <p:nvPr/>
        </p:nvSpPr>
        <p:spPr bwMode="auto">
          <a:xfrm>
            <a:off x="5425694" y="4185962"/>
            <a:ext cx="1939784" cy="123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50000"/>
              </a:lnSpc>
              <a:spcBef>
                <a:spcPct val="0"/>
              </a:spcBef>
              <a:buFontTx/>
              <a:buNone/>
            </a:pPr>
            <a:r>
              <a:rPr lang="zh-CN" altLang="en-US" sz="1234" dirty="0" smtClean="0">
                <a:solidFill>
                  <a:srgbClr val="595959"/>
                </a:solidFill>
                <a:latin typeface="微软雅黑" panose="020B0503020204020204" pitchFamily="34" charset="-122"/>
                <a:ea typeface="微软雅黑" panose="020B0503020204020204" pitchFamily="34" charset="-122"/>
              </a:rPr>
              <a:t>期刊资源</a:t>
            </a:r>
            <a:endParaRPr lang="en-US" altLang="zh-CN" sz="1234" dirty="0" smtClean="0">
              <a:solidFill>
                <a:srgbClr val="595959"/>
              </a:solidFill>
              <a:latin typeface="微软雅黑" panose="020B0503020204020204" pitchFamily="34" charset="-122"/>
              <a:ea typeface="微软雅黑" panose="020B0503020204020204" pitchFamily="34" charset="-122"/>
            </a:endParaRPr>
          </a:p>
          <a:p>
            <a:pPr algn="ctr" eaLnBrk="1" hangingPunct="1">
              <a:lnSpc>
                <a:spcPct val="150000"/>
              </a:lnSpc>
              <a:spcBef>
                <a:spcPct val="0"/>
              </a:spcBef>
              <a:buFontTx/>
              <a:buNone/>
            </a:pPr>
            <a:r>
              <a:rPr lang="zh-CN" altLang="en-US" sz="1234" dirty="0" smtClean="0">
                <a:solidFill>
                  <a:srgbClr val="595959"/>
                </a:solidFill>
                <a:latin typeface="微软雅黑" panose="020B0503020204020204" pitchFamily="34" charset="-122"/>
                <a:ea typeface="微软雅黑" panose="020B0503020204020204" pitchFamily="34" charset="-122"/>
                <a:cs typeface="Arial" panose="020B0604020202020204" pitchFamily="34" charset="0"/>
              </a:rPr>
              <a:t>图书资源</a:t>
            </a:r>
            <a:endParaRPr lang="en-US" altLang="zh-CN" sz="1234" dirty="0" smtClean="0">
              <a:solidFill>
                <a:srgbClr val="595959"/>
              </a:solidFill>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lnSpc>
                <a:spcPct val="150000"/>
              </a:lnSpc>
              <a:spcBef>
                <a:spcPct val="0"/>
              </a:spcBef>
              <a:buFontTx/>
              <a:buNone/>
            </a:pPr>
            <a:r>
              <a:rPr lang="zh-CN" altLang="en-US" sz="1234" dirty="0" smtClean="0">
                <a:solidFill>
                  <a:srgbClr val="595959"/>
                </a:solidFill>
                <a:latin typeface="微软雅黑" panose="020B0503020204020204" pitchFamily="34" charset="-122"/>
                <a:ea typeface="微软雅黑" panose="020B0503020204020204" pitchFamily="34" charset="-122"/>
                <a:cs typeface="Arial" panose="020B0604020202020204" pitchFamily="34" charset="0"/>
              </a:rPr>
              <a:t>报纸资源</a:t>
            </a:r>
            <a:endParaRPr lang="en-US" altLang="zh-CN" sz="1234" dirty="0" smtClean="0">
              <a:solidFill>
                <a:srgbClr val="595959"/>
              </a:solidFill>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lnSpc>
                <a:spcPct val="150000"/>
              </a:lnSpc>
              <a:spcBef>
                <a:spcPct val="0"/>
              </a:spcBef>
              <a:buFontTx/>
              <a:buNone/>
            </a:pPr>
            <a:r>
              <a:rPr lang="zh-CN" altLang="en-US" sz="1234" dirty="0">
                <a:solidFill>
                  <a:srgbClr val="595959"/>
                </a:solidFill>
                <a:latin typeface="微软雅黑" panose="020B0503020204020204" pitchFamily="34" charset="-122"/>
                <a:ea typeface="微软雅黑" panose="020B0503020204020204" pitchFamily="34" charset="-122"/>
                <a:cs typeface="Arial" panose="020B0604020202020204" pitchFamily="34" charset="0"/>
              </a:rPr>
              <a:t>音</a:t>
            </a:r>
            <a:r>
              <a:rPr lang="zh-CN" altLang="en-US" sz="1234" dirty="0" smtClean="0">
                <a:solidFill>
                  <a:srgbClr val="595959"/>
                </a:solidFill>
                <a:latin typeface="微软雅黑" panose="020B0503020204020204" pitchFamily="34" charset="-122"/>
                <a:ea typeface="微软雅黑" panose="020B0503020204020204" pitchFamily="34" charset="-122"/>
                <a:cs typeface="Arial" panose="020B0604020202020204" pitchFamily="34" charset="0"/>
              </a:rPr>
              <a:t>视频资源</a:t>
            </a:r>
            <a:endParaRPr lang="en-US" altLang="zh-CN" sz="898" dirty="0">
              <a:solidFill>
                <a:srgbClr val="7F7F7F"/>
              </a:solidFill>
              <a:latin typeface="Arial" panose="020B0604020202020204" pitchFamily="34" charset="0"/>
              <a:cs typeface="Arial" panose="020B0604020202020204" pitchFamily="34" charset="0"/>
            </a:endParaRPr>
          </a:p>
        </p:txBody>
      </p:sp>
      <p:sp>
        <p:nvSpPr>
          <p:cNvPr id="12293" name="矩形 113"/>
          <p:cNvSpPr>
            <a:spLocks noChangeArrowheads="1"/>
          </p:cNvSpPr>
          <p:nvPr/>
        </p:nvSpPr>
        <p:spPr bwMode="auto">
          <a:xfrm>
            <a:off x="7668291" y="4173494"/>
            <a:ext cx="1938002" cy="94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50000"/>
              </a:lnSpc>
              <a:spcBef>
                <a:spcPct val="0"/>
              </a:spcBef>
              <a:buFontTx/>
              <a:buNone/>
            </a:pPr>
            <a:r>
              <a:rPr lang="zh-CN" altLang="en-US" sz="1234" dirty="0" smtClean="0">
                <a:solidFill>
                  <a:srgbClr val="595959"/>
                </a:solidFill>
                <a:latin typeface="微软雅黑" panose="020B0503020204020204" pitchFamily="34" charset="-122"/>
                <a:ea typeface="微软雅黑" panose="020B0503020204020204" pitchFamily="34" charset="-122"/>
              </a:rPr>
              <a:t>典型案例</a:t>
            </a:r>
            <a:endParaRPr lang="en-US" altLang="zh-CN" sz="1234" dirty="0" smtClean="0">
              <a:solidFill>
                <a:srgbClr val="595959"/>
              </a:solidFill>
              <a:latin typeface="微软雅黑" panose="020B0503020204020204" pitchFamily="34" charset="-122"/>
              <a:ea typeface="微软雅黑" panose="020B0503020204020204" pitchFamily="34" charset="-122"/>
            </a:endParaRPr>
          </a:p>
          <a:p>
            <a:pPr algn="ctr" eaLnBrk="1" hangingPunct="1">
              <a:lnSpc>
                <a:spcPct val="150000"/>
              </a:lnSpc>
              <a:spcBef>
                <a:spcPct val="0"/>
              </a:spcBef>
              <a:buFontTx/>
              <a:buNone/>
            </a:pPr>
            <a:r>
              <a:rPr lang="zh-CN" altLang="en-US" sz="1234" dirty="0" smtClean="0">
                <a:solidFill>
                  <a:srgbClr val="595959"/>
                </a:solidFill>
                <a:latin typeface="微软雅黑" panose="020B0503020204020204" pitchFamily="34" charset="-122"/>
                <a:ea typeface="微软雅黑" panose="020B0503020204020204" pitchFamily="34" charset="-122"/>
                <a:cs typeface="Arial" panose="020B0604020202020204" pitchFamily="34" charset="0"/>
              </a:rPr>
              <a:t>典型用户</a:t>
            </a:r>
            <a:endParaRPr lang="en-US" altLang="zh-CN" sz="1234" dirty="0" smtClean="0">
              <a:solidFill>
                <a:srgbClr val="595959"/>
              </a:solidFill>
              <a:latin typeface="微软雅黑" panose="020B0503020204020204" pitchFamily="34" charset="-122"/>
              <a:ea typeface="微软雅黑" panose="020B0503020204020204" pitchFamily="34" charset="-122"/>
              <a:cs typeface="Arial" panose="020B0604020202020204" pitchFamily="34" charset="0"/>
            </a:endParaRPr>
          </a:p>
          <a:p>
            <a:pPr algn="ctr" eaLnBrk="1" hangingPunct="1">
              <a:lnSpc>
                <a:spcPct val="150000"/>
              </a:lnSpc>
              <a:spcBef>
                <a:spcPct val="0"/>
              </a:spcBef>
              <a:buFontTx/>
              <a:buNone/>
            </a:pPr>
            <a:r>
              <a:rPr lang="zh-CN" altLang="en-US" sz="1234" dirty="0" smtClean="0">
                <a:solidFill>
                  <a:srgbClr val="595959"/>
                </a:solidFill>
                <a:latin typeface="微软雅黑" panose="020B0503020204020204" pitchFamily="34" charset="-122"/>
                <a:ea typeface="微软雅黑" panose="020B0503020204020204" pitchFamily="34" charset="-122"/>
                <a:cs typeface="Arial" panose="020B0604020202020204" pitchFamily="34" charset="0"/>
              </a:rPr>
              <a:t>拓展产品及服务</a:t>
            </a:r>
            <a:endParaRPr lang="en-US" altLang="zh-CN" sz="898" dirty="0">
              <a:solidFill>
                <a:srgbClr val="7F7F7F"/>
              </a:solidFill>
              <a:latin typeface="Arial" panose="020B0604020202020204" pitchFamily="34" charset="0"/>
              <a:cs typeface="Arial" panose="020B0604020202020204" pitchFamily="34" charset="0"/>
            </a:endParaRPr>
          </a:p>
        </p:txBody>
      </p:sp>
      <p:grpSp>
        <p:nvGrpSpPr>
          <p:cNvPr id="12294" name="组合 31"/>
          <p:cNvGrpSpPr/>
          <p:nvPr/>
        </p:nvGrpSpPr>
        <p:grpSpPr bwMode="auto">
          <a:xfrm>
            <a:off x="121127" y="1275396"/>
            <a:ext cx="1371812" cy="644792"/>
            <a:chOff x="107504" y="411510"/>
            <a:chExt cx="1223300" cy="575788"/>
          </a:xfrm>
        </p:grpSpPr>
        <p:grpSp>
          <p:nvGrpSpPr>
            <p:cNvPr id="12340" name="组合 32"/>
            <p:cNvGrpSpPr/>
            <p:nvPr/>
          </p:nvGrpSpPr>
          <p:grpSpPr bwMode="auto">
            <a:xfrm>
              <a:off x="107504" y="446666"/>
              <a:ext cx="1223300" cy="509009"/>
              <a:chOff x="302914" y="259386"/>
              <a:chExt cx="1223300" cy="509009"/>
            </a:xfrm>
          </p:grpSpPr>
          <p:grpSp>
            <p:nvGrpSpPr>
              <p:cNvPr id="12342" name="组合 34"/>
              <p:cNvGrpSpPr/>
              <p:nvPr/>
            </p:nvGrpSpPr>
            <p:grpSpPr bwMode="auto">
              <a:xfrm>
                <a:off x="302914" y="259386"/>
                <a:ext cx="1223300" cy="442032"/>
                <a:chOff x="1813236" y="1309003"/>
                <a:chExt cx="1223300" cy="442032"/>
              </a:xfrm>
            </p:grpSpPr>
            <p:sp>
              <p:nvSpPr>
                <p:cNvPr id="37" name="矩形 36"/>
                <p:cNvSpPr/>
                <p:nvPr/>
              </p:nvSpPr>
              <p:spPr>
                <a:xfrm>
                  <a:off x="2340102" y="1309003"/>
                  <a:ext cx="696434" cy="329120"/>
                </a:xfrm>
                <a:prstGeom prst="rect">
                  <a:avLst/>
                </a:prstGeom>
              </p:spPr>
              <p:txBody>
                <a:bodyPr wrap="none">
                  <a:spAutoFit/>
                  <a:scene3d>
                    <a:camera prst="orthographicFront"/>
                    <a:lightRig rig="balanced" dir="t"/>
                  </a:scene3d>
                  <a:sp3d extrusionH="57150" prstMaterial="plastic">
                    <a:bevelT w="38100" h="38100"/>
                  </a:sp3d>
                </a:bodyPr>
                <a:lstStyle/>
                <a:p>
                  <a:pPr eaLnBrk="1" fontAlgn="auto" hangingPunct="1">
                    <a:spcBef>
                      <a:spcPts val="0"/>
                    </a:spcBef>
                    <a:spcAft>
                      <a:spcPts val="0"/>
                    </a:spcAft>
                    <a:defRPr/>
                  </a:pPr>
                  <a:r>
                    <a:rPr lang="zh-CN" altLang="en-US" sz="1795" dirty="0">
                      <a:solidFill>
                        <a:prstClr val="black"/>
                      </a:solidFill>
                      <a:latin typeface="微软雅黑" panose="020B0503020204020204" pitchFamily="34" charset="-122"/>
                      <a:ea typeface="微软雅黑" panose="020B0503020204020204" pitchFamily="34" charset="-122"/>
                    </a:rPr>
                    <a:t>目  录</a:t>
                  </a:r>
                </a:p>
              </p:txBody>
            </p:sp>
            <p:sp>
              <p:nvSpPr>
                <p:cNvPr id="38" name="矩形 37"/>
                <p:cNvSpPr/>
                <p:nvPr/>
              </p:nvSpPr>
              <p:spPr>
                <a:xfrm>
                  <a:off x="1813236" y="1377238"/>
                  <a:ext cx="540061" cy="3737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12343" name="矩形 35"/>
              <p:cNvSpPr>
                <a:spLocks noChangeArrowheads="1"/>
              </p:cNvSpPr>
              <p:nvPr/>
            </p:nvSpPr>
            <p:spPr bwMode="auto">
              <a:xfrm>
                <a:off x="842975" y="500999"/>
                <a:ext cx="670704" cy="267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346">
                    <a:solidFill>
                      <a:srgbClr val="7F7F7F"/>
                    </a:solidFill>
                    <a:latin typeface="Arial" panose="020B0604020202020204" pitchFamily="34" charset="0"/>
                    <a:cs typeface="Arial" panose="020B0604020202020204" pitchFamily="34" charset="0"/>
                  </a:rPr>
                  <a:t>ontents</a:t>
                </a:r>
              </a:p>
            </p:txBody>
          </p:sp>
        </p:grpSp>
        <p:sp>
          <p:nvSpPr>
            <p:cNvPr id="12341" name="矩形 33"/>
            <p:cNvSpPr>
              <a:spLocks noChangeArrowheads="1"/>
            </p:cNvSpPr>
            <p:nvPr/>
          </p:nvSpPr>
          <p:spPr bwMode="auto">
            <a:xfrm>
              <a:off x="202346" y="411510"/>
              <a:ext cx="460573" cy="57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3590">
                  <a:solidFill>
                    <a:srgbClr val="FFFFFF"/>
                  </a:solidFill>
                  <a:latin typeface="Arial" panose="020B0604020202020204" pitchFamily="34" charset="0"/>
                  <a:cs typeface="Arial" panose="020B0604020202020204" pitchFamily="34" charset="0"/>
                </a:rPr>
                <a:t>C</a:t>
              </a:r>
              <a:endParaRPr lang="zh-CN" altLang="en-US" sz="3590">
                <a:solidFill>
                  <a:srgbClr val="FFFFFF"/>
                </a:solidFill>
              </a:endParaRPr>
            </a:p>
          </p:txBody>
        </p:sp>
      </p:grpSp>
      <p:grpSp>
        <p:nvGrpSpPr>
          <p:cNvPr id="12295" name="组合 3"/>
          <p:cNvGrpSpPr/>
          <p:nvPr/>
        </p:nvGrpSpPr>
        <p:grpSpPr bwMode="auto">
          <a:xfrm>
            <a:off x="4811162" y="2312086"/>
            <a:ext cx="3069097" cy="2077941"/>
            <a:chOff x="4287524" y="1262906"/>
            <a:chExt cx="2736304" cy="1853408"/>
          </a:xfrm>
        </p:grpSpPr>
        <p:grpSp>
          <p:nvGrpSpPr>
            <p:cNvPr id="12330" name="组合 100"/>
            <p:cNvGrpSpPr/>
            <p:nvPr/>
          </p:nvGrpSpPr>
          <p:grpSpPr bwMode="auto">
            <a:xfrm>
              <a:off x="4287524" y="1262906"/>
              <a:ext cx="2736304" cy="1853408"/>
              <a:chOff x="4331974" y="1482198"/>
              <a:chExt cx="2736304" cy="1853408"/>
            </a:xfrm>
          </p:grpSpPr>
          <p:grpSp>
            <p:nvGrpSpPr>
              <p:cNvPr id="12334" name="组合 101"/>
              <p:cNvGrpSpPr/>
              <p:nvPr/>
            </p:nvGrpSpPr>
            <p:grpSpPr bwMode="auto">
              <a:xfrm>
                <a:off x="4331974" y="1482198"/>
                <a:ext cx="2736304" cy="1853408"/>
                <a:chOff x="4572000" y="1515219"/>
                <a:chExt cx="2736304" cy="1853408"/>
              </a:xfrm>
            </p:grpSpPr>
            <p:sp>
              <p:nvSpPr>
                <p:cNvPr id="12336" name="TextBox 74"/>
                <p:cNvSpPr txBox="1">
                  <a:spLocks noChangeArrowheads="1"/>
                </p:cNvSpPr>
                <p:nvPr/>
              </p:nvSpPr>
              <p:spPr bwMode="auto">
                <a:xfrm>
                  <a:off x="4572000" y="1515219"/>
                  <a:ext cx="2736304" cy="185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2903" dirty="0">
                      <a:solidFill>
                        <a:schemeClr val="tx1">
                          <a:lumMod val="50000"/>
                          <a:lumOff val="50000"/>
                        </a:schemeClr>
                      </a:solidFill>
                      <a:latin typeface="微软雅黑" panose="020B0503020204020204" pitchFamily="34" charset="-122"/>
                      <a:ea typeface="微软雅黑" panose="020B0503020204020204" pitchFamily="34" charset="-122"/>
                    </a:rPr>
                    <a:t>03</a:t>
                  </a:r>
                </a:p>
              </p:txBody>
            </p:sp>
            <p:sp>
              <p:nvSpPr>
                <p:cNvPr id="105" name="矩形 104"/>
                <p:cNvSpPr/>
                <p:nvPr/>
              </p:nvSpPr>
              <p:spPr>
                <a:xfrm>
                  <a:off x="5004048" y="2293416"/>
                  <a:ext cx="1728192" cy="360040"/>
                </a:xfrm>
                <a:prstGeom prst="rect">
                  <a:avLst/>
                </a:prstGeom>
                <a:gradFill flip="none" rotWithShape="1">
                  <a:gsLst>
                    <a:gs pos="67084">
                      <a:srgbClr val="E4E4E4"/>
                    </a:gs>
                    <a:gs pos="97000">
                      <a:srgbClr val="E4E4E4"/>
                    </a:gs>
                    <a:gs pos="9000">
                      <a:srgbClr val="E6E6E6"/>
                    </a:gs>
                    <a:gs pos="0">
                      <a:srgbClr val="E8E8E8">
                        <a:alpha val="0"/>
                      </a:srgbClr>
                    </a:gs>
                    <a:gs pos="100000">
                      <a:srgbClr val="E4E4E4">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12335" name="TextBox 102"/>
              <p:cNvSpPr txBox="1">
                <a:spLocks noChangeArrowheads="1"/>
              </p:cNvSpPr>
              <p:nvPr/>
            </p:nvSpPr>
            <p:spPr bwMode="auto">
              <a:xfrm>
                <a:off x="5128357" y="2271138"/>
                <a:ext cx="1251842" cy="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dist" eaLnBrk="1" hangingPunct="1">
                  <a:spcBef>
                    <a:spcPct val="0"/>
                  </a:spcBef>
                  <a:buFontTx/>
                  <a:buNone/>
                </a:pPr>
                <a:r>
                  <a:rPr lang="zh-CN" altLang="en-US" sz="1795" b="1" dirty="0" smtClean="0">
                    <a:solidFill>
                      <a:srgbClr val="FF9900"/>
                    </a:solidFill>
                    <a:latin typeface="微软雅黑" panose="020B0503020204020204" pitchFamily="34" charset="-122"/>
                    <a:ea typeface="微软雅黑" panose="020B0503020204020204" pitchFamily="34" charset="-122"/>
                  </a:rPr>
                  <a:t>资源优势</a:t>
                </a:r>
                <a:endParaRPr lang="zh-CN" altLang="en-US" sz="1795" b="1" dirty="0">
                  <a:solidFill>
                    <a:srgbClr val="FF9900"/>
                  </a:solidFill>
                  <a:latin typeface="微软雅黑" panose="020B0503020204020204" pitchFamily="34" charset="-122"/>
                  <a:ea typeface="微软雅黑" panose="020B0503020204020204" pitchFamily="34" charset="-122"/>
                </a:endParaRPr>
              </a:p>
            </p:txBody>
          </p:sp>
        </p:grpSp>
        <p:grpSp>
          <p:nvGrpSpPr>
            <p:cNvPr id="12331" name="组合 116"/>
            <p:cNvGrpSpPr/>
            <p:nvPr/>
          </p:nvGrpSpPr>
          <p:grpSpPr bwMode="auto">
            <a:xfrm>
              <a:off x="4836645" y="2105398"/>
              <a:ext cx="222185" cy="225424"/>
              <a:chOff x="6859414" y="1135410"/>
              <a:chExt cx="229708" cy="230615"/>
            </a:xfrm>
          </p:grpSpPr>
          <p:sp>
            <p:nvSpPr>
              <p:cNvPr id="54" name="Oval 83"/>
              <p:cNvSpPr>
                <a:spLocks noChangeArrowheads="1"/>
              </p:cNvSpPr>
              <p:nvPr/>
            </p:nvSpPr>
            <p:spPr bwMode="auto">
              <a:xfrm>
                <a:off x="6859789" y="1134961"/>
                <a:ext cx="228221" cy="230801"/>
              </a:xfrm>
              <a:prstGeom prst="ellipse">
                <a:avLst/>
              </a:prstGeom>
              <a:solidFill>
                <a:srgbClr val="2769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2333" name="Freeform 85"/>
              <p:cNvSpPr>
                <a:spLocks noEditPoints="1"/>
              </p:cNvSpPr>
              <p:nvPr/>
            </p:nvSpPr>
            <p:spPr bwMode="auto">
              <a:xfrm>
                <a:off x="6935426" y="1195489"/>
                <a:ext cx="79899" cy="124388"/>
              </a:xfrm>
              <a:custGeom>
                <a:avLst/>
                <a:gdLst>
                  <a:gd name="T0" fmla="*/ 2147483646 w 9"/>
                  <a:gd name="T1" fmla="*/ 2147483646 h 14"/>
                  <a:gd name="T2" fmla="*/ 2147483646 w 9"/>
                  <a:gd name="T3" fmla="*/ 0 h 14"/>
                  <a:gd name="T4" fmla="*/ 2147483646 w 9"/>
                  <a:gd name="T5" fmla="*/ 0 h 14"/>
                  <a:gd name="T6" fmla="*/ 0 w 9"/>
                  <a:gd name="T7" fmla="*/ 2147483646 h 14"/>
                  <a:gd name="T8" fmla="*/ 2147483646 w 9"/>
                  <a:gd name="T9" fmla="*/ 2147483646 h 14"/>
                  <a:gd name="T10" fmla="*/ 2147483646 w 9"/>
                  <a:gd name="T11" fmla="*/ 2147483646 h 14"/>
                  <a:gd name="T12" fmla="*/ 2147483646 w 9"/>
                  <a:gd name="T13" fmla="*/ 2147483646 h 14"/>
                  <a:gd name="T14" fmla="*/ 2147483646 w 9"/>
                  <a:gd name="T15" fmla="*/ 2147483646 h 14"/>
                  <a:gd name="T16" fmla="*/ 2147483646 w 9"/>
                  <a:gd name="T17" fmla="*/ 2147483646 h 14"/>
                  <a:gd name="T18" fmla="*/ 2147483646 w 9"/>
                  <a:gd name="T19" fmla="*/ 2147483646 h 14"/>
                  <a:gd name="T20" fmla="*/ 2147483646 w 9"/>
                  <a:gd name="T21" fmla="*/ 2147483646 h 14"/>
                  <a:gd name="T22" fmla="*/ 2147483646 w 9"/>
                  <a:gd name="T23" fmla="*/ 2147483646 h 14"/>
                  <a:gd name="T24" fmla="*/ 2147483646 w 9"/>
                  <a:gd name="T25" fmla="*/ 2147483646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 h="14">
                    <a:moveTo>
                      <a:pt x="9" y="5"/>
                    </a:moveTo>
                    <a:cubicBezTo>
                      <a:pt x="9" y="2"/>
                      <a:pt x="7" y="0"/>
                      <a:pt x="5" y="0"/>
                    </a:cubicBezTo>
                    <a:cubicBezTo>
                      <a:pt x="5" y="0"/>
                      <a:pt x="5" y="0"/>
                      <a:pt x="5" y="0"/>
                    </a:cubicBezTo>
                    <a:cubicBezTo>
                      <a:pt x="2" y="0"/>
                      <a:pt x="0" y="2"/>
                      <a:pt x="0" y="5"/>
                    </a:cubicBezTo>
                    <a:cubicBezTo>
                      <a:pt x="0" y="8"/>
                      <a:pt x="5" y="14"/>
                      <a:pt x="5" y="14"/>
                    </a:cubicBezTo>
                    <a:cubicBezTo>
                      <a:pt x="5" y="14"/>
                      <a:pt x="5" y="14"/>
                      <a:pt x="5" y="14"/>
                    </a:cubicBezTo>
                    <a:cubicBezTo>
                      <a:pt x="5" y="14"/>
                      <a:pt x="5" y="14"/>
                      <a:pt x="5" y="14"/>
                    </a:cubicBezTo>
                    <a:cubicBezTo>
                      <a:pt x="5" y="14"/>
                      <a:pt x="9" y="8"/>
                      <a:pt x="9" y="5"/>
                    </a:cubicBezTo>
                    <a:close/>
                    <a:moveTo>
                      <a:pt x="3" y="4"/>
                    </a:moveTo>
                    <a:cubicBezTo>
                      <a:pt x="3" y="3"/>
                      <a:pt x="4" y="2"/>
                      <a:pt x="5" y="2"/>
                    </a:cubicBezTo>
                    <a:cubicBezTo>
                      <a:pt x="6" y="2"/>
                      <a:pt x="7" y="3"/>
                      <a:pt x="7" y="4"/>
                    </a:cubicBezTo>
                    <a:cubicBezTo>
                      <a:pt x="7" y="5"/>
                      <a:pt x="6" y="6"/>
                      <a:pt x="5" y="6"/>
                    </a:cubicBezTo>
                    <a:cubicBezTo>
                      <a:pt x="4" y="6"/>
                      <a:pt x="3" y="5"/>
                      <a:pt x="3"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grpSp>
        <p:nvGrpSpPr>
          <p:cNvPr id="12296" name="组合 2"/>
          <p:cNvGrpSpPr/>
          <p:nvPr/>
        </p:nvGrpSpPr>
        <p:grpSpPr bwMode="auto">
          <a:xfrm>
            <a:off x="2518690" y="2312086"/>
            <a:ext cx="3070879" cy="2077941"/>
            <a:chOff x="2245139" y="1262906"/>
            <a:chExt cx="2736304" cy="1853408"/>
          </a:xfrm>
        </p:grpSpPr>
        <p:grpSp>
          <p:nvGrpSpPr>
            <p:cNvPr id="12320" name="组合 95"/>
            <p:cNvGrpSpPr/>
            <p:nvPr/>
          </p:nvGrpSpPr>
          <p:grpSpPr bwMode="auto">
            <a:xfrm>
              <a:off x="2245139" y="1262906"/>
              <a:ext cx="2736304" cy="1853408"/>
              <a:chOff x="2219739" y="1482198"/>
              <a:chExt cx="2736304" cy="1853408"/>
            </a:xfrm>
          </p:grpSpPr>
          <p:grpSp>
            <p:nvGrpSpPr>
              <p:cNvPr id="12324" name="组合 96"/>
              <p:cNvGrpSpPr/>
              <p:nvPr/>
            </p:nvGrpSpPr>
            <p:grpSpPr bwMode="auto">
              <a:xfrm>
                <a:off x="2219739" y="1482198"/>
                <a:ext cx="2736304" cy="1853408"/>
                <a:chOff x="4572000" y="1515219"/>
                <a:chExt cx="2736304" cy="1853408"/>
              </a:xfrm>
            </p:grpSpPr>
            <p:sp>
              <p:nvSpPr>
                <p:cNvPr id="12326" name="TextBox 74"/>
                <p:cNvSpPr txBox="1">
                  <a:spLocks noChangeArrowheads="1"/>
                </p:cNvSpPr>
                <p:nvPr/>
              </p:nvSpPr>
              <p:spPr bwMode="auto">
                <a:xfrm>
                  <a:off x="4572000" y="1515219"/>
                  <a:ext cx="2736304" cy="185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2903" dirty="0">
                      <a:solidFill>
                        <a:schemeClr val="tx1">
                          <a:lumMod val="50000"/>
                          <a:lumOff val="50000"/>
                        </a:schemeClr>
                      </a:solidFill>
                      <a:latin typeface="微软雅黑" panose="020B0503020204020204" pitchFamily="34" charset="-122"/>
                      <a:ea typeface="微软雅黑" panose="020B0503020204020204" pitchFamily="34" charset="-122"/>
                    </a:rPr>
                    <a:t>02</a:t>
                  </a:r>
                </a:p>
              </p:txBody>
            </p:sp>
            <p:sp>
              <p:nvSpPr>
                <p:cNvPr id="100" name="矩形 99"/>
                <p:cNvSpPr/>
                <p:nvPr/>
              </p:nvSpPr>
              <p:spPr>
                <a:xfrm>
                  <a:off x="5047769" y="2293416"/>
                  <a:ext cx="1612047" cy="360040"/>
                </a:xfrm>
                <a:prstGeom prst="rect">
                  <a:avLst/>
                </a:prstGeom>
                <a:gradFill flip="none" rotWithShape="1">
                  <a:gsLst>
                    <a:gs pos="78000">
                      <a:srgbClr val="E7E7E7"/>
                    </a:gs>
                    <a:gs pos="97000">
                      <a:srgbClr val="E6E6E6"/>
                    </a:gs>
                    <a:gs pos="8000">
                      <a:srgbClr val="E8E8E8"/>
                    </a:gs>
                    <a:gs pos="19000">
                      <a:srgbClr val="E8E8E8"/>
                    </a:gs>
                    <a:gs pos="100000">
                      <a:srgbClr val="E6E6E6">
                        <a:alpha val="0"/>
                      </a:srgbClr>
                    </a:gs>
                    <a:gs pos="0">
                      <a:srgbClr val="E8E8E8">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12325" name="TextBox 97"/>
              <p:cNvSpPr txBox="1">
                <a:spLocks noChangeArrowheads="1"/>
              </p:cNvSpPr>
              <p:nvPr/>
            </p:nvSpPr>
            <p:spPr bwMode="auto">
              <a:xfrm>
                <a:off x="3022010" y="2276046"/>
                <a:ext cx="1280301" cy="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dist" eaLnBrk="1" hangingPunct="1">
                  <a:spcBef>
                    <a:spcPct val="0"/>
                  </a:spcBef>
                  <a:buFontTx/>
                  <a:buNone/>
                </a:pPr>
                <a:r>
                  <a:rPr lang="zh-CN" altLang="en-US" sz="1795" b="1" dirty="0" smtClean="0">
                    <a:solidFill>
                      <a:srgbClr val="FF9900"/>
                    </a:solidFill>
                    <a:latin typeface="微软雅黑" panose="020B0503020204020204" pitchFamily="34" charset="-122"/>
                    <a:ea typeface="微软雅黑" panose="020B0503020204020204" pitchFamily="34" charset="-122"/>
                  </a:rPr>
                  <a:t>产品介绍</a:t>
                </a:r>
                <a:endParaRPr lang="zh-CN" altLang="en-US" sz="1795" b="1" dirty="0">
                  <a:solidFill>
                    <a:srgbClr val="FF9900"/>
                  </a:solidFill>
                  <a:latin typeface="微软雅黑" panose="020B0503020204020204" pitchFamily="34" charset="-122"/>
                  <a:ea typeface="微软雅黑" panose="020B0503020204020204" pitchFamily="34" charset="-122"/>
                </a:endParaRPr>
              </a:p>
            </p:txBody>
          </p:sp>
        </p:grpSp>
        <p:grpSp>
          <p:nvGrpSpPr>
            <p:cNvPr id="12321" name="组合 118"/>
            <p:cNvGrpSpPr/>
            <p:nvPr/>
          </p:nvGrpSpPr>
          <p:grpSpPr bwMode="auto">
            <a:xfrm>
              <a:off x="2792238" y="2105398"/>
              <a:ext cx="230966" cy="225424"/>
              <a:chOff x="6452659" y="1135410"/>
              <a:chExt cx="238787" cy="230615"/>
            </a:xfrm>
          </p:grpSpPr>
          <p:sp>
            <p:nvSpPr>
              <p:cNvPr id="50" name="Oval 89"/>
              <p:cNvSpPr>
                <a:spLocks noChangeArrowheads="1"/>
              </p:cNvSpPr>
              <p:nvPr/>
            </p:nvSpPr>
            <p:spPr bwMode="auto">
              <a:xfrm>
                <a:off x="6451514" y="1134961"/>
                <a:ext cx="237935" cy="230801"/>
              </a:xfrm>
              <a:prstGeom prst="ellipse">
                <a:avLst/>
              </a:prstGeom>
              <a:solidFill>
                <a:srgbClr val="2769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2323" name="Freeform 90"/>
              <p:cNvSpPr>
                <a:spLocks noEditPoints="1"/>
              </p:cNvSpPr>
              <p:nvPr/>
            </p:nvSpPr>
            <p:spPr bwMode="auto">
              <a:xfrm>
                <a:off x="6531650" y="1188070"/>
                <a:ext cx="79898" cy="116215"/>
              </a:xfrm>
              <a:custGeom>
                <a:avLst/>
                <a:gdLst>
                  <a:gd name="T0" fmla="*/ 2147483646 w 9"/>
                  <a:gd name="T1" fmla="*/ 0 h 13"/>
                  <a:gd name="T2" fmla="*/ 0 w 9"/>
                  <a:gd name="T3" fmla="*/ 2147483646 h 13"/>
                  <a:gd name="T4" fmla="*/ 0 w 9"/>
                  <a:gd name="T5" fmla="*/ 2147483646 h 13"/>
                  <a:gd name="T6" fmla="*/ 2147483646 w 9"/>
                  <a:gd name="T7" fmla="*/ 2147483646 h 13"/>
                  <a:gd name="T8" fmla="*/ 2147483646 w 9"/>
                  <a:gd name="T9" fmla="*/ 2147483646 h 13"/>
                  <a:gd name="T10" fmla="*/ 2147483646 w 9"/>
                  <a:gd name="T11" fmla="*/ 0 h 13"/>
                  <a:gd name="T12" fmla="*/ 2147483646 w 9"/>
                  <a:gd name="T13" fmla="*/ 2147483646 h 13"/>
                  <a:gd name="T14" fmla="*/ 2147483646 w 9"/>
                  <a:gd name="T15" fmla="*/ 2147483646 h 13"/>
                  <a:gd name="T16" fmla="*/ 2147483646 w 9"/>
                  <a:gd name="T17" fmla="*/ 2147483646 h 13"/>
                  <a:gd name="T18" fmla="*/ 2147483646 w 9"/>
                  <a:gd name="T19" fmla="*/ 2147483646 h 13"/>
                  <a:gd name="T20" fmla="*/ 2147483646 w 9"/>
                  <a:gd name="T21" fmla="*/ 2147483646 h 13"/>
                  <a:gd name="T22" fmla="*/ 2147483646 w 9"/>
                  <a:gd name="T23" fmla="*/ 2147483646 h 13"/>
                  <a:gd name="T24" fmla="*/ 2147483646 w 9"/>
                  <a:gd name="T25" fmla="*/ 2147483646 h 13"/>
                  <a:gd name="T26" fmla="*/ 2147483646 w 9"/>
                  <a:gd name="T27" fmla="*/ 2147483646 h 13"/>
                  <a:gd name="T28" fmla="*/ 2147483646 w 9"/>
                  <a:gd name="T29" fmla="*/ 2147483646 h 13"/>
                  <a:gd name="T30" fmla="*/ 2147483646 w 9"/>
                  <a:gd name="T31" fmla="*/ 2147483646 h 13"/>
                  <a:gd name="T32" fmla="*/ 2147483646 w 9"/>
                  <a:gd name="T33" fmla="*/ 2147483646 h 13"/>
                  <a:gd name="T34" fmla="*/ 2147483646 w 9"/>
                  <a:gd name="T35" fmla="*/ 2147483646 h 13"/>
                  <a:gd name="T36" fmla="*/ 2147483646 w 9"/>
                  <a:gd name="T37" fmla="*/ 2147483646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 h="13">
                    <a:moveTo>
                      <a:pt x="5" y="0"/>
                    </a:moveTo>
                    <a:cubicBezTo>
                      <a:pt x="2" y="0"/>
                      <a:pt x="0" y="2"/>
                      <a:pt x="0" y="5"/>
                    </a:cubicBezTo>
                    <a:cubicBezTo>
                      <a:pt x="0" y="13"/>
                      <a:pt x="0" y="13"/>
                      <a:pt x="0" y="13"/>
                    </a:cubicBezTo>
                    <a:cubicBezTo>
                      <a:pt x="9" y="13"/>
                      <a:pt x="9" y="13"/>
                      <a:pt x="9" y="13"/>
                    </a:cubicBezTo>
                    <a:cubicBezTo>
                      <a:pt x="9" y="5"/>
                      <a:pt x="9" y="5"/>
                      <a:pt x="9" y="5"/>
                    </a:cubicBezTo>
                    <a:cubicBezTo>
                      <a:pt x="9" y="2"/>
                      <a:pt x="7" y="0"/>
                      <a:pt x="5" y="0"/>
                    </a:cubicBezTo>
                    <a:close/>
                    <a:moveTo>
                      <a:pt x="5" y="10"/>
                    </a:moveTo>
                    <a:cubicBezTo>
                      <a:pt x="5" y="11"/>
                      <a:pt x="5" y="11"/>
                      <a:pt x="5" y="11"/>
                    </a:cubicBezTo>
                    <a:cubicBezTo>
                      <a:pt x="5" y="11"/>
                      <a:pt x="5" y="12"/>
                      <a:pt x="5" y="12"/>
                    </a:cubicBezTo>
                    <a:cubicBezTo>
                      <a:pt x="4" y="12"/>
                      <a:pt x="4" y="11"/>
                      <a:pt x="4" y="11"/>
                    </a:cubicBezTo>
                    <a:cubicBezTo>
                      <a:pt x="4" y="10"/>
                      <a:pt x="4" y="10"/>
                      <a:pt x="4" y="10"/>
                    </a:cubicBezTo>
                    <a:cubicBezTo>
                      <a:pt x="3" y="9"/>
                      <a:pt x="3" y="9"/>
                      <a:pt x="3" y="8"/>
                    </a:cubicBezTo>
                    <a:cubicBezTo>
                      <a:pt x="3" y="7"/>
                      <a:pt x="3" y="6"/>
                      <a:pt x="5" y="6"/>
                    </a:cubicBezTo>
                    <a:cubicBezTo>
                      <a:pt x="6" y="6"/>
                      <a:pt x="6" y="7"/>
                      <a:pt x="6" y="8"/>
                    </a:cubicBezTo>
                    <a:cubicBezTo>
                      <a:pt x="6" y="9"/>
                      <a:pt x="6" y="9"/>
                      <a:pt x="5" y="10"/>
                    </a:cubicBezTo>
                    <a:close/>
                    <a:moveTo>
                      <a:pt x="1" y="5"/>
                    </a:moveTo>
                    <a:cubicBezTo>
                      <a:pt x="1" y="3"/>
                      <a:pt x="3" y="1"/>
                      <a:pt x="5" y="1"/>
                    </a:cubicBezTo>
                    <a:cubicBezTo>
                      <a:pt x="6" y="1"/>
                      <a:pt x="8" y="3"/>
                      <a:pt x="8" y="5"/>
                    </a:cubicBezTo>
                    <a:lnTo>
                      <a:pt x="1"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grpSp>
        <p:nvGrpSpPr>
          <p:cNvPr id="12297" name="组合 4"/>
          <p:cNvGrpSpPr/>
          <p:nvPr/>
        </p:nvGrpSpPr>
        <p:grpSpPr bwMode="auto">
          <a:xfrm>
            <a:off x="7101853" y="2312086"/>
            <a:ext cx="3070879" cy="2077941"/>
            <a:chOff x="6329908" y="1262906"/>
            <a:chExt cx="2736304" cy="1853408"/>
          </a:xfrm>
        </p:grpSpPr>
        <p:grpSp>
          <p:nvGrpSpPr>
            <p:cNvPr id="12310" name="组合 105"/>
            <p:cNvGrpSpPr/>
            <p:nvPr/>
          </p:nvGrpSpPr>
          <p:grpSpPr bwMode="auto">
            <a:xfrm>
              <a:off x="6329908" y="1262906"/>
              <a:ext cx="2736304" cy="1853408"/>
              <a:chOff x="6444208" y="1482198"/>
              <a:chExt cx="2736304" cy="1853408"/>
            </a:xfrm>
          </p:grpSpPr>
          <p:grpSp>
            <p:nvGrpSpPr>
              <p:cNvPr id="12314" name="组合 106"/>
              <p:cNvGrpSpPr/>
              <p:nvPr/>
            </p:nvGrpSpPr>
            <p:grpSpPr bwMode="auto">
              <a:xfrm>
                <a:off x="6444208" y="1482198"/>
                <a:ext cx="2736304" cy="1853408"/>
                <a:chOff x="4572000" y="1515219"/>
                <a:chExt cx="2736304" cy="1853408"/>
              </a:xfrm>
            </p:grpSpPr>
            <p:sp>
              <p:nvSpPr>
                <p:cNvPr id="12316" name="TextBox 74"/>
                <p:cNvSpPr txBox="1">
                  <a:spLocks noChangeArrowheads="1"/>
                </p:cNvSpPr>
                <p:nvPr/>
              </p:nvSpPr>
              <p:spPr bwMode="auto">
                <a:xfrm>
                  <a:off x="4572000" y="1515219"/>
                  <a:ext cx="2736304" cy="185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2903" dirty="0">
                      <a:solidFill>
                        <a:schemeClr val="tx1">
                          <a:lumMod val="50000"/>
                          <a:lumOff val="50000"/>
                        </a:schemeClr>
                      </a:solidFill>
                      <a:latin typeface="微软雅黑" panose="020B0503020204020204" pitchFamily="34" charset="-122"/>
                      <a:ea typeface="微软雅黑" panose="020B0503020204020204" pitchFamily="34" charset="-122"/>
                    </a:rPr>
                    <a:t>04</a:t>
                  </a:r>
                </a:p>
              </p:txBody>
            </p:sp>
            <p:sp>
              <p:nvSpPr>
                <p:cNvPr id="110" name="矩形 109"/>
                <p:cNvSpPr/>
                <p:nvPr/>
              </p:nvSpPr>
              <p:spPr>
                <a:xfrm>
                  <a:off x="5004048" y="2293416"/>
                  <a:ext cx="1800200" cy="360040"/>
                </a:xfrm>
                <a:prstGeom prst="rect">
                  <a:avLst/>
                </a:prstGeom>
                <a:gradFill flip="none" rotWithShape="1">
                  <a:gsLst>
                    <a:gs pos="97000">
                      <a:srgbClr val="D7D7D7"/>
                    </a:gs>
                    <a:gs pos="20415">
                      <a:srgbClr val="E5E5E5"/>
                    </a:gs>
                    <a:gs pos="7000">
                      <a:srgbClr val="E6E6E6"/>
                    </a:gs>
                    <a:gs pos="0">
                      <a:srgbClr val="E0E0E0">
                        <a:alpha val="0"/>
                      </a:srgbClr>
                    </a:gs>
                    <a:gs pos="100000">
                      <a:srgbClr val="D5D5D5">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12315" name="TextBox 107"/>
              <p:cNvSpPr txBox="1">
                <a:spLocks noChangeArrowheads="1"/>
              </p:cNvSpPr>
              <p:nvPr/>
            </p:nvSpPr>
            <p:spPr bwMode="auto">
              <a:xfrm>
                <a:off x="7248574" y="2271138"/>
                <a:ext cx="1306588" cy="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dist" eaLnBrk="1" hangingPunct="1">
                  <a:spcBef>
                    <a:spcPct val="0"/>
                  </a:spcBef>
                  <a:buFontTx/>
                  <a:buNone/>
                </a:pPr>
                <a:r>
                  <a:rPr lang="zh-CN" altLang="en-US" sz="1795" b="1" dirty="0" smtClean="0">
                    <a:solidFill>
                      <a:srgbClr val="FF9900"/>
                    </a:solidFill>
                    <a:latin typeface="微软雅黑" panose="020B0503020204020204" pitchFamily="34" charset="-122"/>
                    <a:ea typeface="微软雅黑" panose="020B0503020204020204" pitchFamily="34" charset="-122"/>
                  </a:rPr>
                  <a:t>典型案例</a:t>
                </a:r>
                <a:endParaRPr lang="zh-CN" altLang="en-US" sz="1795" b="1" dirty="0">
                  <a:solidFill>
                    <a:srgbClr val="FF9900"/>
                  </a:solidFill>
                  <a:latin typeface="微软雅黑" panose="020B0503020204020204" pitchFamily="34" charset="-122"/>
                  <a:ea typeface="微软雅黑" panose="020B0503020204020204" pitchFamily="34" charset="-122"/>
                </a:endParaRPr>
              </a:p>
            </p:txBody>
          </p:sp>
        </p:grpSp>
        <p:grpSp>
          <p:nvGrpSpPr>
            <p:cNvPr id="12311" name="组合 119"/>
            <p:cNvGrpSpPr/>
            <p:nvPr/>
          </p:nvGrpSpPr>
          <p:grpSpPr bwMode="auto">
            <a:xfrm>
              <a:off x="6872271" y="2105866"/>
              <a:ext cx="221996" cy="224489"/>
              <a:chOff x="7258497" y="1136366"/>
              <a:chExt cx="229513" cy="229659"/>
            </a:xfrm>
          </p:grpSpPr>
          <p:sp>
            <p:nvSpPr>
              <p:cNvPr id="48" name="Oval 88"/>
              <p:cNvSpPr>
                <a:spLocks noChangeArrowheads="1"/>
              </p:cNvSpPr>
              <p:nvPr/>
            </p:nvSpPr>
            <p:spPr bwMode="auto">
              <a:xfrm>
                <a:off x="7258966" y="1135437"/>
                <a:ext cx="228089" cy="230803"/>
              </a:xfrm>
              <a:prstGeom prst="ellipse">
                <a:avLst/>
              </a:prstGeom>
              <a:solidFill>
                <a:srgbClr val="2769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2313" name="Freeform 91"/>
              <p:cNvSpPr/>
              <p:nvPr/>
            </p:nvSpPr>
            <p:spPr bwMode="auto">
              <a:xfrm>
                <a:off x="7324929" y="1197150"/>
                <a:ext cx="106227" cy="107135"/>
              </a:xfrm>
              <a:custGeom>
                <a:avLst/>
                <a:gdLst>
                  <a:gd name="T0" fmla="*/ 0 w 117"/>
                  <a:gd name="T1" fmla="*/ 0 h 118"/>
                  <a:gd name="T2" fmla="*/ 0 w 117"/>
                  <a:gd name="T3" fmla="*/ 2147483646 h 118"/>
                  <a:gd name="T4" fmla="*/ 2147483646 w 117"/>
                  <a:gd name="T5" fmla="*/ 2147483646 h 118"/>
                  <a:gd name="T6" fmla="*/ 2147483646 w 117"/>
                  <a:gd name="T7" fmla="*/ 2147483646 h 118"/>
                  <a:gd name="T8" fmla="*/ 2147483646 w 117"/>
                  <a:gd name="T9" fmla="*/ 0 h 118"/>
                  <a:gd name="T10" fmla="*/ 2147483646 w 117"/>
                  <a:gd name="T11" fmla="*/ 2147483646 h 118"/>
                  <a:gd name="T12" fmla="*/ 0 w 117"/>
                  <a:gd name="T13" fmla="*/ 0 h 1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 h="118">
                    <a:moveTo>
                      <a:pt x="0" y="0"/>
                    </a:moveTo>
                    <a:lnTo>
                      <a:pt x="0" y="98"/>
                    </a:lnTo>
                    <a:lnTo>
                      <a:pt x="58" y="118"/>
                    </a:lnTo>
                    <a:lnTo>
                      <a:pt x="117" y="98"/>
                    </a:lnTo>
                    <a:lnTo>
                      <a:pt x="117" y="0"/>
                    </a:lnTo>
                    <a:lnTo>
                      <a:pt x="58" y="2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grpSp>
        <p:nvGrpSpPr>
          <p:cNvPr id="12298" name="组合 1"/>
          <p:cNvGrpSpPr/>
          <p:nvPr/>
        </p:nvGrpSpPr>
        <p:grpSpPr bwMode="auto">
          <a:xfrm>
            <a:off x="228003" y="2312086"/>
            <a:ext cx="3069098" cy="2077941"/>
            <a:chOff x="202754" y="1262906"/>
            <a:chExt cx="2736304" cy="1853408"/>
          </a:xfrm>
        </p:grpSpPr>
        <p:grpSp>
          <p:nvGrpSpPr>
            <p:cNvPr id="12299" name="组合 90"/>
            <p:cNvGrpSpPr/>
            <p:nvPr/>
          </p:nvGrpSpPr>
          <p:grpSpPr bwMode="auto">
            <a:xfrm>
              <a:off x="202754" y="1262906"/>
              <a:ext cx="2736304" cy="1853408"/>
              <a:chOff x="107504" y="1482198"/>
              <a:chExt cx="2736304" cy="1853408"/>
            </a:xfrm>
          </p:grpSpPr>
          <p:grpSp>
            <p:nvGrpSpPr>
              <p:cNvPr id="12304" name="组合 91"/>
              <p:cNvGrpSpPr/>
              <p:nvPr/>
            </p:nvGrpSpPr>
            <p:grpSpPr bwMode="auto">
              <a:xfrm>
                <a:off x="107504" y="1482198"/>
                <a:ext cx="2736304" cy="1853408"/>
                <a:chOff x="4572000" y="1515219"/>
                <a:chExt cx="2736304" cy="1853408"/>
              </a:xfrm>
            </p:grpSpPr>
            <p:sp>
              <p:nvSpPr>
                <p:cNvPr id="12306" name="TextBox 74"/>
                <p:cNvSpPr txBox="1">
                  <a:spLocks noChangeArrowheads="1"/>
                </p:cNvSpPr>
                <p:nvPr/>
              </p:nvSpPr>
              <p:spPr bwMode="auto">
                <a:xfrm>
                  <a:off x="4572000" y="1515219"/>
                  <a:ext cx="2736304" cy="185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2903" dirty="0">
                      <a:solidFill>
                        <a:schemeClr val="tx1">
                          <a:lumMod val="50000"/>
                          <a:lumOff val="50000"/>
                        </a:schemeClr>
                      </a:solidFill>
                      <a:latin typeface="微软雅黑" panose="020B0503020204020204" pitchFamily="34" charset="-122"/>
                      <a:ea typeface="微软雅黑" panose="020B0503020204020204" pitchFamily="34" charset="-122"/>
                    </a:rPr>
                    <a:t>01</a:t>
                  </a:r>
                </a:p>
              </p:txBody>
            </p:sp>
            <p:sp>
              <p:nvSpPr>
                <p:cNvPr id="95" name="矩形 94"/>
                <p:cNvSpPr/>
                <p:nvPr/>
              </p:nvSpPr>
              <p:spPr>
                <a:xfrm>
                  <a:off x="5004048" y="2293416"/>
                  <a:ext cx="1728192" cy="360040"/>
                </a:xfrm>
                <a:prstGeom prst="rect">
                  <a:avLst/>
                </a:prstGeom>
                <a:gradFill flip="none" rotWithShape="1">
                  <a:gsLst>
                    <a:gs pos="41638">
                      <a:srgbClr val="EDEDED"/>
                    </a:gs>
                    <a:gs pos="6000">
                      <a:srgbClr val="EEEEEE"/>
                    </a:gs>
                    <a:gs pos="23000">
                      <a:srgbClr val="EEEEEE"/>
                    </a:gs>
                    <a:gs pos="85800">
                      <a:srgbClr val="ECECEC"/>
                    </a:gs>
                    <a:gs pos="100000">
                      <a:srgbClr val="ECECEC">
                        <a:alpha val="0"/>
                      </a:srgbClr>
                    </a:gs>
                    <a:gs pos="0">
                      <a:srgbClr val="EEEEEE">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12305" name="TextBox 92"/>
              <p:cNvSpPr txBox="1">
                <a:spLocks noChangeArrowheads="1"/>
              </p:cNvSpPr>
              <p:nvPr/>
            </p:nvSpPr>
            <p:spPr bwMode="auto">
              <a:xfrm>
                <a:off x="897531" y="2271138"/>
                <a:ext cx="1198173" cy="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dist" eaLnBrk="1" hangingPunct="1">
                  <a:spcBef>
                    <a:spcPct val="0"/>
                  </a:spcBef>
                  <a:buFontTx/>
                  <a:buNone/>
                </a:pPr>
                <a:r>
                  <a:rPr lang="zh-CN" altLang="en-US" sz="1795" b="1" dirty="0" smtClean="0">
                    <a:solidFill>
                      <a:srgbClr val="EA8B00"/>
                    </a:solidFill>
                    <a:latin typeface="微软雅黑" panose="020B0503020204020204" pitchFamily="34" charset="-122"/>
                    <a:ea typeface="微软雅黑" panose="020B0503020204020204" pitchFamily="34" charset="-122"/>
                  </a:rPr>
                  <a:t>龙源简介</a:t>
                </a:r>
                <a:endParaRPr lang="zh-CN" altLang="en-US" sz="1795" b="1" dirty="0">
                  <a:solidFill>
                    <a:srgbClr val="EA8B00"/>
                  </a:solidFill>
                  <a:latin typeface="微软雅黑" panose="020B0503020204020204" pitchFamily="34" charset="-122"/>
                  <a:ea typeface="微软雅黑" panose="020B0503020204020204" pitchFamily="34" charset="-122"/>
                </a:endParaRPr>
              </a:p>
            </p:txBody>
          </p:sp>
        </p:grpSp>
        <p:grpSp>
          <p:nvGrpSpPr>
            <p:cNvPr id="12300" name="组合 120"/>
            <p:cNvGrpSpPr/>
            <p:nvPr/>
          </p:nvGrpSpPr>
          <p:grpSpPr bwMode="auto">
            <a:xfrm>
              <a:off x="754435" y="2105398"/>
              <a:ext cx="224362" cy="225424"/>
              <a:chOff x="6054069" y="942439"/>
              <a:chExt cx="231957" cy="230615"/>
            </a:xfrm>
          </p:grpSpPr>
          <p:sp>
            <p:nvSpPr>
              <p:cNvPr id="12301" name="Freeform 92"/>
              <p:cNvSpPr>
                <a:spLocks noEditPoints="1"/>
              </p:cNvSpPr>
              <p:nvPr/>
            </p:nvSpPr>
            <p:spPr bwMode="auto">
              <a:xfrm>
                <a:off x="6107644" y="996006"/>
                <a:ext cx="132558" cy="124387"/>
              </a:xfrm>
              <a:custGeom>
                <a:avLst/>
                <a:gdLst>
                  <a:gd name="T0" fmla="*/ 0 w 146"/>
                  <a:gd name="T1" fmla="*/ 2147483646 h 137"/>
                  <a:gd name="T2" fmla="*/ 2147483646 w 146"/>
                  <a:gd name="T3" fmla="*/ 2147483646 h 137"/>
                  <a:gd name="T4" fmla="*/ 2147483646 w 146"/>
                  <a:gd name="T5" fmla="*/ 2147483646 h 137"/>
                  <a:gd name="T6" fmla="*/ 2147483646 w 146"/>
                  <a:gd name="T7" fmla="*/ 2147483646 h 137"/>
                  <a:gd name="T8" fmla="*/ 2147483646 w 146"/>
                  <a:gd name="T9" fmla="*/ 2147483646 h 137"/>
                  <a:gd name="T10" fmla="*/ 2147483646 w 146"/>
                  <a:gd name="T11" fmla="*/ 2147483646 h 137"/>
                  <a:gd name="T12" fmla="*/ 2147483646 w 146"/>
                  <a:gd name="T13" fmla="*/ 0 h 137"/>
                  <a:gd name="T14" fmla="*/ 0 w 146"/>
                  <a:gd name="T15" fmla="*/ 2147483646 h 137"/>
                  <a:gd name="T16" fmla="*/ 2147483646 w 146"/>
                  <a:gd name="T17" fmla="*/ 2147483646 h 137"/>
                  <a:gd name="T18" fmla="*/ 2147483646 w 146"/>
                  <a:gd name="T19" fmla="*/ 2147483646 h 137"/>
                  <a:gd name="T20" fmla="*/ 2147483646 w 146"/>
                  <a:gd name="T21" fmla="*/ 2147483646 h 137"/>
                  <a:gd name="T22" fmla="*/ 2147483646 w 146"/>
                  <a:gd name="T23" fmla="*/ 2147483646 h 137"/>
                  <a:gd name="T24" fmla="*/ 2147483646 w 146"/>
                  <a:gd name="T25" fmla="*/ 2147483646 h 1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6" h="137">
                    <a:moveTo>
                      <a:pt x="0" y="68"/>
                    </a:moveTo>
                    <a:lnTo>
                      <a:pt x="19" y="68"/>
                    </a:lnTo>
                    <a:lnTo>
                      <a:pt x="19" y="137"/>
                    </a:lnTo>
                    <a:lnTo>
                      <a:pt x="117" y="137"/>
                    </a:lnTo>
                    <a:lnTo>
                      <a:pt x="117" y="68"/>
                    </a:lnTo>
                    <a:lnTo>
                      <a:pt x="146" y="68"/>
                    </a:lnTo>
                    <a:lnTo>
                      <a:pt x="68" y="0"/>
                    </a:lnTo>
                    <a:lnTo>
                      <a:pt x="0" y="68"/>
                    </a:lnTo>
                    <a:close/>
                    <a:moveTo>
                      <a:pt x="87" y="107"/>
                    </a:moveTo>
                    <a:lnTo>
                      <a:pt x="48" y="107"/>
                    </a:lnTo>
                    <a:lnTo>
                      <a:pt x="48" y="68"/>
                    </a:lnTo>
                    <a:lnTo>
                      <a:pt x="87" y="68"/>
                    </a:lnTo>
                    <a:lnTo>
                      <a:pt x="87" y="10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6" name="Rectangle 93"/>
              <p:cNvSpPr>
                <a:spLocks noChangeArrowheads="1"/>
              </p:cNvSpPr>
              <p:nvPr/>
            </p:nvSpPr>
            <p:spPr bwMode="auto">
              <a:xfrm>
                <a:off x="6150309" y="1055765"/>
                <a:ext cx="37763" cy="37384"/>
              </a:xfrm>
              <a:prstGeom prst="rect">
                <a:avLst/>
              </a:prstGeom>
              <a:solidFill>
                <a:srgbClr val="2769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7" name="Freeform 94"/>
              <p:cNvSpPr>
                <a:spLocks noEditPoints="1"/>
              </p:cNvSpPr>
              <p:nvPr/>
            </p:nvSpPr>
            <p:spPr bwMode="auto">
              <a:xfrm>
                <a:off x="6053440" y="941990"/>
                <a:ext cx="233144" cy="230801"/>
              </a:xfrm>
              <a:custGeom>
                <a:avLst/>
                <a:gdLst>
                  <a:gd name="T0" fmla="*/ 1022750916 w 26"/>
                  <a:gd name="T1" fmla="*/ 0 h 26"/>
                  <a:gd name="T2" fmla="*/ 0 w 26"/>
                  <a:gd name="T3" fmla="*/ 1022750916 h 26"/>
                  <a:gd name="T4" fmla="*/ 1022750916 w 26"/>
                  <a:gd name="T5" fmla="*/ 2045510701 h 26"/>
                  <a:gd name="T6" fmla="*/ 2045510701 w 26"/>
                  <a:gd name="T7" fmla="*/ 1022750916 h 26"/>
                  <a:gd name="T8" fmla="*/ 1022750916 w 26"/>
                  <a:gd name="T9" fmla="*/ 0 h 26"/>
                  <a:gd name="T10" fmla="*/ 1416126887 w 26"/>
                  <a:gd name="T11" fmla="*/ 1022750916 h 26"/>
                  <a:gd name="T12" fmla="*/ 1416126887 w 26"/>
                  <a:gd name="T13" fmla="*/ 1573468405 h 26"/>
                  <a:gd name="T14" fmla="*/ 629383814 w 26"/>
                  <a:gd name="T15" fmla="*/ 1573468405 h 26"/>
                  <a:gd name="T16" fmla="*/ 629383814 w 26"/>
                  <a:gd name="T17" fmla="*/ 1022750916 h 26"/>
                  <a:gd name="T18" fmla="*/ 472042296 w 26"/>
                  <a:gd name="T19" fmla="*/ 1022750916 h 26"/>
                  <a:gd name="T20" fmla="*/ 1022750916 w 26"/>
                  <a:gd name="T21" fmla="*/ 472042296 h 26"/>
                  <a:gd name="T22" fmla="*/ 1652143600 w 26"/>
                  <a:gd name="T23" fmla="*/ 1022750916 h 26"/>
                  <a:gd name="T24" fmla="*/ 1416126887 w 26"/>
                  <a:gd name="T25" fmla="*/ 1022750916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6">
                    <a:moveTo>
                      <a:pt x="13" y="0"/>
                    </a:moveTo>
                    <a:cubicBezTo>
                      <a:pt x="6" y="0"/>
                      <a:pt x="0" y="6"/>
                      <a:pt x="0" y="13"/>
                    </a:cubicBezTo>
                    <a:cubicBezTo>
                      <a:pt x="0" y="21"/>
                      <a:pt x="6" y="26"/>
                      <a:pt x="13" y="26"/>
                    </a:cubicBezTo>
                    <a:cubicBezTo>
                      <a:pt x="20" y="26"/>
                      <a:pt x="26" y="21"/>
                      <a:pt x="26" y="13"/>
                    </a:cubicBezTo>
                    <a:cubicBezTo>
                      <a:pt x="26" y="6"/>
                      <a:pt x="20" y="0"/>
                      <a:pt x="13" y="0"/>
                    </a:cubicBezTo>
                    <a:close/>
                    <a:moveTo>
                      <a:pt x="18" y="13"/>
                    </a:moveTo>
                    <a:cubicBezTo>
                      <a:pt x="18" y="20"/>
                      <a:pt x="18" y="20"/>
                      <a:pt x="18" y="20"/>
                    </a:cubicBezTo>
                    <a:cubicBezTo>
                      <a:pt x="8" y="20"/>
                      <a:pt x="8" y="20"/>
                      <a:pt x="8" y="20"/>
                    </a:cubicBezTo>
                    <a:cubicBezTo>
                      <a:pt x="8" y="13"/>
                      <a:pt x="8" y="13"/>
                      <a:pt x="8" y="13"/>
                    </a:cubicBezTo>
                    <a:cubicBezTo>
                      <a:pt x="6" y="13"/>
                      <a:pt x="6" y="13"/>
                      <a:pt x="6" y="13"/>
                    </a:cubicBezTo>
                    <a:cubicBezTo>
                      <a:pt x="13" y="6"/>
                      <a:pt x="13" y="6"/>
                      <a:pt x="13" y="6"/>
                    </a:cubicBezTo>
                    <a:cubicBezTo>
                      <a:pt x="21" y="13"/>
                      <a:pt x="21" y="13"/>
                      <a:pt x="21" y="13"/>
                    </a:cubicBezTo>
                    <a:lnTo>
                      <a:pt x="18" y="13"/>
                    </a:lnTo>
                    <a:close/>
                  </a:path>
                </a:pathLst>
              </a:custGeom>
              <a:solidFill>
                <a:srgbClr val="2769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grpSp>
      <p:sp>
        <p:nvSpPr>
          <p:cNvPr id="2" name="文本框 1"/>
          <p:cNvSpPr txBox="1"/>
          <p:nvPr/>
        </p:nvSpPr>
        <p:spPr>
          <a:xfrm>
            <a:off x="264352" y="7183553"/>
            <a:ext cx="442750" cy="369332"/>
          </a:xfrm>
          <a:prstGeom prst="rect">
            <a:avLst/>
          </a:prstGeom>
          <a:noFill/>
        </p:spPr>
        <p:txBody>
          <a:bodyPr wrap="none" rtlCol="0">
            <a:spAutoFit/>
          </a:bodyPr>
          <a:lstStyle/>
          <a:p>
            <a:r>
              <a:rPr lang="en-US" altLang="zh-CN" dirty="0" smtClean="0"/>
              <a:t>-1-</a:t>
            </a:r>
            <a:endParaRPr lang="zh-CN" altLang="en-US"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5"/>
          <p:cNvGrpSpPr/>
          <p:nvPr/>
        </p:nvGrpSpPr>
        <p:grpSpPr bwMode="auto">
          <a:xfrm>
            <a:off x="8516361" y="493363"/>
            <a:ext cx="1654206" cy="644792"/>
            <a:chOff x="1265093" y="400396"/>
            <a:chExt cx="1475123" cy="575222"/>
          </a:xfrm>
        </p:grpSpPr>
        <p:grpSp>
          <p:nvGrpSpPr>
            <p:cNvPr id="3" name="组合 27"/>
            <p:cNvGrpSpPr/>
            <p:nvPr/>
          </p:nvGrpSpPr>
          <p:grpSpPr bwMode="auto">
            <a:xfrm>
              <a:off x="1265093" y="446666"/>
              <a:ext cx="1475123" cy="436796"/>
              <a:chOff x="2970825" y="1309003"/>
              <a:chExt cx="1475123" cy="436796"/>
            </a:xfrm>
          </p:grpSpPr>
          <p:sp>
            <p:nvSpPr>
              <p:cNvPr id="6" name="矩形 5"/>
              <p:cNvSpPr/>
              <p:nvPr/>
            </p:nvSpPr>
            <p:spPr>
              <a:xfrm>
                <a:off x="2970825" y="1309003"/>
                <a:ext cx="988045" cy="328796"/>
              </a:xfrm>
              <a:prstGeom prst="rect">
                <a:avLst/>
              </a:prstGeom>
            </p:spPr>
            <p:txBody>
              <a:bodyPr wrap="none">
                <a:spAutoFit/>
                <a:scene3d>
                  <a:camera prst="orthographicFront"/>
                  <a:lightRig rig="balanced" dir="t"/>
                </a:scene3d>
                <a:sp3d extrusionH="57150" prstMaterial="plastic">
                  <a:bevelT w="38100" h="38100"/>
                </a:sp3d>
              </a:bodyPr>
              <a:lstStyle/>
              <a:p>
                <a:r>
                  <a:rPr lang="zh-CN" altLang="en-US" sz="1795" dirty="0" smtClean="0">
                    <a:solidFill>
                      <a:prstClr val="black"/>
                    </a:solidFill>
                    <a:latin typeface="微软雅黑" panose="020B0503020204020204" pitchFamily="34" charset="-122"/>
                    <a:ea typeface="微软雅黑" panose="020B0503020204020204" pitchFamily="34" charset="-122"/>
                  </a:rPr>
                  <a:t>政策指导</a:t>
                </a:r>
                <a:endParaRPr lang="en-US" altLang="zh-CN" sz="1795" dirty="0">
                  <a:solidFill>
                    <a:prstClr val="black"/>
                  </a:solidFill>
                  <a:latin typeface="微软雅黑" panose="020B0503020204020204" pitchFamily="34" charset="-122"/>
                  <a:ea typeface="微软雅黑" panose="020B0503020204020204" pitchFamily="34" charset="-122"/>
                </a:endParaRPr>
              </a:p>
            </p:txBody>
          </p:sp>
          <p:sp>
            <p:nvSpPr>
              <p:cNvPr id="7" name="矩形 6"/>
              <p:cNvSpPr/>
              <p:nvPr/>
            </p:nvSpPr>
            <p:spPr>
              <a:xfrm>
                <a:off x="3905887" y="1377137"/>
                <a:ext cx="540061" cy="3686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4" name="矩形 28"/>
            <p:cNvSpPr>
              <a:spLocks noChangeArrowheads="1"/>
            </p:cNvSpPr>
            <p:nvPr/>
          </p:nvSpPr>
          <p:spPr bwMode="auto">
            <a:xfrm>
              <a:off x="1739736" y="688007"/>
              <a:ext cx="482015" cy="26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FontTx/>
                <a:buNone/>
              </a:pPr>
              <a:r>
                <a:rPr lang="en-US" altLang="zh-CN" sz="1346" dirty="0" err="1" smtClean="0">
                  <a:solidFill>
                    <a:srgbClr val="7F7F7F"/>
                  </a:solidFill>
                  <a:latin typeface="Arial" panose="020B0604020202020204" pitchFamily="34" charset="0"/>
                  <a:cs typeface="Arial" panose="020B0604020202020204" pitchFamily="34" charset="0"/>
                </a:rPr>
                <a:t>polic</a:t>
              </a:r>
              <a:endParaRPr lang="en-US" altLang="zh-CN" sz="1346" dirty="0">
                <a:solidFill>
                  <a:srgbClr val="7F7F7F"/>
                </a:solidFill>
                <a:latin typeface="Arial" panose="020B0604020202020204" pitchFamily="34" charset="0"/>
                <a:cs typeface="Arial" panose="020B0604020202020204" pitchFamily="34" charset="0"/>
              </a:endParaRPr>
            </a:p>
          </p:txBody>
        </p:sp>
        <p:sp>
          <p:nvSpPr>
            <p:cNvPr id="5" name="矩形 32"/>
            <p:cNvSpPr>
              <a:spLocks noChangeArrowheads="1"/>
            </p:cNvSpPr>
            <p:nvPr/>
          </p:nvSpPr>
          <p:spPr bwMode="auto">
            <a:xfrm>
              <a:off x="2253138" y="400396"/>
              <a:ext cx="366501" cy="57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3590" dirty="0" smtClean="0">
                  <a:solidFill>
                    <a:srgbClr val="FFFFFF"/>
                  </a:solidFill>
                  <a:latin typeface="Arial" panose="020B0604020202020204" pitchFamily="34" charset="0"/>
                  <a:cs typeface="Arial" panose="020B0604020202020204" pitchFamily="34" charset="0"/>
                </a:rPr>
                <a:t>Y</a:t>
              </a:r>
              <a:endParaRPr lang="zh-CN" altLang="en-US" sz="3590" dirty="0">
                <a:solidFill>
                  <a:srgbClr val="FFFFFF"/>
                </a:solidFill>
                <a:latin typeface="Arial" panose="020B0604020202020204" pitchFamily="34" charset="0"/>
                <a:cs typeface="Arial" panose="020B0604020202020204" pitchFamily="34" charset="0"/>
              </a:endParaRPr>
            </a:p>
          </p:txBody>
        </p:sp>
      </p:grpSp>
      <p:sp>
        <p:nvSpPr>
          <p:cNvPr id="8" name="矩形 7"/>
          <p:cNvSpPr/>
          <p:nvPr/>
        </p:nvSpPr>
        <p:spPr>
          <a:xfrm>
            <a:off x="1337620" y="2987749"/>
            <a:ext cx="6986756" cy="3970318"/>
          </a:xfrm>
          <a:prstGeom prst="rect">
            <a:avLst/>
          </a:prstGeom>
        </p:spPr>
        <p:txBody>
          <a:bodyPr wrap="square">
            <a:spAutoFit/>
          </a:bodyPr>
          <a:lstStyle/>
          <a:p>
            <a:pPr>
              <a:lnSpc>
                <a:spcPct val="150000"/>
              </a:lnSpc>
            </a:pPr>
            <a:r>
              <a:rPr lang="zh-CN" altLang="en-US" sz="1400" dirty="0" smtClean="0"/>
              <a:t>        各级</a:t>
            </a:r>
            <a:r>
              <a:rPr lang="zh-CN" altLang="en-US" sz="1400" dirty="0"/>
              <a:t>人民政府应当加强公共图书馆、中小学图书馆</a:t>
            </a:r>
            <a:r>
              <a:rPr lang="en-US" altLang="zh-CN" sz="1400" dirty="0"/>
              <a:t>(</a:t>
            </a:r>
            <a:r>
              <a:rPr lang="zh-CN" altLang="en-US" sz="1400" dirty="0"/>
              <a:t>室</a:t>
            </a:r>
            <a:r>
              <a:rPr lang="en-US" altLang="zh-CN" sz="1400" dirty="0"/>
              <a:t>)</a:t>
            </a:r>
            <a:r>
              <a:rPr lang="zh-CN" altLang="en-US" sz="1400" dirty="0"/>
              <a:t>、农家书屋、职工书屋、社区书屋、流动站点、公共阅报栏</a:t>
            </a:r>
            <a:r>
              <a:rPr lang="en-US" altLang="zh-CN" sz="1400" dirty="0"/>
              <a:t>(</a:t>
            </a:r>
            <a:r>
              <a:rPr lang="zh-CN" altLang="en-US" sz="1400" dirty="0"/>
              <a:t>屏</a:t>
            </a:r>
            <a:r>
              <a:rPr lang="en-US" altLang="zh-CN" sz="1400" dirty="0"/>
              <a:t>)</a:t>
            </a:r>
            <a:r>
              <a:rPr lang="zh-CN" altLang="en-US" sz="1400" dirty="0"/>
              <a:t>以及基层综合文化中心等全民阅读设施建设并健全管理服务制度，加强居民生活区、外来务工人员居住相对集中的区域阅读设施配套建设，加强数字化阅读平台建设，逐步建立健全阅读资源共建共享机制，采取多种形式为城乡居民提供方便快捷的阅读服务</a:t>
            </a:r>
            <a:r>
              <a:rPr lang="zh-CN" altLang="en-US" sz="1400" dirty="0" smtClean="0"/>
              <a:t>。</a:t>
            </a:r>
            <a:endParaRPr lang="zh-CN" altLang="en-US" sz="1400" dirty="0"/>
          </a:p>
          <a:p>
            <a:pPr>
              <a:lnSpc>
                <a:spcPct val="150000"/>
              </a:lnSpc>
            </a:pPr>
            <a:r>
              <a:rPr lang="zh-CN" altLang="en-US" sz="1400" dirty="0" smtClean="0"/>
              <a:t>        全民</a:t>
            </a:r>
            <a:r>
              <a:rPr lang="zh-CN" altLang="en-US" sz="1400" dirty="0"/>
              <a:t>阅读设施主管单位应当将全民阅读工作纳入年度工作计划，推动各类全民阅读设施标准化、资源正规化建设，保证阅读资源的定期流转、补充和更新，加强阅读推广工作，对工作人员进行定期培训和指导，开展阅读流动服务，不断提高阅读服务效能</a:t>
            </a:r>
            <a:r>
              <a:rPr lang="zh-CN" altLang="en-US" sz="1400" dirty="0" smtClean="0"/>
              <a:t>。</a:t>
            </a:r>
            <a:r>
              <a:rPr lang="zh-CN" altLang="en-US" sz="1400" dirty="0"/>
              <a:t/>
            </a:r>
            <a:br>
              <a:rPr lang="zh-CN" altLang="en-US" sz="1400" dirty="0"/>
            </a:br>
            <a:r>
              <a:rPr lang="zh-CN" altLang="en-US" sz="1400" dirty="0" smtClean="0">
                <a:solidFill>
                  <a:srgbClr val="333333"/>
                </a:solidFill>
                <a:latin typeface="arial" panose="020B0604020202020204" pitchFamily="34" charset="0"/>
              </a:rPr>
              <a:t>        公共</a:t>
            </a:r>
            <a:r>
              <a:rPr lang="zh-CN" altLang="en-US" sz="1400" dirty="0">
                <a:solidFill>
                  <a:srgbClr val="333333"/>
                </a:solidFill>
                <a:latin typeface="arial" panose="020B0604020202020204" pitchFamily="34" charset="0"/>
              </a:rPr>
              <a:t>图书馆、中小学图书馆</a:t>
            </a:r>
            <a:r>
              <a:rPr lang="en-US" altLang="zh-CN" sz="1400" dirty="0">
                <a:solidFill>
                  <a:srgbClr val="333333"/>
                </a:solidFill>
                <a:latin typeface="arial" panose="020B0604020202020204" pitchFamily="34" charset="0"/>
              </a:rPr>
              <a:t>(</a:t>
            </a:r>
            <a:r>
              <a:rPr lang="zh-CN" altLang="en-US" sz="1400" dirty="0">
                <a:solidFill>
                  <a:srgbClr val="333333"/>
                </a:solidFill>
                <a:latin typeface="arial" panose="020B0604020202020204" pitchFamily="34" charset="0"/>
              </a:rPr>
              <a:t>室</a:t>
            </a:r>
            <a:r>
              <a:rPr lang="en-US" altLang="zh-CN" sz="1400" dirty="0">
                <a:solidFill>
                  <a:srgbClr val="333333"/>
                </a:solidFill>
                <a:latin typeface="arial" panose="020B0604020202020204" pitchFamily="34" charset="0"/>
              </a:rPr>
              <a:t>)</a:t>
            </a:r>
            <a:r>
              <a:rPr lang="zh-CN" altLang="en-US" sz="1400" dirty="0">
                <a:solidFill>
                  <a:srgbClr val="333333"/>
                </a:solidFill>
                <a:latin typeface="arial" panose="020B0604020202020204" pitchFamily="34" charset="0"/>
              </a:rPr>
              <a:t>、农家书屋、职工书屋、社区书屋、基层综合文化中心、公共阅报栏</a:t>
            </a:r>
            <a:r>
              <a:rPr lang="en-US" altLang="zh-CN" sz="1400" dirty="0">
                <a:solidFill>
                  <a:srgbClr val="333333"/>
                </a:solidFill>
                <a:latin typeface="arial" panose="020B0604020202020204" pitchFamily="34" charset="0"/>
              </a:rPr>
              <a:t>(</a:t>
            </a:r>
            <a:r>
              <a:rPr lang="zh-CN" altLang="en-US" sz="1400" dirty="0">
                <a:solidFill>
                  <a:srgbClr val="333333"/>
                </a:solidFill>
                <a:latin typeface="arial" panose="020B0604020202020204" pitchFamily="34" charset="0"/>
              </a:rPr>
              <a:t>屏</a:t>
            </a:r>
            <a:r>
              <a:rPr lang="en-US" altLang="zh-CN" sz="1400" dirty="0">
                <a:solidFill>
                  <a:srgbClr val="333333"/>
                </a:solidFill>
                <a:latin typeface="arial" panose="020B0604020202020204" pitchFamily="34" charset="0"/>
              </a:rPr>
              <a:t>)</a:t>
            </a:r>
            <a:r>
              <a:rPr lang="zh-CN" altLang="en-US" sz="1400" dirty="0">
                <a:solidFill>
                  <a:srgbClr val="333333"/>
                </a:solidFill>
                <a:latin typeface="arial" panose="020B0604020202020204" pitchFamily="34" charset="0"/>
              </a:rPr>
              <a:t>等全民阅读设施管理单位应当保障和满足公众的基本阅读需求，有条件的，应当提供多语种、多种载体的文献借阅服务和一般性的咨询服务</a:t>
            </a:r>
            <a:r>
              <a:rPr lang="en-US" altLang="zh-CN" sz="1400" dirty="0">
                <a:solidFill>
                  <a:srgbClr val="333333"/>
                </a:solidFill>
                <a:latin typeface="arial" panose="020B0604020202020204" pitchFamily="34" charset="0"/>
              </a:rPr>
              <a:t>,</a:t>
            </a:r>
            <a:r>
              <a:rPr lang="zh-CN" altLang="en-US" sz="1400" dirty="0">
                <a:solidFill>
                  <a:srgbClr val="333333"/>
                </a:solidFill>
                <a:latin typeface="arial" panose="020B0604020202020204" pitchFamily="34" charset="0"/>
              </a:rPr>
              <a:t>组织开展阅读活动和指导培训。</a:t>
            </a:r>
            <a:endParaRPr lang="zh-CN" altLang="en-US" sz="1400" dirty="0"/>
          </a:p>
        </p:txBody>
      </p:sp>
      <p:sp>
        <p:nvSpPr>
          <p:cNvPr id="9" name="矩形 8"/>
          <p:cNvSpPr/>
          <p:nvPr/>
        </p:nvSpPr>
        <p:spPr>
          <a:xfrm>
            <a:off x="3401814" y="1138155"/>
            <a:ext cx="2492990" cy="369332"/>
          </a:xfrm>
          <a:prstGeom prst="rect">
            <a:avLst/>
          </a:prstGeom>
        </p:spPr>
        <p:txBody>
          <a:bodyPr wrap="none">
            <a:spAutoFit/>
          </a:bodyPr>
          <a:lstStyle/>
          <a:p>
            <a:r>
              <a:rPr lang="en-US" altLang="zh-CN" sz="1795" b="1" dirty="0">
                <a:solidFill>
                  <a:srgbClr val="EA8B00"/>
                </a:solidFill>
                <a:latin typeface="微软雅黑" panose="020B0503020204020204" pitchFamily="34" charset="-122"/>
                <a:ea typeface="微软雅黑" panose="020B0503020204020204" pitchFamily="34" charset="-122"/>
              </a:rPr>
              <a:t>《</a:t>
            </a:r>
            <a:r>
              <a:rPr lang="zh-CN" altLang="en-US" sz="1795" b="1" dirty="0">
                <a:solidFill>
                  <a:srgbClr val="EA8B00"/>
                </a:solidFill>
                <a:latin typeface="微软雅黑" panose="020B0503020204020204" pitchFamily="34" charset="-122"/>
                <a:ea typeface="微软雅黑" panose="020B0503020204020204" pitchFamily="34" charset="-122"/>
              </a:rPr>
              <a:t>全民阅读促进条例</a:t>
            </a:r>
            <a:r>
              <a:rPr lang="en-US" altLang="zh-CN" sz="1795" b="1" dirty="0">
                <a:solidFill>
                  <a:srgbClr val="EA8B00"/>
                </a:solidFill>
                <a:latin typeface="微软雅黑" panose="020B0503020204020204" pitchFamily="34" charset="-122"/>
                <a:ea typeface="微软雅黑" panose="020B0503020204020204" pitchFamily="34" charset="-122"/>
              </a:rPr>
              <a:t>》</a:t>
            </a:r>
            <a:endParaRPr lang="zh-CN" altLang="en-US" sz="1795" b="1" dirty="0">
              <a:solidFill>
                <a:srgbClr val="EA8B00"/>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rotWithShape="1">
          <a:blip r:embed="rId2">
            <a:extLst>
              <a:ext uri="{28A0092B-C50C-407E-A947-70E740481C1C}">
                <a14:useLocalDpi xmlns:a14="http://schemas.microsoft.com/office/drawing/2010/main" val="0"/>
              </a:ext>
            </a:extLst>
          </a:blip>
          <a:srcRect b="41775"/>
          <a:stretch/>
        </p:blipFill>
        <p:spPr>
          <a:xfrm>
            <a:off x="1435648" y="621603"/>
            <a:ext cx="6790701" cy="2125750"/>
          </a:xfrm>
          <a:prstGeom prst="rect">
            <a:avLst/>
          </a:prstGeom>
          <a:ln>
            <a:noFill/>
          </a:ln>
          <a:effectLst>
            <a:outerShdw blurRad="190500" algn="tl" rotWithShape="0">
              <a:srgbClr val="000000">
                <a:alpha val="70000"/>
              </a:srgbClr>
            </a:outerShdw>
          </a:effectLst>
        </p:spPr>
      </p:pic>
      <p:sp>
        <p:nvSpPr>
          <p:cNvPr id="11" name="文本框 10"/>
          <p:cNvSpPr txBox="1"/>
          <p:nvPr/>
        </p:nvSpPr>
        <p:spPr>
          <a:xfrm>
            <a:off x="9646379" y="7183553"/>
            <a:ext cx="442750" cy="369332"/>
          </a:xfrm>
          <a:prstGeom prst="rect">
            <a:avLst/>
          </a:prstGeom>
          <a:noFill/>
        </p:spPr>
        <p:txBody>
          <a:bodyPr wrap="none" rtlCol="0">
            <a:spAutoFit/>
          </a:bodyPr>
          <a:lstStyle/>
          <a:p>
            <a:r>
              <a:rPr lang="en-US" altLang="zh-CN" dirty="0" smtClean="0"/>
              <a:t>-2-</a:t>
            </a:r>
            <a:endParaRPr lang="zh-CN" altLang="en-US" dirty="0"/>
          </a:p>
        </p:txBody>
      </p:sp>
    </p:spTree>
    <p:extLst>
      <p:ext uri="{BB962C8B-B14F-4D97-AF65-F5344CB8AC3E}">
        <p14:creationId xmlns:p14="http://schemas.microsoft.com/office/powerpoint/2010/main" val="21663579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C:\Users\Administrator\Desktop\图片4.jpg"/>
          <p:cNvPicPr>
            <a:picLocks noChangeAspect="1" noChangeArrowheads="1"/>
          </p:cNvPicPr>
          <p:nvPr/>
        </p:nvPicPr>
        <p:blipFill>
          <a:blip r:embed="rId2" cstate="print">
            <a:extLst>
              <a:ext uri="{28A0092B-C50C-407E-A947-70E740481C1C}">
                <a14:useLocalDpi xmlns:a14="http://schemas.microsoft.com/office/drawing/2010/main" val="0"/>
              </a:ext>
            </a:extLst>
          </a:blip>
          <a:srcRect b="70280"/>
          <a:stretch>
            <a:fillRect/>
          </a:stretch>
        </p:blipFill>
        <p:spPr bwMode="auto">
          <a:xfrm>
            <a:off x="730316" y="1283796"/>
            <a:ext cx="8781573" cy="1740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67" name="组合 23"/>
          <p:cNvGrpSpPr/>
          <p:nvPr/>
        </p:nvGrpSpPr>
        <p:grpSpPr bwMode="auto">
          <a:xfrm>
            <a:off x="648378" y="3829210"/>
            <a:ext cx="8931199" cy="3264113"/>
            <a:chOff x="684435" y="4273218"/>
            <a:chExt cx="7803539" cy="2904864"/>
          </a:xfrm>
        </p:grpSpPr>
        <p:sp>
          <p:nvSpPr>
            <p:cNvPr id="11282" name="TextBox 24"/>
            <p:cNvSpPr txBox="1">
              <a:spLocks noChangeArrowheads="1"/>
            </p:cNvSpPr>
            <p:nvPr/>
          </p:nvSpPr>
          <p:spPr bwMode="auto">
            <a:xfrm>
              <a:off x="684435" y="4273218"/>
              <a:ext cx="7803538" cy="123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0"/>
                </a:spcBef>
                <a:buFontTx/>
                <a:buNone/>
              </a:pP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        龙</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源数字传媒集团成立于</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1998</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年，是中国数字出版和数字传媒领域的龙头企业之一，拥有报纸、图书、期刊、动漫、手机、游戏等中宣部出版局互联网出版特许资质；以及电子图书、视频／音频产品的数字制作许可资质。通过聚合优质版权内容，采用先进的数字化和移动互联网技术，打造智能化、个性化知识产品，为公共文化、教育、大众阅读领域提供数字化知识内容服务，构建新一代文化传播体系和服务</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体系。</a:t>
              </a:r>
              <a:endParaRPr lang="zh-CN" altLang="en-US" sz="1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6" name="TextBox 25"/>
            <p:cNvSpPr txBox="1"/>
            <p:nvPr/>
          </p:nvSpPr>
          <p:spPr>
            <a:xfrm>
              <a:off x="684436" y="5657922"/>
              <a:ext cx="7803538" cy="1520160"/>
            </a:xfrm>
            <a:prstGeom prst="rect">
              <a:avLst/>
            </a:prstGeom>
            <a:noFill/>
            <a:ln>
              <a:noFill/>
            </a:ln>
          </p:spPr>
          <p:txBody>
            <a:bodyPr>
              <a:spAutoFit/>
            </a:bodyPr>
            <a:lstStyle/>
            <a:p>
              <a:pPr algn="just" eaLnBrk="1" fontAlgn="auto" hangingPunct="1">
                <a:lnSpc>
                  <a:spcPct val="150000"/>
                </a:lnSpc>
                <a:spcBef>
                  <a:spcPts val="0"/>
                </a:spcBef>
                <a:spcAft>
                  <a:spcPts val="0"/>
                </a:spcAft>
                <a:defRPr/>
              </a:pP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        龙</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源连续多年被认证为国家高新技术企业。先后成为中国联通阅读基地、中宣部</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党建</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党政数字学习平台、国务院机关工委</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紫光阁</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（现更名为</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旗帜</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）学习平台、人民日报“人民阅读”</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APP</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的官方指定运营商，“学习强国”平台合作运营方，面向全国</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8000</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多万党员和广泛用户提供优质的数字化阅读服务。同时还与中国新闻出版研究院深度合作，多年来连续十三次共同发布每年的“全民数字阅读城市</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TOP100</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排行、数字阅读影响力期刊</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TOP100</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排行”并发布研究报告，成为业界的品牌事件</a:t>
              </a:r>
              <a:r>
                <a:rPr lang="zh-CN" altLang="en-US" sz="1400" dirty="0">
                  <a:solidFill>
                    <a:schemeClr val="tx1">
                      <a:lumMod val="65000"/>
                      <a:lumOff val="35000"/>
                    </a:schemeClr>
                  </a:solidFill>
                  <a:latin typeface="Arial" panose="020B0604020202020204" pitchFamily="34" charset="0"/>
                  <a:ea typeface="+mn-ea"/>
                  <a:cs typeface="Arial" panose="020B0604020202020204" pitchFamily="34" charset="0"/>
                </a:rPr>
                <a:t>。</a:t>
              </a:r>
            </a:p>
          </p:txBody>
        </p:sp>
      </p:grpSp>
      <p:grpSp>
        <p:nvGrpSpPr>
          <p:cNvPr id="11268" name="组合 45"/>
          <p:cNvGrpSpPr/>
          <p:nvPr/>
        </p:nvGrpSpPr>
        <p:grpSpPr bwMode="auto">
          <a:xfrm>
            <a:off x="121127" y="470409"/>
            <a:ext cx="1684767" cy="644792"/>
            <a:chOff x="107504" y="379919"/>
            <a:chExt cx="1502375" cy="575222"/>
          </a:xfrm>
        </p:grpSpPr>
        <p:grpSp>
          <p:nvGrpSpPr>
            <p:cNvPr id="11277" name="组合 27"/>
            <p:cNvGrpSpPr/>
            <p:nvPr/>
          </p:nvGrpSpPr>
          <p:grpSpPr bwMode="auto">
            <a:xfrm>
              <a:off x="107504" y="446666"/>
              <a:ext cx="1103225" cy="436796"/>
              <a:chOff x="1813236" y="1309003"/>
              <a:chExt cx="1103225" cy="436796"/>
            </a:xfrm>
          </p:grpSpPr>
          <p:sp>
            <p:nvSpPr>
              <p:cNvPr id="30" name="矩形 29"/>
              <p:cNvSpPr/>
              <p:nvPr/>
            </p:nvSpPr>
            <p:spPr>
              <a:xfrm>
                <a:off x="2340102" y="1309003"/>
                <a:ext cx="576359" cy="328796"/>
              </a:xfrm>
              <a:prstGeom prst="rect">
                <a:avLst/>
              </a:prstGeom>
            </p:spPr>
            <p:txBody>
              <a:bodyPr wrap="none">
                <a:spAutoFit/>
                <a:scene3d>
                  <a:camera prst="orthographicFront"/>
                  <a:lightRig rig="balanced" dir="t"/>
                </a:scene3d>
                <a:sp3d extrusionH="57150" prstMaterial="plastic">
                  <a:bevelT w="38100" h="38100"/>
                </a:sp3d>
              </a:bodyPr>
              <a:lstStyle/>
              <a:p>
                <a:pPr eaLnBrk="1" fontAlgn="auto" hangingPunct="1">
                  <a:spcBef>
                    <a:spcPts val="0"/>
                  </a:spcBef>
                  <a:spcAft>
                    <a:spcPts val="0"/>
                  </a:spcAft>
                  <a:defRPr/>
                </a:pPr>
                <a:r>
                  <a:rPr lang="zh-CN" altLang="en-US" sz="1795" dirty="0" smtClean="0">
                    <a:solidFill>
                      <a:prstClr val="black"/>
                    </a:solidFill>
                    <a:latin typeface="微软雅黑" panose="020B0503020204020204" pitchFamily="34" charset="-122"/>
                    <a:ea typeface="微软雅黑" panose="020B0503020204020204" pitchFamily="34" charset="-122"/>
                  </a:rPr>
                  <a:t>简介</a:t>
                </a:r>
                <a:endParaRPr lang="zh-CN" altLang="en-US" sz="1795" dirty="0">
                  <a:solidFill>
                    <a:prstClr val="black"/>
                  </a:solidFill>
                  <a:latin typeface="微软雅黑" panose="020B0503020204020204" pitchFamily="34" charset="-122"/>
                  <a:ea typeface="微软雅黑" panose="020B0503020204020204" pitchFamily="34" charset="-122"/>
                </a:endParaRPr>
              </a:p>
            </p:txBody>
          </p:sp>
          <p:sp>
            <p:nvSpPr>
              <p:cNvPr id="31" name="矩形 30"/>
              <p:cNvSpPr/>
              <p:nvPr/>
            </p:nvSpPr>
            <p:spPr>
              <a:xfrm>
                <a:off x="1813236" y="1377137"/>
                <a:ext cx="540061" cy="3686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11278" name="矩形 28"/>
            <p:cNvSpPr>
              <a:spLocks noChangeArrowheads="1"/>
            </p:cNvSpPr>
            <p:nvPr/>
          </p:nvSpPr>
          <p:spPr bwMode="auto">
            <a:xfrm>
              <a:off x="647565" y="688007"/>
              <a:ext cx="962314" cy="26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346" dirty="0" smtClean="0">
                  <a:solidFill>
                    <a:srgbClr val="7F7F7F"/>
                  </a:solidFill>
                  <a:latin typeface="Arial" panose="020B0604020202020204" pitchFamily="34" charset="0"/>
                  <a:cs typeface="Arial" panose="020B0604020202020204" pitchFamily="34" charset="0"/>
                </a:rPr>
                <a:t>ntroduction</a:t>
              </a:r>
              <a:endParaRPr lang="en-US" altLang="zh-CN" sz="1346" dirty="0">
                <a:solidFill>
                  <a:srgbClr val="7F7F7F"/>
                </a:solidFill>
                <a:latin typeface="Arial" panose="020B0604020202020204" pitchFamily="34" charset="0"/>
                <a:cs typeface="Arial" panose="020B0604020202020204" pitchFamily="34" charset="0"/>
              </a:endParaRPr>
            </a:p>
          </p:txBody>
        </p:sp>
        <p:sp>
          <p:nvSpPr>
            <p:cNvPr id="11279" name="矩形 32"/>
            <p:cNvSpPr>
              <a:spLocks noChangeArrowheads="1"/>
            </p:cNvSpPr>
            <p:nvPr/>
          </p:nvSpPr>
          <p:spPr bwMode="auto">
            <a:xfrm>
              <a:off x="211174" y="379919"/>
              <a:ext cx="366501" cy="57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3590" dirty="0" smtClean="0">
                  <a:solidFill>
                    <a:srgbClr val="FFFFFF"/>
                  </a:solidFill>
                  <a:latin typeface="Arial" panose="020B0604020202020204" pitchFamily="34" charset="0"/>
                  <a:cs typeface="Arial" panose="020B0604020202020204" pitchFamily="34" charset="0"/>
                </a:rPr>
                <a:t>ɪ</a:t>
              </a:r>
              <a:endParaRPr lang="zh-CN" altLang="en-US" sz="3590" dirty="0">
                <a:solidFill>
                  <a:srgbClr val="FFFFFF"/>
                </a:solidFill>
                <a:latin typeface="Arial" panose="020B0604020202020204" pitchFamily="34" charset="0"/>
                <a:cs typeface="Arial" panose="020B0604020202020204" pitchFamily="34" charset="0"/>
              </a:endParaRPr>
            </a:p>
          </p:txBody>
        </p:sp>
      </p:grpSp>
      <p:grpSp>
        <p:nvGrpSpPr>
          <p:cNvPr id="11269" name="组合 46"/>
          <p:cNvGrpSpPr/>
          <p:nvPr/>
        </p:nvGrpSpPr>
        <p:grpSpPr bwMode="auto">
          <a:xfrm>
            <a:off x="735658" y="3203988"/>
            <a:ext cx="8776229" cy="439970"/>
            <a:chOff x="655526" y="2850537"/>
            <a:chExt cx="7821724" cy="391939"/>
          </a:xfrm>
        </p:grpSpPr>
        <p:grpSp>
          <p:nvGrpSpPr>
            <p:cNvPr id="11270" name="组合 18"/>
            <p:cNvGrpSpPr/>
            <p:nvPr/>
          </p:nvGrpSpPr>
          <p:grpSpPr bwMode="auto">
            <a:xfrm>
              <a:off x="663463" y="2850537"/>
              <a:ext cx="7813787" cy="391939"/>
              <a:chOff x="3991597" y="1457232"/>
              <a:chExt cx="7813787" cy="391939"/>
            </a:xfrm>
          </p:grpSpPr>
          <p:sp>
            <p:nvSpPr>
              <p:cNvPr id="11274" name="矩形 19"/>
              <p:cNvSpPr>
                <a:spLocks noChangeArrowheads="1"/>
              </p:cNvSpPr>
              <p:nvPr/>
            </p:nvSpPr>
            <p:spPr bwMode="auto">
              <a:xfrm>
                <a:off x="4140824" y="1457232"/>
                <a:ext cx="3456214" cy="32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795" b="1" dirty="0">
                    <a:solidFill>
                      <a:srgbClr val="EA8B00"/>
                    </a:solidFill>
                    <a:latin typeface="微软雅黑" panose="020B0503020204020204" pitchFamily="34" charset="-122"/>
                    <a:ea typeface="微软雅黑" panose="020B0503020204020204" pitchFamily="34" charset="-122"/>
                  </a:rPr>
                  <a:t>龙</a:t>
                </a:r>
                <a:r>
                  <a:rPr lang="zh-CN" altLang="en-US" sz="1795" b="1" dirty="0" smtClean="0">
                    <a:solidFill>
                      <a:srgbClr val="EA8B00"/>
                    </a:solidFill>
                    <a:latin typeface="微软雅黑" panose="020B0503020204020204" pitchFamily="34" charset="-122"/>
                    <a:ea typeface="微软雅黑" panose="020B0503020204020204" pitchFamily="34" charset="-122"/>
                  </a:rPr>
                  <a:t>源数字传媒（北京）股份有限公司</a:t>
                </a:r>
                <a:endParaRPr lang="zh-CN" altLang="en-US" sz="1795" b="1" dirty="0">
                  <a:solidFill>
                    <a:srgbClr val="EA8B00"/>
                  </a:solidFill>
                  <a:latin typeface="微软雅黑" panose="020B0503020204020204" pitchFamily="34" charset="-122"/>
                  <a:ea typeface="微软雅黑" panose="020B0503020204020204" pitchFamily="34" charset="-122"/>
                </a:endParaRPr>
              </a:p>
            </p:txBody>
          </p:sp>
          <p:sp>
            <p:nvSpPr>
              <p:cNvPr id="11275" name="矩形 20"/>
              <p:cNvSpPr>
                <a:spLocks noChangeArrowheads="1"/>
              </p:cNvSpPr>
              <p:nvPr/>
            </p:nvSpPr>
            <p:spPr bwMode="auto">
              <a:xfrm>
                <a:off x="8586624" y="1457232"/>
                <a:ext cx="164639" cy="32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FontTx/>
                  <a:buNone/>
                </a:pPr>
                <a:endParaRPr lang="zh-CN" altLang="en-US" sz="1795">
                  <a:solidFill>
                    <a:srgbClr val="082526"/>
                  </a:solidFill>
                  <a:latin typeface="微软雅黑" panose="020B0503020204020204" pitchFamily="34" charset="-122"/>
                  <a:ea typeface="微软雅黑" panose="020B0503020204020204" pitchFamily="34" charset="-122"/>
                </a:endParaRPr>
              </a:p>
            </p:txBody>
          </p:sp>
          <p:cxnSp>
            <p:nvCxnSpPr>
              <p:cNvPr id="22" name="直接连接符 21"/>
              <p:cNvCxnSpPr/>
              <p:nvPr/>
            </p:nvCxnSpPr>
            <p:spPr>
              <a:xfrm>
                <a:off x="3991597" y="1849171"/>
                <a:ext cx="7813787"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1271" name="组合 37"/>
            <p:cNvGrpSpPr/>
            <p:nvPr/>
          </p:nvGrpSpPr>
          <p:grpSpPr bwMode="auto">
            <a:xfrm>
              <a:off x="655526" y="2961788"/>
              <a:ext cx="127770" cy="116052"/>
              <a:chOff x="2225999" y="1420254"/>
              <a:chExt cx="127770" cy="116052"/>
            </a:xfrm>
          </p:grpSpPr>
          <p:sp>
            <p:nvSpPr>
              <p:cNvPr id="41" name="矩形 40"/>
              <p:cNvSpPr/>
              <p:nvPr/>
            </p:nvSpPr>
            <p:spPr>
              <a:xfrm>
                <a:off x="2225999" y="1420079"/>
                <a:ext cx="127002" cy="11583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2" name="Freeform 13"/>
              <p:cNvSpPr/>
              <p:nvPr/>
            </p:nvSpPr>
            <p:spPr bwMode="auto">
              <a:xfrm>
                <a:off x="2256161" y="1432773"/>
                <a:ext cx="66676" cy="90447"/>
              </a:xfrm>
              <a:custGeom>
                <a:avLst/>
                <a:gdLst>
                  <a:gd name="T0" fmla="*/ 0 w 128"/>
                  <a:gd name="T1" fmla="*/ 0 h 173"/>
                  <a:gd name="T2" fmla="*/ 0 w 128"/>
                  <a:gd name="T3" fmla="*/ 33 h 173"/>
                  <a:gd name="T4" fmla="*/ 85 w 128"/>
                  <a:gd name="T5" fmla="*/ 88 h 173"/>
                  <a:gd name="T6" fmla="*/ 0 w 128"/>
                  <a:gd name="T7" fmla="*/ 144 h 173"/>
                  <a:gd name="T8" fmla="*/ 0 w 128"/>
                  <a:gd name="T9" fmla="*/ 173 h 173"/>
                  <a:gd name="T10" fmla="*/ 128 w 128"/>
                  <a:gd name="T11" fmla="*/ 87 h 173"/>
                  <a:gd name="T12" fmla="*/ 0 w 128"/>
                  <a:gd name="T13" fmla="*/ 0 h 173"/>
                </a:gdLst>
                <a:ahLst/>
                <a:cxnLst>
                  <a:cxn ang="0">
                    <a:pos x="T0" y="T1"/>
                  </a:cxn>
                  <a:cxn ang="0">
                    <a:pos x="T2" y="T3"/>
                  </a:cxn>
                  <a:cxn ang="0">
                    <a:pos x="T4" y="T5"/>
                  </a:cxn>
                  <a:cxn ang="0">
                    <a:pos x="T6" y="T7"/>
                  </a:cxn>
                  <a:cxn ang="0">
                    <a:pos x="T8" y="T9"/>
                  </a:cxn>
                  <a:cxn ang="0">
                    <a:pos x="T10" y="T11"/>
                  </a:cxn>
                  <a:cxn ang="0">
                    <a:pos x="T12" y="T13"/>
                  </a:cxn>
                </a:cxnLst>
                <a:rect l="0" t="0" r="r" b="b"/>
                <a:pathLst>
                  <a:path w="128" h="173">
                    <a:moveTo>
                      <a:pt x="0" y="0"/>
                    </a:moveTo>
                    <a:lnTo>
                      <a:pt x="0" y="33"/>
                    </a:lnTo>
                    <a:lnTo>
                      <a:pt x="85" y="88"/>
                    </a:lnTo>
                    <a:lnTo>
                      <a:pt x="0" y="144"/>
                    </a:lnTo>
                    <a:lnTo>
                      <a:pt x="0" y="173"/>
                    </a:lnTo>
                    <a:lnTo>
                      <a:pt x="128" y="87"/>
                    </a:lnTo>
                    <a:lnTo>
                      <a:pt x="0" y="0"/>
                    </a:lnTo>
                    <a:close/>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grpSp>
      </p:grpSp>
      <p:sp>
        <p:nvSpPr>
          <p:cNvPr id="21" name="文本框 20"/>
          <p:cNvSpPr txBox="1"/>
          <p:nvPr/>
        </p:nvSpPr>
        <p:spPr>
          <a:xfrm>
            <a:off x="264352" y="7183553"/>
            <a:ext cx="442750" cy="369332"/>
          </a:xfrm>
          <a:prstGeom prst="rect">
            <a:avLst/>
          </a:prstGeom>
          <a:noFill/>
        </p:spPr>
        <p:txBody>
          <a:bodyPr wrap="none" rtlCol="0">
            <a:spAutoFit/>
          </a:bodyPr>
          <a:lstStyle/>
          <a:p>
            <a:r>
              <a:rPr lang="en-US" altLang="zh-CN" dirty="0" smtClean="0"/>
              <a:t>-3-</a:t>
            </a:r>
            <a:endParaRPr lang="zh-CN" alt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flipV="1">
            <a:off x="10026550" y="4283893"/>
            <a:ext cx="0" cy="287822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807433" y="2926867"/>
            <a:ext cx="9096953" cy="4247317"/>
          </a:xfrm>
          <a:prstGeom prst="rect">
            <a:avLst/>
          </a:prstGeom>
        </p:spPr>
        <p:txBody>
          <a:bodyPr wrap="square">
            <a:spAutoFit/>
          </a:bodyPr>
          <a:lstStyle/>
          <a:p>
            <a:pPr marL="171450" lvl="0" indent="-171450">
              <a:lnSpc>
                <a:spcPct val="150000"/>
              </a:lnSpc>
              <a:buFont typeface="Wingdings" panose="05000000000000000000" pitchFamily="2" charset="2"/>
              <a:buChar char="u"/>
            </a:pP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连续获得国家的互联网出版服务许可证资质，是中宣部新闻出版总局指定的唯一获得国家互联网出版权许可资质的人文大众类</a:t>
            </a:r>
            <a:r>
              <a:rPr lang="zh-CN"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网站</a:t>
            </a:r>
            <a:endPar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marL="171450" lvl="0" indent="-171450">
              <a:lnSpc>
                <a:spcPct val="150000"/>
              </a:lnSpc>
              <a:buFont typeface="Wingdings" panose="05000000000000000000" pitchFamily="2" charset="2"/>
              <a:buChar char="u"/>
            </a:pP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连续被认定为</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国家高新技术企业</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“双软认证企业”“全国重合同守信用企业</a:t>
            </a:r>
            <a:r>
              <a:rPr lang="zh-CN"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marL="171450" lvl="0" indent="-171450">
              <a:lnSpc>
                <a:spcPct val="150000"/>
              </a:lnSpc>
              <a:buFont typeface="Wingdings" panose="05000000000000000000" pitchFamily="2" charset="2"/>
              <a:buChar char="u"/>
            </a:pP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2018</a:t>
            </a: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年先后获得北京市和“全国版权示范单位</a:t>
            </a:r>
            <a:r>
              <a:rPr lang="zh-CN"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marL="171450" lvl="0" indent="-171450">
              <a:lnSpc>
                <a:spcPct val="150000"/>
              </a:lnSpc>
              <a:buFont typeface="Wingdings" panose="05000000000000000000" pitchFamily="2" charset="2"/>
              <a:buChar char="u"/>
            </a:pP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被国家五部委联合认定为“国家文化出口重点单位</a:t>
            </a:r>
            <a:r>
              <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marL="171450" lvl="0" indent="-171450">
              <a:lnSpc>
                <a:spcPct val="150000"/>
              </a:lnSpc>
              <a:buFont typeface="Wingdings" panose="05000000000000000000" pitchFamily="2" charset="2"/>
              <a:buChar char="u"/>
            </a:pP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获得第三届</a:t>
            </a:r>
            <a:r>
              <a:rPr lang="zh-CN"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“中国政府出版奖”</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marL="171450" lvl="0" indent="-171450">
              <a:lnSpc>
                <a:spcPct val="150000"/>
              </a:lnSpc>
              <a:buFont typeface="Wingdings" panose="05000000000000000000" pitchFamily="2" charset="2"/>
              <a:buChar char="u"/>
            </a:pPr>
            <a:r>
              <a:rPr lang="zh-CN"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通过</a:t>
            </a: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国家信息系统安全等级保护</a:t>
            </a:r>
            <a:r>
              <a:rPr lang="zh-CN"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备案</a:t>
            </a:r>
            <a:endPar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marL="171450" lvl="0" indent="-171450">
              <a:lnSpc>
                <a:spcPct val="150000"/>
              </a:lnSpc>
              <a:buFont typeface="Wingdings" panose="05000000000000000000" pitchFamily="2" charset="2"/>
              <a:buChar char="u"/>
            </a:pPr>
            <a:r>
              <a:rPr lang="zh-CN"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通过</a:t>
            </a:r>
            <a:r>
              <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rPr>
              <a:t>ISO9001</a:t>
            </a: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质量体系</a:t>
            </a:r>
            <a:r>
              <a:rPr lang="zh-CN"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认证</a:t>
            </a:r>
            <a:endPar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marL="171450" lvl="0" indent="-171450">
              <a:lnSpc>
                <a:spcPct val="150000"/>
              </a:lnSpc>
              <a:buFont typeface="Wingdings" panose="05000000000000000000" pitchFamily="2" charset="2"/>
              <a:buChar char="u"/>
            </a:pP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龙源是中国书刊发行业协会副理事长单位、北京书刊发行业协会副主席单位、中国数字出版协会大众委员会副主任委员、中国数字教育联盟副主席单位、中国期刊协会常务理事、北京北京数字创意产业协会副</a:t>
            </a:r>
            <a:r>
              <a:rPr lang="zh-CN"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理事长</a:t>
            </a:r>
            <a:endPar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marL="171450" lvl="0" indent="-171450">
              <a:lnSpc>
                <a:spcPct val="150000"/>
              </a:lnSpc>
              <a:buFont typeface="Wingdings" panose="05000000000000000000" pitchFamily="2" charset="2"/>
              <a:buChar char="u"/>
            </a:pPr>
            <a:r>
              <a:rPr lang="zh-CN"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韬</a:t>
            </a: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奋基金会理事、韬奋基金会数字文化城市专项基金会副主任</a:t>
            </a:r>
            <a:r>
              <a:rPr lang="zh-CN"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单位</a:t>
            </a:r>
            <a:endPar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marL="171450" lvl="0" indent="-171450">
              <a:lnSpc>
                <a:spcPct val="150000"/>
              </a:lnSpc>
              <a:buFont typeface="Wingdings" panose="05000000000000000000" pitchFamily="2" charset="2"/>
              <a:buChar char="u"/>
            </a:pP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北京师范大学知识区块链</a:t>
            </a:r>
            <a:r>
              <a:rPr lang="zh-CN"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研究中心捐助发起单位</a:t>
            </a:r>
            <a:endPar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u"/>
            </a:pP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中华人民共和国</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教育部教育管理信息中心中国教育信息化理事会理事单位</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pPr marL="171450" indent="-171450">
              <a:lnSpc>
                <a:spcPct val="150000"/>
              </a:lnSpc>
              <a:buFont typeface="Wingdings" panose="05000000000000000000" pitchFamily="2" charset="2"/>
              <a:buChar char="u"/>
            </a:pPr>
            <a:r>
              <a:rPr lang="zh-CN"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全国</a:t>
            </a:r>
            <a:r>
              <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rPr>
              <a:t>基础教育数字化学习产业联盟副理事长单位</a:t>
            </a:r>
          </a:p>
          <a:p>
            <a:pPr marL="171450" indent="-171450">
              <a:lnSpc>
                <a:spcPct val="150000"/>
              </a:lnSpc>
              <a:buFont typeface="Wingdings" panose="05000000000000000000" pitchFamily="2" charset="2"/>
              <a:buChar char="u"/>
            </a:pPr>
            <a:r>
              <a:rPr lang="zh-CN"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国家新闻出版广电总局中国最佳数字出版企业</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数字出版知名品牌</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数字出版示范企业</a:t>
            </a: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rPr>
              <a:t>数字出版创新企业</a:t>
            </a:r>
          </a:p>
          <a:p>
            <a:pPr marL="171450" lvl="0" indent="-171450">
              <a:lnSpc>
                <a:spcPct val="150000"/>
              </a:lnSpc>
              <a:buFont typeface="Wingdings" panose="05000000000000000000" pitchFamily="2" charset="2"/>
              <a:buChar char="u"/>
            </a:pPr>
            <a:endParaRPr lang="zh-CN"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56" name="直接连接符 55"/>
          <p:cNvCxnSpPr/>
          <p:nvPr/>
        </p:nvCxnSpPr>
        <p:spPr>
          <a:xfrm flipH="1">
            <a:off x="7524972" y="2846520"/>
            <a:ext cx="2645595" cy="0"/>
          </a:xfrm>
          <a:prstGeom prst="line">
            <a:avLst/>
          </a:prstGeom>
          <a:ln w="12700">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58" name="矩形 57"/>
          <p:cNvSpPr/>
          <p:nvPr/>
        </p:nvSpPr>
        <p:spPr>
          <a:xfrm>
            <a:off x="807433" y="1138155"/>
            <a:ext cx="214586" cy="155541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Group 2"/>
          <p:cNvGrpSpPr>
            <a:grpSpLocks/>
          </p:cNvGrpSpPr>
          <p:nvPr/>
        </p:nvGrpSpPr>
        <p:grpSpPr bwMode="auto">
          <a:xfrm>
            <a:off x="1189875" y="1298092"/>
            <a:ext cx="7953963" cy="1395481"/>
            <a:chOff x="-1709" y="9302"/>
            <a:chExt cx="12302" cy="1891"/>
          </a:xfrm>
        </p:grpSpPr>
        <p:pic>
          <p:nvPicPr>
            <p:cNvPr id="1027" name="图片 30" descr="图片 3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9" y="9302"/>
              <a:ext cx="2948" cy="1879"/>
            </a:xfrm>
            <a:prstGeom prst="rect">
              <a:avLst/>
            </a:prstGeom>
            <a:noFill/>
            <a:ln w="12700">
              <a:solidFill>
                <a:srgbClr val="C00000"/>
              </a:solidFill>
              <a:miter lim="400000"/>
              <a:headEnd/>
              <a:tailEnd/>
            </a:ln>
            <a:extLst>
              <a:ext uri="{909E8E84-426E-40DD-AFC4-6F175D3DCCD1}">
                <a14:hiddenFill xmlns:a14="http://schemas.microsoft.com/office/drawing/2010/main">
                  <a:solidFill>
                    <a:srgbClr val="FFFFFF"/>
                  </a:solidFill>
                </a14:hiddenFill>
              </a:ext>
            </a:extLst>
          </p:spPr>
        </p:pic>
        <p:pic>
          <p:nvPicPr>
            <p:cNvPr id="1028" name="图片 31" descr="图片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7" y="9302"/>
              <a:ext cx="2948" cy="1891"/>
            </a:xfrm>
            <a:prstGeom prst="rect">
              <a:avLst/>
            </a:prstGeom>
            <a:noFill/>
            <a:ln w="12700">
              <a:solidFill>
                <a:srgbClr val="C00000"/>
              </a:solidFill>
              <a:miter lim="400000"/>
              <a:headEnd/>
              <a:tailEnd/>
            </a:ln>
            <a:extLst>
              <a:ext uri="{909E8E84-426E-40DD-AFC4-6F175D3DCCD1}">
                <a14:hiddenFill xmlns:a14="http://schemas.microsoft.com/office/drawing/2010/main">
                  <a:solidFill>
                    <a:srgbClr val="FFFFFF"/>
                  </a:solidFill>
                </a14:hiddenFill>
              </a:ext>
            </a:extLst>
          </p:spPr>
        </p:pic>
        <p:pic>
          <p:nvPicPr>
            <p:cNvPr id="1029" name="图片 32" descr="图片 3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0" y="9306"/>
              <a:ext cx="2964" cy="1875"/>
            </a:xfrm>
            <a:prstGeom prst="rect">
              <a:avLst/>
            </a:prstGeom>
            <a:noFill/>
            <a:ln w="12700">
              <a:solidFill>
                <a:srgbClr val="C00000"/>
              </a:solidFill>
              <a:miter lim="400000"/>
              <a:headEnd/>
              <a:tailEnd/>
            </a:ln>
            <a:extLst>
              <a:ext uri="{909E8E84-426E-40DD-AFC4-6F175D3DCCD1}">
                <a14:hiddenFill xmlns:a14="http://schemas.microsoft.com/office/drawing/2010/main">
                  <a:solidFill>
                    <a:srgbClr val="FFFFFF"/>
                  </a:solidFill>
                </a14:hiddenFill>
              </a:ext>
            </a:extLst>
          </p:spPr>
        </p:pic>
        <p:pic>
          <p:nvPicPr>
            <p:cNvPr id="1032" name="图片 35" descr="图片 3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9" y="9304"/>
              <a:ext cx="2964" cy="1875"/>
            </a:xfrm>
            <a:prstGeom prst="rect">
              <a:avLst/>
            </a:prstGeom>
            <a:noFill/>
            <a:ln w="12700">
              <a:solidFill>
                <a:srgbClr val="C00000"/>
              </a:solidFill>
              <a:miter lim="400000"/>
              <a:headEnd/>
              <a:tailEnd/>
            </a:ln>
            <a:extLst>
              <a:ext uri="{909E8E84-426E-40DD-AFC4-6F175D3DCCD1}">
                <a14:hiddenFill xmlns:a14="http://schemas.microsoft.com/office/drawing/2010/main">
                  <a:solidFill>
                    <a:srgbClr val="FFFFFF"/>
                  </a:solidFill>
                </a14:hiddenFill>
              </a:ext>
            </a:extLst>
          </p:spPr>
        </p:pic>
      </p:grpSp>
      <p:grpSp>
        <p:nvGrpSpPr>
          <p:cNvPr id="53" name="组合 45"/>
          <p:cNvGrpSpPr/>
          <p:nvPr/>
        </p:nvGrpSpPr>
        <p:grpSpPr bwMode="auto">
          <a:xfrm>
            <a:off x="7809067" y="493363"/>
            <a:ext cx="2361500" cy="644792"/>
            <a:chOff x="634370" y="400396"/>
            <a:chExt cx="2105846" cy="575222"/>
          </a:xfrm>
        </p:grpSpPr>
        <p:grpSp>
          <p:nvGrpSpPr>
            <p:cNvPr id="55" name="组合 27"/>
            <p:cNvGrpSpPr/>
            <p:nvPr/>
          </p:nvGrpSpPr>
          <p:grpSpPr bwMode="auto">
            <a:xfrm>
              <a:off x="634370" y="446666"/>
              <a:ext cx="2105846" cy="436796"/>
              <a:chOff x="2340102" y="1309003"/>
              <a:chExt cx="2105846" cy="436796"/>
            </a:xfrm>
          </p:grpSpPr>
          <p:sp>
            <p:nvSpPr>
              <p:cNvPr id="61" name="矩形 60"/>
              <p:cNvSpPr/>
              <p:nvPr/>
            </p:nvSpPr>
            <p:spPr>
              <a:xfrm>
                <a:off x="2340102" y="1309003"/>
                <a:ext cx="1605573" cy="328796"/>
              </a:xfrm>
              <a:prstGeom prst="rect">
                <a:avLst/>
              </a:prstGeom>
            </p:spPr>
            <p:txBody>
              <a:bodyPr wrap="none">
                <a:spAutoFit/>
                <a:scene3d>
                  <a:camera prst="orthographicFront"/>
                  <a:lightRig rig="balanced" dir="t"/>
                </a:scene3d>
                <a:sp3d extrusionH="57150" prstMaterial="plastic">
                  <a:bevelT w="38100" h="38100"/>
                </a:sp3d>
              </a:bodyPr>
              <a:lstStyle/>
              <a:p>
                <a:r>
                  <a:rPr lang="zh-CN" altLang="en-US" sz="1795" dirty="0">
                    <a:solidFill>
                      <a:prstClr val="black"/>
                    </a:solidFill>
                    <a:latin typeface="微软雅黑" panose="020B0503020204020204" pitchFamily="34" charset="-122"/>
                    <a:ea typeface="微软雅黑" panose="020B0503020204020204" pitchFamily="34" charset="-122"/>
                  </a:rPr>
                  <a:t>龙源资质与荣誉</a:t>
                </a:r>
                <a:endParaRPr lang="en-US" altLang="zh-CN" sz="1795" dirty="0">
                  <a:solidFill>
                    <a:prstClr val="black"/>
                  </a:solidFill>
                  <a:latin typeface="微软雅黑" panose="020B0503020204020204" pitchFamily="34" charset="-122"/>
                  <a:ea typeface="微软雅黑" panose="020B0503020204020204" pitchFamily="34" charset="-122"/>
                </a:endParaRPr>
              </a:p>
            </p:txBody>
          </p:sp>
          <p:sp>
            <p:nvSpPr>
              <p:cNvPr id="62" name="矩形 61"/>
              <p:cNvSpPr/>
              <p:nvPr/>
            </p:nvSpPr>
            <p:spPr>
              <a:xfrm>
                <a:off x="3905887" y="1377137"/>
                <a:ext cx="540061" cy="3686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57" name="矩形 28"/>
            <p:cNvSpPr>
              <a:spLocks noChangeArrowheads="1"/>
            </p:cNvSpPr>
            <p:nvPr/>
          </p:nvSpPr>
          <p:spPr bwMode="auto">
            <a:xfrm>
              <a:off x="1636814" y="688007"/>
              <a:ext cx="584937" cy="26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buFontTx/>
                <a:buNone/>
              </a:pPr>
              <a:r>
                <a:rPr lang="en-US" altLang="zh-CN" sz="1346" dirty="0" smtClean="0">
                  <a:solidFill>
                    <a:srgbClr val="7F7F7F"/>
                  </a:solidFill>
                  <a:latin typeface="Arial" panose="020B0604020202020204" pitchFamily="34" charset="0"/>
                  <a:cs typeface="Arial" panose="020B0604020202020204" pitchFamily="34" charset="0"/>
                </a:rPr>
                <a:t>Honor</a:t>
              </a:r>
              <a:endParaRPr lang="en-US" altLang="zh-CN" sz="1346" dirty="0">
                <a:solidFill>
                  <a:srgbClr val="7F7F7F"/>
                </a:solidFill>
                <a:latin typeface="Arial" panose="020B0604020202020204" pitchFamily="34" charset="0"/>
                <a:cs typeface="Arial" panose="020B0604020202020204" pitchFamily="34" charset="0"/>
              </a:endParaRPr>
            </a:p>
          </p:txBody>
        </p:sp>
        <p:sp>
          <p:nvSpPr>
            <p:cNvPr id="59" name="矩形 32"/>
            <p:cNvSpPr>
              <a:spLocks noChangeArrowheads="1"/>
            </p:cNvSpPr>
            <p:nvPr/>
          </p:nvSpPr>
          <p:spPr bwMode="auto">
            <a:xfrm>
              <a:off x="2253138" y="400396"/>
              <a:ext cx="366501" cy="57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3590" dirty="0" smtClean="0">
                  <a:solidFill>
                    <a:srgbClr val="FFFFFF"/>
                  </a:solidFill>
                  <a:latin typeface="Arial" panose="020B0604020202020204" pitchFamily="34" charset="0"/>
                  <a:cs typeface="Arial" panose="020B0604020202020204" pitchFamily="34" charset="0"/>
                </a:rPr>
                <a:t>S</a:t>
              </a:r>
              <a:endParaRPr lang="zh-CN" altLang="en-US" sz="3590" dirty="0">
                <a:solidFill>
                  <a:srgbClr val="FFFFFF"/>
                </a:solidFill>
                <a:latin typeface="Arial" panose="020B0604020202020204" pitchFamily="34" charset="0"/>
                <a:cs typeface="Arial" panose="020B0604020202020204" pitchFamily="34" charset="0"/>
              </a:endParaRPr>
            </a:p>
          </p:txBody>
        </p:sp>
      </p:grpSp>
      <p:sp>
        <p:nvSpPr>
          <p:cNvPr id="63" name="文本框 62"/>
          <p:cNvSpPr txBox="1"/>
          <p:nvPr/>
        </p:nvSpPr>
        <p:spPr>
          <a:xfrm>
            <a:off x="9646379" y="7183553"/>
            <a:ext cx="442750" cy="369332"/>
          </a:xfrm>
          <a:prstGeom prst="rect">
            <a:avLst/>
          </a:prstGeom>
          <a:noFill/>
        </p:spPr>
        <p:txBody>
          <a:bodyPr wrap="none" rtlCol="0">
            <a:spAutoFit/>
          </a:bodyPr>
          <a:lstStyle/>
          <a:p>
            <a:r>
              <a:rPr lang="en-US" altLang="zh-CN" dirty="0" smtClean="0"/>
              <a:t>-4-</a:t>
            </a:r>
            <a:endParaRPr lang="zh-CN" altLang="en-US" dirty="0"/>
          </a:p>
        </p:txBody>
      </p:sp>
    </p:spTree>
    <p:extLst>
      <p:ext uri="{BB962C8B-B14F-4D97-AF65-F5344CB8AC3E}">
        <p14:creationId xmlns:p14="http://schemas.microsoft.com/office/powerpoint/2010/main" val="12395552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5"/>
          <p:cNvGrpSpPr/>
          <p:nvPr/>
        </p:nvGrpSpPr>
        <p:grpSpPr bwMode="auto">
          <a:xfrm>
            <a:off x="121127" y="493363"/>
            <a:ext cx="1698824" cy="644792"/>
            <a:chOff x="107504" y="400396"/>
            <a:chExt cx="1514911" cy="575222"/>
          </a:xfrm>
        </p:grpSpPr>
        <p:grpSp>
          <p:nvGrpSpPr>
            <p:cNvPr id="3" name="组合 27"/>
            <p:cNvGrpSpPr/>
            <p:nvPr/>
          </p:nvGrpSpPr>
          <p:grpSpPr bwMode="auto">
            <a:xfrm>
              <a:off x="107504" y="446666"/>
              <a:ext cx="1514911" cy="436796"/>
              <a:chOff x="1813236" y="1309003"/>
              <a:chExt cx="1514911" cy="436796"/>
            </a:xfrm>
          </p:grpSpPr>
          <p:sp>
            <p:nvSpPr>
              <p:cNvPr id="6" name="矩形 5"/>
              <p:cNvSpPr/>
              <p:nvPr/>
            </p:nvSpPr>
            <p:spPr>
              <a:xfrm>
                <a:off x="2340102" y="1309003"/>
                <a:ext cx="988045" cy="328796"/>
              </a:xfrm>
              <a:prstGeom prst="rect">
                <a:avLst/>
              </a:prstGeom>
            </p:spPr>
            <p:txBody>
              <a:bodyPr wrap="none">
                <a:spAutoFit/>
                <a:scene3d>
                  <a:camera prst="orthographicFront"/>
                  <a:lightRig rig="balanced" dir="t"/>
                </a:scene3d>
                <a:sp3d extrusionH="57150" prstMaterial="plastic">
                  <a:bevelT w="38100" h="38100"/>
                </a:sp3d>
              </a:bodyPr>
              <a:lstStyle/>
              <a:p>
                <a:r>
                  <a:rPr lang="zh-CN" altLang="en-US" sz="1795" dirty="0" smtClean="0">
                    <a:solidFill>
                      <a:prstClr val="black"/>
                    </a:solidFill>
                    <a:latin typeface="微软雅黑" panose="020B0503020204020204" pitchFamily="34" charset="-122"/>
                    <a:ea typeface="微软雅黑" panose="020B0503020204020204" pitchFamily="34" charset="-122"/>
                  </a:rPr>
                  <a:t>产品介绍</a:t>
                </a:r>
                <a:endParaRPr lang="en-US" altLang="zh-CN" sz="1795" dirty="0">
                  <a:solidFill>
                    <a:prstClr val="black"/>
                  </a:solidFill>
                  <a:latin typeface="微软雅黑" panose="020B0503020204020204" pitchFamily="34" charset="-122"/>
                  <a:ea typeface="微软雅黑" panose="020B0503020204020204" pitchFamily="34" charset="-122"/>
                </a:endParaRPr>
              </a:p>
            </p:txBody>
          </p:sp>
          <p:sp>
            <p:nvSpPr>
              <p:cNvPr id="7" name="矩形 6"/>
              <p:cNvSpPr/>
              <p:nvPr/>
            </p:nvSpPr>
            <p:spPr>
              <a:xfrm>
                <a:off x="1813236" y="1377137"/>
                <a:ext cx="540061" cy="3686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4" name="矩形 28"/>
            <p:cNvSpPr>
              <a:spLocks noChangeArrowheads="1"/>
            </p:cNvSpPr>
            <p:nvPr/>
          </p:nvSpPr>
          <p:spPr bwMode="auto">
            <a:xfrm>
              <a:off x="647565" y="688007"/>
              <a:ext cx="593513" cy="26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346" dirty="0" smtClean="0">
                  <a:solidFill>
                    <a:srgbClr val="7F7F7F"/>
                  </a:solidFill>
                  <a:latin typeface="Arial" panose="020B0604020202020204" pitchFamily="34" charset="0"/>
                  <a:cs typeface="Arial" panose="020B0604020202020204" pitchFamily="34" charset="0"/>
                </a:rPr>
                <a:t>roduct</a:t>
              </a:r>
              <a:endParaRPr lang="en-US" altLang="zh-CN" sz="1346" dirty="0">
                <a:solidFill>
                  <a:srgbClr val="7F7F7F"/>
                </a:solidFill>
                <a:latin typeface="Arial" panose="020B0604020202020204" pitchFamily="34" charset="0"/>
                <a:cs typeface="Arial" panose="020B0604020202020204" pitchFamily="34" charset="0"/>
              </a:endParaRPr>
            </a:p>
          </p:txBody>
        </p:sp>
        <p:sp>
          <p:nvSpPr>
            <p:cNvPr id="5" name="矩形 32"/>
            <p:cNvSpPr>
              <a:spLocks noChangeArrowheads="1"/>
            </p:cNvSpPr>
            <p:nvPr/>
          </p:nvSpPr>
          <p:spPr bwMode="auto">
            <a:xfrm>
              <a:off x="211174" y="400396"/>
              <a:ext cx="366501" cy="57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3590" dirty="0" smtClean="0">
                  <a:solidFill>
                    <a:srgbClr val="FFFFFF"/>
                  </a:solidFill>
                  <a:latin typeface="Arial" panose="020B0604020202020204" pitchFamily="34" charset="0"/>
                  <a:cs typeface="Arial" panose="020B0604020202020204" pitchFamily="34" charset="0"/>
                </a:rPr>
                <a:t>P</a:t>
              </a:r>
              <a:endParaRPr lang="zh-CN" altLang="en-US" sz="3590" dirty="0">
                <a:solidFill>
                  <a:srgbClr val="FFFFFF"/>
                </a:solidFill>
                <a:latin typeface="Arial" panose="020B0604020202020204" pitchFamily="34" charset="0"/>
                <a:cs typeface="Arial" panose="020B0604020202020204" pitchFamily="34" charset="0"/>
              </a:endParaRPr>
            </a:p>
          </p:txBody>
        </p:sp>
      </p:grpSp>
      <p:grpSp>
        <p:nvGrpSpPr>
          <p:cNvPr id="8" name="组 3"/>
          <p:cNvGrpSpPr/>
          <p:nvPr/>
        </p:nvGrpSpPr>
        <p:grpSpPr>
          <a:xfrm>
            <a:off x="2177678" y="1259557"/>
            <a:ext cx="6235700" cy="3280834"/>
            <a:chOff x="2488832" y="5423138"/>
            <a:chExt cx="17723794" cy="8735443"/>
          </a:xfrm>
        </p:grpSpPr>
        <p:pic>
          <p:nvPicPr>
            <p:cNvPr id="9" name="图像" descr="图像"/>
            <p:cNvPicPr>
              <a:picLocks noChangeAspect="1"/>
            </p:cNvPicPr>
            <p:nvPr/>
          </p:nvPicPr>
          <p:blipFill>
            <a:blip r:embed="rId2"/>
            <a:stretch>
              <a:fillRect/>
            </a:stretch>
          </p:blipFill>
          <p:spPr>
            <a:xfrm>
              <a:off x="2488832" y="5423138"/>
              <a:ext cx="17723794" cy="8735443"/>
            </a:xfrm>
            <a:prstGeom prst="rect">
              <a:avLst/>
            </a:prstGeom>
            <a:noFill/>
            <a:ln w="12700">
              <a:noFill/>
            </a:ln>
          </p:spPr>
        </p:pic>
        <p:pic>
          <p:nvPicPr>
            <p:cNvPr id="10" name="1523510212637.jpg" descr="1523510212637.jpg"/>
            <p:cNvPicPr>
              <a:picLocks noChangeAspect="1"/>
            </p:cNvPicPr>
            <p:nvPr/>
          </p:nvPicPr>
          <p:blipFill rotWithShape="1">
            <a:blip r:embed="rId3"/>
            <a:srcRect t="10963"/>
            <a:stretch/>
          </p:blipFill>
          <p:spPr>
            <a:xfrm>
              <a:off x="5563981" y="5886880"/>
              <a:ext cx="11625592" cy="6579357"/>
            </a:xfrm>
            <a:prstGeom prst="rect">
              <a:avLst/>
            </a:prstGeom>
            <a:noFill/>
            <a:ln w="9525">
              <a:noFill/>
            </a:ln>
          </p:spPr>
        </p:pic>
      </p:grpSp>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8462" r="8359"/>
          <a:stretch/>
        </p:blipFill>
        <p:spPr>
          <a:xfrm>
            <a:off x="3243300" y="1420685"/>
            <a:ext cx="4104456" cy="2497141"/>
          </a:xfrm>
          <a:prstGeom prst="rect">
            <a:avLst/>
          </a:prstGeom>
        </p:spPr>
      </p:pic>
      <p:sp>
        <p:nvSpPr>
          <p:cNvPr id="12" name="矩形 11"/>
          <p:cNvSpPr/>
          <p:nvPr/>
        </p:nvSpPr>
        <p:spPr>
          <a:xfrm>
            <a:off x="809526" y="5228520"/>
            <a:ext cx="8795742" cy="1384995"/>
          </a:xfrm>
          <a:prstGeom prst="rect">
            <a:avLst/>
          </a:prstGeom>
        </p:spPr>
        <p:txBody>
          <a:bodyPr wrap="square">
            <a:spAutoFit/>
          </a:bodyPr>
          <a:lstStyle/>
          <a:p>
            <a:pPr>
              <a:lnSpc>
                <a:spcPct val="150000"/>
              </a:lnSpc>
            </a:pP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        龙源</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数字阅览室依托</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龙源丰富的内容资源及领先的产品技术精心打造的一款以数字化阅读应用为主的开放式</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数字阅读平台</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。平台承载期刊、图书、报纸、音频、视频等多种资源，类别涵盖时政</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新闻、经济法律、管理财经、社科历史、文学文摘、健康</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生活、</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文化艺术、科技科普、教育教学等多个</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领域。正版</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授权、实时更新</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。平台功能强大，定制开通，管理</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透明，通过二</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维码</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扫技术</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实现与移动</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端的无缝联动</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3" name="矩形 19"/>
          <p:cNvSpPr>
            <a:spLocks noChangeArrowheads="1"/>
          </p:cNvSpPr>
          <p:nvPr/>
        </p:nvSpPr>
        <p:spPr bwMode="auto">
          <a:xfrm>
            <a:off x="4164449" y="4835094"/>
            <a:ext cx="2262158" cy="3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795" b="1" dirty="0" smtClean="0">
                <a:solidFill>
                  <a:srgbClr val="EA8B00"/>
                </a:solidFill>
                <a:latin typeface="微软雅黑" panose="020B0503020204020204" pitchFamily="34" charset="-122"/>
                <a:ea typeface="微软雅黑" panose="020B0503020204020204" pitchFamily="34" charset="-122"/>
              </a:rPr>
              <a:t>龙源数字阅览室</a:t>
            </a:r>
            <a:r>
              <a:rPr lang="zh-CN" altLang="en-US" sz="1795" b="1" dirty="0">
                <a:solidFill>
                  <a:srgbClr val="EA8B00"/>
                </a:solidFill>
                <a:latin typeface="微软雅黑" panose="020B0503020204020204" pitchFamily="34" charset="-122"/>
                <a:ea typeface="微软雅黑" panose="020B0503020204020204" pitchFamily="34" charset="-122"/>
              </a:rPr>
              <a:t>简介</a:t>
            </a:r>
          </a:p>
        </p:txBody>
      </p:sp>
      <p:sp>
        <p:nvSpPr>
          <p:cNvPr id="14" name="文本框 13"/>
          <p:cNvSpPr txBox="1"/>
          <p:nvPr/>
        </p:nvSpPr>
        <p:spPr>
          <a:xfrm>
            <a:off x="264352" y="7183553"/>
            <a:ext cx="442750" cy="369332"/>
          </a:xfrm>
          <a:prstGeom prst="rect">
            <a:avLst/>
          </a:prstGeom>
          <a:noFill/>
        </p:spPr>
        <p:txBody>
          <a:bodyPr wrap="none" rtlCol="0">
            <a:spAutoFit/>
          </a:bodyPr>
          <a:lstStyle/>
          <a:p>
            <a:r>
              <a:rPr lang="en-US" altLang="zh-CN" dirty="0" smtClean="0"/>
              <a:t>-5-</a:t>
            </a:r>
            <a:endParaRPr lang="zh-CN" altLang="en-US" dirty="0"/>
          </a:p>
        </p:txBody>
      </p:sp>
    </p:spTree>
    <p:extLst>
      <p:ext uri="{BB962C8B-B14F-4D97-AF65-F5344CB8AC3E}">
        <p14:creationId xmlns:p14="http://schemas.microsoft.com/office/powerpoint/2010/main" val="33608578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9498" t="3243" r="10240" b="12474"/>
          <a:stretch/>
        </p:blipFill>
        <p:spPr>
          <a:xfrm>
            <a:off x="7693" y="4099"/>
            <a:ext cx="3056181" cy="4063769"/>
          </a:xfrm>
          <a:prstGeom prst="rect">
            <a:avLst/>
          </a:prstGeom>
          <a:ln w="88900" cap="sq" cmpd="thickThin">
            <a:solidFill>
              <a:schemeClr val="bg1"/>
            </a:solidFill>
            <a:prstDash val="solid"/>
            <a:miter lim="800000"/>
          </a:ln>
          <a:effectLst>
            <a:innerShdw blurRad="76200">
              <a:srgbClr val="000000"/>
            </a:innerShdw>
          </a:effectLst>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24937" r="15622"/>
          <a:stretch/>
        </p:blipFill>
        <p:spPr>
          <a:xfrm>
            <a:off x="7693" y="4193971"/>
            <a:ext cx="3063736" cy="3347790"/>
          </a:xfrm>
          <a:prstGeom prst="rect">
            <a:avLst/>
          </a:prstGeom>
          <a:ln w="88900" cap="sq" cmpd="thickThin">
            <a:solidFill>
              <a:schemeClr val="bg1"/>
            </a:solidFill>
            <a:prstDash val="solid"/>
            <a:miter lim="800000"/>
          </a:ln>
          <a:effectLst>
            <a:innerShdw blurRad="76200">
              <a:srgbClr val="000000"/>
            </a:innerShdw>
          </a:effectLst>
        </p:spPr>
      </p:pic>
      <p:sp>
        <p:nvSpPr>
          <p:cNvPr id="10" name="矩形 9"/>
          <p:cNvSpPr/>
          <p:nvPr/>
        </p:nvSpPr>
        <p:spPr>
          <a:xfrm>
            <a:off x="3545830" y="2031317"/>
            <a:ext cx="6131446" cy="1061829"/>
          </a:xfrm>
          <a:prstGeom prst="rect">
            <a:avLst/>
          </a:prstGeom>
        </p:spPr>
        <p:txBody>
          <a:bodyPr wrap="square">
            <a:spAutoFit/>
          </a:bodyPr>
          <a:lstStyle/>
          <a:p>
            <a:pPr>
              <a:lnSpc>
                <a:spcPct val="150000"/>
              </a:lnSpc>
            </a:pPr>
            <a:r>
              <a:rPr lang="zh-CN" altLang="zh-CN" sz="1400" dirty="0">
                <a:latin typeface="微软雅黑" panose="020B0503020204020204" pitchFamily="34" charset="-122"/>
                <a:ea typeface="微软雅黑" panose="020B0503020204020204" pitchFamily="34" charset="-122"/>
              </a:rPr>
              <a:t>龙源自创办以来全部书刊资源均采用</a:t>
            </a:r>
            <a:r>
              <a:rPr lang="en-US" altLang="zh-CN" sz="1400" dirty="0">
                <a:latin typeface="微软雅黑" panose="020B0503020204020204" pitchFamily="34" charset="-122"/>
                <a:ea typeface="微软雅黑" panose="020B0503020204020204" pitchFamily="34" charset="-122"/>
              </a:rPr>
              <a:t>HTML</a:t>
            </a:r>
            <a:r>
              <a:rPr lang="zh-CN" altLang="zh-CN" sz="1400" dirty="0">
                <a:latin typeface="微软雅黑" panose="020B0503020204020204" pitchFamily="34" charset="-122"/>
                <a:ea typeface="微软雅黑" panose="020B0503020204020204" pitchFamily="34" charset="-122"/>
              </a:rPr>
              <a:t>纯文本格式存储，可以直接复制、粘贴、打印，应用到</a:t>
            </a:r>
            <a:r>
              <a:rPr lang="en-US" altLang="zh-CN" sz="1400" dirty="0">
                <a:latin typeface="微软雅黑" panose="020B0503020204020204" pitchFamily="34" charset="-122"/>
                <a:ea typeface="微软雅黑" panose="020B0503020204020204" pitchFamily="34" charset="-122"/>
              </a:rPr>
              <a:t>office</a:t>
            </a:r>
            <a:r>
              <a:rPr lang="zh-CN" altLang="zh-CN"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WPS</a:t>
            </a:r>
            <a:r>
              <a:rPr lang="zh-CN" altLang="zh-CN" sz="1400" dirty="0">
                <a:latin typeface="微软雅黑" panose="020B0503020204020204" pitchFamily="34" charset="-122"/>
                <a:ea typeface="微软雅黑" panose="020B0503020204020204" pitchFamily="34" charset="-122"/>
              </a:rPr>
              <a:t>等文本编辑工具中无任何格式限制，可以直接使用全文或部分所需的文字及图片。</a:t>
            </a:r>
            <a:endParaRPr lang="zh-CN" altLang="en-US" sz="1400" dirty="0">
              <a:latin typeface="微软雅黑" panose="020B0503020204020204" pitchFamily="34" charset="-122"/>
              <a:ea typeface="微软雅黑" panose="020B0503020204020204" pitchFamily="34" charset="-122"/>
            </a:endParaRPr>
          </a:p>
        </p:txBody>
      </p:sp>
      <p:sp>
        <p:nvSpPr>
          <p:cNvPr id="11" name="矩形 19"/>
          <p:cNvSpPr>
            <a:spLocks noChangeArrowheads="1"/>
          </p:cNvSpPr>
          <p:nvPr/>
        </p:nvSpPr>
        <p:spPr bwMode="auto">
          <a:xfrm>
            <a:off x="3541277" y="1662755"/>
            <a:ext cx="1338828" cy="3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795" b="1" dirty="0" smtClean="0">
                <a:solidFill>
                  <a:srgbClr val="EA8B00"/>
                </a:solidFill>
                <a:latin typeface="微软雅黑" panose="020B0503020204020204" pitchFamily="34" charset="-122"/>
                <a:ea typeface="微软雅黑" panose="020B0503020204020204" pitchFamily="34" charset="-122"/>
              </a:rPr>
              <a:t>文本阅读版</a:t>
            </a:r>
            <a:endParaRPr lang="zh-CN" altLang="en-US" sz="1795" b="1" dirty="0">
              <a:solidFill>
                <a:srgbClr val="EA8B00"/>
              </a:solidFill>
              <a:latin typeface="微软雅黑" panose="020B0503020204020204" pitchFamily="34" charset="-122"/>
              <a:ea typeface="微软雅黑" panose="020B0503020204020204" pitchFamily="34" charset="-122"/>
            </a:endParaRPr>
          </a:p>
        </p:txBody>
      </p:sp>
      <p:sp>
        <p:nvSpPr>
          <p:cNvPr id="12" name="矩形 11"/>
          <p:cNvSpPr/>
          <p:nvPr/>
        </p:nvSpPr>
        <p:spPr>
          <a:xfrm>
            <a:off x="3545830" y="5292005"/>
            <a:ext cx="6131446" cy="1061829"/>
          </a:xfrm>
          <a:prstGeom prst="rect">
            <a:avLst/>
          </a:prstGeom>
        </p:spPr>
        <p:txBody>
          <a:bodyPr wrap="square">
            <a:spAutoFit/>
          </a:bodyPr>
          <a:lstStyle/>
          <a:p>
            <a:pPr>
              <a:lnSpc>
                <a:spcPct val="150000"/>
              </a:lnSpc>
            </a:pPr>
            <a:r>
              <a:rPr lang="zh-CN" altLang="en-US" sz="1400" dirty="0">
                <a:latin typeface="微软雅黑" panose="020B0503020204020204" pitchFamily="34" charset="-122"/>
                <a:ea typeface="微软雅黑" panose="020B0503020204020204" pitchFamily="34" charset="-122"/>
              </a:rPr>
              <a:t>采用高清识别技术，将纸版期刊、</a:t>
            </a:r>
            <a:r>
              <a:rPr lang="zh-CN" altLang="en-US" sz="1400" dirty="0" smtClean="0">
                <a:latin typeface="微软雅黑" panose="020B0503020204020204" pitchFamily="34" charset="-122"/>
                <a:ea typeface="微软雅黑" panose="020B0503020204020204" pitchFamily="34" charset="-122"/>
              </a:rPr>
              <a:t>图书、报纸重新</a:t>
            </a:r>
            <a:r>
              <a:rPr lang="zh-CN" altLang="en-US" sz="1400" dirty="0">
                <a:latin typeface="微软雅黑" panose="020B0503020204020204" pitchFamily="34" charset="-122"/>
                <a:ea typeface="微软雅黑" panose="020B0503020204020204" pitchFamily="34" charset="-122"/>
              </a:rPr>
              <a:t>制作，原汁原味在网上呈现，可直接翻页阅读也可以跳页阅读。页面可放大缩小，图片精美、文字清晰准确。保留了</a:t>
            </a:r>
            <a:r>
              <a:rPr lang="zh-CN" altLang="en-US" sz="1400" dirty="0" smtClean="0">
                <a:latin typeface="微软雅黑" panose="020B0503020204020204" pitchFamily="34" charset="-122"/>
                <a:ea typeface="微软雅黑" panose="020B0503020204020204" pitchFamily="34" charset="-122"/>
              </a:rPr>
              <a:t>纸版全部</a:t>
            </a:r>
            <a:r>
              <a:rPr lang="zh-CN" altLang="en-US" sz="1400" dirty="0">
                <a:latin typeface="微软雅黑" panose="020B0503020204020204" pitchFamily="34" charset="-122"/>
                <a:ea typeface="微软雅黑" panose="020B0503020204020204" pitchFamily="34" charset="-122"/>
              </a:rPr>
              <a:t>装帧风格，符合传统阅读习惯</a:t>
            </a:r>
          </a:p>
        </p:txBody>
      </p:sp>
      <p:sp>
        <p:nvSpPr>
          <p:cNvPr id="13" name="矩形 19"/>
          <p:cNvSpPr>
            <a:spLocks noChangeArrowheads="1"/>
          </p:cNvSpPr>
          <p:nvPr/>
        </p:nvSpPr>
        <p:spPr bwMode="auto">
          <a:xfrm>
            <a:off x="3541277" y="4923443"/>
            <a:ext cx="1338828" cy="3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zh-CN" altLang="en-US" sz="1795" b="1" dirty="0">
                <a:solidFill>
                  <a:srgbClr val="EA8B00"/>
                </a:solidFill>
                <a:latin typeface="微软雅黑" panose="020B0503020204020204" pitchFamily="34" charset="-122"/>
                <a:ea typeface="微软雅黑" panose="020B0503020204020204" pitchFamily="34" charset="-122"/>
              </a:rPr>
              <a:t>原文原貌</a:t>
            </a:r>
            <a:r>
              <a:rPr lang="zh-CN" altLang="en-US" sz="1795" b="1" dirty="0" smtClean="0">
                <a:solidFill>
                  <a:srgbClr val="EA8B00"/>
                </a:solidFill>
                <a:latin typeface="微软雅黑" panose="020B0503020204020204" pitchFamily="34" charset="-122"/>
                <a:ea typeface="微软雅黑" panose="020B0503020204020204" pitchFamily="34" charset="-122"/>
              </a:rPr>
              <a:t>版</a:t>
            </a:r>
            <a:endParaRPr lang="zh-CN" altLang="en-US" sz="1795" b="1" dirty="0">
              <a:solidFill>
                <a:srgbClr val="EA8B00"/>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9646379" y="7183553"/>
            <a:ext cx="442750" cy="369332"/>
          </a:xfrm>
          <a:prstGeom prst="rect">
            <a:avLst/>
          </a:prstGeom>
          <a:noFill/>
        </p:spPr>
        <p:txBody>
          <a:bodyPr wrap="none" rtlCol="0">
            <a:spAutoFit/>
          </a:bodyPr>
          <a:lstStyle/>
          <a:p>
            <a:r>
              <a:rPr lang="en-US" altLang="zh-CN" dirty="0" smtClean="0"/>
              <a:t>-6-</a:t>
            </a:r>
            <a:endParaRPr lang="zh-CN" altLang="en-US" dirty="0"/>
          </a:p>
        </p:txBody>
      </p:sp>
    </p:spTree>
    <p:extLst>
      <p:ext uri="{BB962C8B-B14F-4D97-AF65-F5344CB8AC3E}">
        <p14:creationId xmlns:p14="http://schemas.microsoft.com/office/powerpoint/2010/main" val="35042777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5"/>
          <p:cNvGrpSpPr/>
          <p:nvPr/>
        </p:nvGrpSpPr>
        <p:grpSpPr bwMode="auto">
          <a:xfrm>
            <a:off x="121127" y="493363"/>
            <a:ext cx="1723239" cy="644792"/>
            <a:chOff x="107504" y="400396"/>
            <a:chExt cx="1536683" cy="575222"/>
          </a:xfrm>
        </p:grpSpPr>
        <p:grpSp>
          <p:nvGrpSpPr>
            <p:cNvPr id="3" name="组合 27"/>
            <p:cNvGrpSpPr/>
            <p:nvPr/>
          </p:nvGrpSpPr>
          <p:grpSpPr bwMode="auto">
            <a:xfrm>
              <a:off x="107504" y="446666"/>
              <a:ext cx="1514911" cy="436796"/>
              <a:chOff x="1813236" y="1309003"/>
              <a:chExt cx="1514911" cy="436796"/>
            </a:xfrm>
          </p:grpSpPr>
          <p:sp>
            <p:nvSpPr>
              <p:cNvPr id="6" name="矩形 5"/>
              <p:cNvSpPr/>
              <p:nvPr/>
            </p:nvSpPr>
            <p:spPr>
              <a:xfrm>
                <a:off x="2340102" y="1309003"/>
                <a:ext cx="988045" cy="328796"/>
              </a:xfrm>
              <a:prstGeom prst="rect">
                <a:avLst/>
              </a:prstGeom>
            </p:spPr>
            <p:txBody>
              <a:bodyPr wrap="none">
                <a:spAutoFit/>
                <a:scene3d>
                  <a:camera prst="orthographicFront"/>
                  <a:lightRig rig="balanced" dir="t"/>
                </a:scene3d>
                <a:sp3d extrusionH="57150" prstMaterial="plastic">
                  <a:bevelT w="38100" h="38100"/>
                </a:sp3d>
              </a:bodyPr>
              <a:lstStyle/>
              <a:p>
                <a:r>
                  <a:rPr lang="zh-CN" altLang="en-US" sz="1795" dirty="0" smtClean="0">
                    <a:solidFill>
                      <a:prstClr val="black"/>
                    </a:solidFill>
                    <a:latin typeface="微软雅黑" panose="020B0503020204020204" pitchFamily="34" charset="-122"/>
                    <a:ea typeface="微软雅黑" panose="020B0503020204020204" pitchFamily="34" charset="-122"/>
                  </a:rPr>
                  <a:t>产品特色</a:t>
                </a:r>
                <a:endParaRPr lang="en-US" altLang="zh-CN" sz="1795" dirty="0">
                  <a:solidFill>
                    <a:prstClr val="black"/>
                  </a:solidFill>
                  <a:latin typeface="微软雅黑" panose="020B0503020204020204" pitchFamily="34" charset="-122"/>
                  <a:ea typeface="微软雅黑" panose="020B0503020204020204" pitchFamily="34" charset="-122"/>
                </a:endParaRPr>
              </a:p>
            </p:txBody>
          </p:sp>
          <p:sp>
            <p:nvSpPr>
              <p:cNvPr id="7" name="矩形 6"/>
              <p:cNvSpPr/>
              <p:nvPr/>
            </p:nvSpPr>
            <p:spPr>
              <a:xfrm>
                <a:off x="1813236" y="1377137"/>
                <a:ext cx="540061" cy="3686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grpSp>
        <p:sp>
          <p:nvSpPr>
            <p:cNvPr id="4" name="矩形 28"/>
            <p:cNvSpPr>
              <a:spLocks noChangeArrowheads="1"/>
            </p:cNvSpPr>
            <p:nvPr/>
          </p:nvSpPr>
          <p:spPr bwMode="auto">
            <a:xfrm>
              <a:off x="647565" y="688007"/>
              <a:ext cx="996622" cy="26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346" dirty="0" err="1" smtClean="0">
                  <a:solidFill>
                    <a:srgbClr val="7F7F7F"/>
                  </a:solidFill>
                  <a:latin typeface="Arial" panose="020B0604020202020204" pitchFamily="34" charset="0"/>
                  <a:cs typeface="Arial" panose="020B0604020202020204" pitchFamily="34" charset="0"/>
                </a:rPr>
                <a:t>haracteristic</a:t>
              </a:r>
              <a:endParaRPr lang="en-US" altLang="zh-CN" sz="1346" dirty="0">
                <a:solidFill>
                  <a:srgbClr val="7F7F7F"/>
                </a:solidFill>
                <a:latin typeface="Arial" panose="020B0604020202020204" pitchFamily="34" charset="0"/>
                <a:cs typeface="Arial" panose="020B0604020202020204" pitchFamily="34" charset="0"/>
              </a:endParaRPr>
            </a:p>
          </p:txBody>
        </p:sp>
        <p:sp>
          <p:nvSpPr>
            <p:cNvPr id="5" name="矩形 32"/>
            <p:cNvSpPr>
              <a:spLocks noChangeArrowheads="1"/>
            </p:cNvSpPr>
            <p:nvPr/>
          </p:nvSpPr>
          <p:spPr bwMode="auto">
            <a:xfrm>
              <a:off x="211174" y="400396"/>
              <a:ext cx="366501" cy="57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3590" dirty="0">
                  <a:solidFill>
                    <a:srgbClr val="FFFFFF"/>
                  </a:solidFill>
                  <a:latin typeface="Arial" panose="020B0604020202020204" pitchFamily="34" charset="0"/>
                  <a:cs typeface="Arial" panose="020B0604020202020204" pitchFamily="34" charset="0"/>
                </a:rPr>
                <a:t>C</a:t>
              </a:r>
              <a:endParaRPr lang="zh-CN" altLang="en-US" sz="3590" dirty="0">
                <a:solidFill>
                  <a:srgbClr val="FFFFFF"/>
                </a:solidFill>
                <a:latin typeface="Arial" panose="020B0604020202020204" pitchFamily="34" charset="0"/>
                <a:cs typeface="Arial" panose="020B0604020202020204" pitchFamily="34" charset="0"/>
              </a:endParaRPr>
            </a:p>
          </p:txBody>
        </p:sp>
      </p:gr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0577" y="0"/>
            <a:ext cx="4789436" cy="7559675"/>
          </a:xfrm>
          <a:prstGeom prst="rect">
            <a:avLst/>
          </a:prstGeom>
        </p:spPr>
      </p:pic>
      <p:sp>
        <p:nvSpPr>
          <p:cNvPr id="10" name="矩形 9"/>
          <p:cNvSpPr/>
          <p:nvPr/>
        </p:nvSpPr>
        <p:spPr>
          <a:xfrm>
            <a:off x="423939" y="1475581"/>
            <a:ext cx="4949082" cy="5586145"/>
          </a:xfrm>
          <a:prstGeom prst="rect">
            <a:avLst/>
          </a:prstGeom>
        </p:spPr>
        <p:txBody>
          <a:bodyPr wrap="square">
            <a:spAutoFit/>
          </a:bodyPr>
          <a:lstStyle/>
          <a:p>
            <a:pPr marL="285750" indent="-285750">
              <a:lnSpc>
                <a:spcPct val="150000"/>
              </a:lnSpc>
              <a:buFont typeface="Wingdings" panose="05000000000000000000" pitchFamily="2" charset="2"/>
              <a:buChar char="p"/>
            </a:pPr>
            <a:r>
              <a:rPr lang="zh-CN" altLang="en-US" sz="1400" b="1" dirty="0">
                <a:solidFill>
                  <a:srgbClr val="FFC000"/>
                </a:solidFill>
                <a:latin typeface="微软雅黑" panose="020B0503020204020204" pitchFamily="34" charset="-122"/>
                <a:ea typeface="微软雅黑" panose="020B0503020204020204" pitchFamily="34" charset="-122"/>
              </a:rPr>
              <a:t>量身</a:t>
            </a:r>
            <a:r>
              <a:rPr lang="zh-CN" altLang="en-US" sz="1400" b="1" dirty="0" smtClean="0">
                <a:solidFill>
                  <a:srgbClr val="FFC000"/>
                </a:solidFill>
                <a:latin typeface="微软雅黑" panose="020B0503020204020204" pitchFamily="34" charset="-122"/>
                <a:ea typeface="微软雅黑" panose="020B0503020204020204" pitchFamily="34" charset="-122"/>
              </a:rPr>
              <a:t>打造  专</a:t>
            </a:r>
            <a:r>
              <a:rPr lang="zh-CN" altLang="en-US" sz="1400" b="1" dirty="0">
                <a:solidFill>
                  <a:srgbClr val="FFC000"/>
                </a:solidFill>
                <a:latin typeface="微软雅黑" panose="020B0503020204020204" pitchFamily="34" charset="-122"/>
                <a:ea typeface="微软雅黑" panose="020B0503020204020204" pitchFamily="34" charset="-122"/>
              </a:rPr>
              <a:t>属</a:t>
            </a:r>
            <a:r>
              <a:rPr lang="zh-CN" altLang="en-US" sz="1400" b="1" dirty="0" smtClean="0">
                <a:solidFill>
                  <a:srgbClr val="FFC000"/>
                </a:solidFill>
                <a:latin typeface="微软雅黑" panose="020B0503020204020204" pitchFamily="34" charset="-122"/>
                <a:ea typeface="微软雅黑" panose="020B0503020204020204" pitchFamily="34" charset="-122"/>
              </a:rPr>
              <a:t>定制</a:t>
            </a:r>
            <a:endParaRPr lang="en-US" altLang="zh-CN" sz="1400" b="1" dirty="0" smtClean="0">
              <a:solidFill>
                <a:srgbClr val="FFC000"/>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版面可量身定制，个性化制作，无需投入任何软硬件设施，也不必专人维护，定制开通，自动更新</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a:t>
            </a:r>
            <a:endParaRPr lang="en-US" altLang="zh-CN" sz="14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zh-CN" altLang="en-US" sz="1400" b="1" dirty="0">
                <a:solidFill>
                  <a:srgbClr val="FFC000"/>
                </a:solidFill>
                <a:latin typeface="微软雅黑" panose="020B0503020204020204" pitchFamily="34" charset="-122"/>
                <a:ea typeface="微软雅黑" panose="020B0503020204020204" pitchFamily="34" charset="-122"/>
              </a:rPr>
              <a:t>资源丰富  平台</a:t>
            </a:r>
            <a:r>
              <a:rPr lang="zh-CN" altLang="en-US" sz="1400" b="1" dirty="0" smtClean="0">
                <a:solidFill>
                  <a:srgbClr val="FFC000"/>
                </a:solidFill>
                <a:latin typeface="微软雅黑" panose="020B0503020204020204" pitchFamily="34" charset="-122"/>
                <a:ea typeface="微软雅黑" panose="020B0503020204020204" pitchFamily="34" charset="-122"/>
              </a:rPr>
              <a:t>开放</a:t>
            </a:r>
            <a:endParaRPr lang="en-US" altLang="zh-CN" sz="1400" b="1" dirty="0" smtClean="0">
              <a:solidFill>
                <a:srgbClr val="FFC000"/>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期刊、图书、报纸、音视频自由组合，内容丰富，平台开放支持</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接入</a:t>
            </a:r>
            <a:r>
              <a:rPr lang="en-US" altLang="zh-CN" sz="1400" dirty="0" smtClean="0">
                <a:solidFill>
                  <a:schemeClr val="tx1">
                    <a:lumMod val="65000"/>
                    <a:lumOff val="35000"/>
                  </a:schemeClr>
                </a:solidFill>
                <a:latin typeface="微软雅黑" panose="020B0503020204020204" pitchFamily="34" charset="-122"/>
                <a:ea typeface="微软雅黑" panose="020B0503020204020204" pitchFamily="34" charset="-122"/>
              </a:rPr>
              <a:t>or</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嵌入</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a:t>
            </a:r>
          </a:p>
          <a:p>
            <a:pPr marL="285750" indent="-285750">
              <a:lnSpc>
                <a:spcPct val="150000"/>
              </a:lnSpc>
              <a:buFont typeface="Wingdings" panose="05000000000000000000" pitchFamily="2" charset="2"/>
              <a:buChar char="p"/>
            </a:pPr>
            <a:r>
              <a:rPr lang="zh-CN" altLang="en-US" sz="1400" b="1" dirty="0">
                <a:solidFill>
                  <a:srgbClr val="FFC000"/>
                </a:solidFill>
                <a:latin typeface="微软雅黑" panose="020B0503020204020204" pitchFamily="34" charset="-122"/>
                <a:ea typeface="微软雅黑" panose="020B0503020204020204" pitchFamily="34" charset="-122"/>
              </a:rPr>
              <a:t>多种模式  阅读</a:t>
            </a:r>
            <a:r>
              <a:rPr lang="zh-CN" altLang="en-US" sz="1400" b="1" dirty="0" smtClean="0">
                <a:solidFill>
                  <a:srgbClr val="FFC000"/>
                </a:solidFill>
                <a:latin typeface="微软雅黑" panose="020B0503020204020204" pitchFamily="34" charset="-122"/>
                <a:ea typeface="微软雅黑" panose="020B0503020204020204" pitchFamily="34" charset="-122"/>
              </a:rPr>
              <a:t>体验</a:t>
            </a:r>
            <a:endParaRPr lang="en-US" altLang="zh-CN" sz="14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资源阅读多种模式，满足多样阅读需求，友好阅读界面，功能设置，带来良好阅读体验。</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p"/>
            </a:pPr>
            <a:r>
              <a:rPr lang="zh-CN" altLang="en-US" sz="1400" b="1" dirty="0">
                <a:solidFill>
                  <a:srgbClr val="FFC000"/>
                </a:solidFill>
                <a:latin typeface="微软雅黑" panose="020B0503020204020204" pitchFamily="34" charset="-122"/>
                <a:ea typeface="微软雅黑" panose="020B0503020204020204" pitchFamily="34" charset="-122"/>
              </a:rPr>
              <a:t>多重导航  智能</a:t>
            </a:r>
            <a:r>
              <a:rPr lang="zh-CN" altLang="en-US" sz="1400" b="1" dirty="0" smtClean="0">
                <a:solidFill>
                  <a:srgbClr val="FFC000"/>
                </a:solidFill>
                <a:latin typeface="微软雅黑" panose="020B0503020204020204" pitchFamily="34" charset="-122"/>
                <a:ea typeface="微软雅黑" panose="020B0503020204020204" pitchFamily="34" charset="-122"/>
              </a:rPr>
              <a:t>搜索</a:t>
            </a:r>
            <a:endParaRPr lang="en-US" altLang="zh-CN" sz="1400" b="1" dirty="0" smtClean="0">
              <a:solidFill>
                <a:srgbClr val="FFC000"/>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提供多重资源导航及智能搜索功能，能快速定位所需资源。</a:t>
            </a:r>
          </a:p>
          <a:p>
            <a:pPr marL="285750" indent="-285750">
              <a:lnSpc>
                <a:spcPct val="150000"/>
              </a:lnSpc>
              <a:buFont typeface="Wingdings" panose="05000000000000000000" pitchFamily="2" charset="2"/>
              <a:buChar char="p"/>
            </a:pPr>
            <a:r>
              <a:rPr lang="zh-CN" altLang="en-US" sz="1400" b="1" dirty="0">
                <a:solidFill>
                  <a:srgbClr val="FFC000"/>
                </a:solidFill>
                <a:latin typeface="微软雅黑" panose="020B0503020204020204" pitchFamily="34" charset="-122"/>
                <a:ea typeface="微软雅黑" panose="020B0503020204020204" pitchFamily="34" charset="-122"/>
              </a:rPr>
              <a:t>终端联动  扫码借阅  </a:t>
            </a:r>
            <a:endParaRPr lang="en-US" altLang="zh-CN" sz="1400" b="1" dirty="0" smtClean="0">
              <a:solidFill>
                <a:srgbClr val="FFC000"/>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与移动端、大屏</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端无缝</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对接，互通互联，一个账号可以通行全终端产品。资源配套二维码，支持移动扫码借阅。</a:t>
            </a:r>
          </a:p>
          <a:p>
            <a:pPr marL="285750" indent="-285750">
              <a:lnSpc>
                <a:spcPct val="150000"/>
              </a:lnSpc>
              <a:buFont typeface="Wingdings" panose="05000000000000000000" pitchFamily="2" charset="2"/>
              <a:buChar char="p"/>
            </a:pPr>
            <a:r>
              <a:rPr lang="zh-CN" altLang="en-US" sz="1400" b="1" dirty="0">
                <a:solidFill>
                  <a:srgbClr val="FFC000"/>
                </a:solidFill>
                <a:latin typeface="微软雅黑" panose="020B0503020204020204" pitchFamily="34" charset="-122"/>
                <a:ea typeface="微软雅黑" panose="020B0503020204020204" pitchFamily="34" charset="-122"/>
              </a:rPr>
              <a:t>多维数据  监测</a:t>
            </a:r>
            <a:r>
              <a:rPr lang="zh-CN" altLang="en-US" sz="1400" b="1" dirty="0" smtClean="0">
                <a:solidFill>
                  <a:srgbClr val="FFC000"/>
                </a:solidFill>
                <a:latin typeface="微软雅黑" panose="020B0503020204020204" pitchFamily="34" charset="-122"/>
                <a:ea typeface="微软雅黑" panose="020B0503020204020204" pitchFamily="34" charset="-122"/>
              </a:rPr>
              <a:t>分析</a:t>
            </a:r>
            <a:endParaRPr lang="en-US" altLang="zh-CN" sz="1400" b="1" dirty="0" smtClean="0">
              <a:solidFill>
                <a:srgbClr val="FFC000"/>
              </a:solidFill>
              <a:latin typeface="微软雅黑" panose="020B0503020204020204" pitchFamily="34" charset="-122"/>
              <a:ea typeface="微软雅黑" panose="020B0503020204020204" pitchFamily="34" charset="-122"/>
            </a:endParaRPr>
          </a:p>
          <a:p>
            <a:pPr>
              <a:lnSpc>
                <a:spcPct val="150000"/>
              </a:lnSpc>
            </a:pP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大</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数据精细化运营，为各应用场景提供多维度分析数据，可实时统计读者使用</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情况，形成分析报告。</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264352" y="7183553"/>
            <a:ext cx="442750" cy="369332"/>
          </a:xfrm>
          <a:prstGeom prst="rect">
            <a:avLst/>
          </a:prstGeom>
          <a:noFill/>
        </p:spPr>
        <p:txBody>
          <a:bodyPr wrap="none" rtlCol="0">
            <a:spAutoFit/>
          </a:bodyPr>
          <a:lstStyle/>
          <a:p>
            <a:r>
              <a:rPr lang="en-US" altLang="zh-CN" dirty="0" smtClean="0"/>
              <a:t>-7-</a:t>
            </a:r>
            <a:endParaRPr lang="zh-CN" altLang="en-US" dirty="0"/>
          </a:p>
        </p:txBody>
      </p:sp>
    </p:spTree>
    <p:extLst>
      <p:ext uri="{BB962C8B-B14F-4D97-AF65-F5344CB8AC3E}">
        <p14:creationId xmlns:p14="http://schemas.microsoft.com/office/powerpoint/2010/main" val="38532769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377478" y="3131765"/>
            <a:ext cx="9361040" cy="3935463"/>
          </a:xfrm>
          <a:prstGeom prst="roundRect">
            <a:avLst>
              <a:gd name="adj" fmla="val 3976"/>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9928" t="5621" r="10063"/>
          <a:stretch/>
        </p:blipFill>
        <p:spPr>
          <a:xfrm>
            <a:off x="521494" y="3275781"/>
            <a:ext cx="4464495" cy="2665107"/>
          </a:xfrm>
          <a:prstGeom prst="roundRect">
            <a:avLst>
              <a:gd name="adj" fmla="val 8594"/>
            </a:avLst>
          </a:prstGeom>
          <a:solidFill>
            <a:srgbClr val="FFFFFF">
              <a:shade val="85000"/>
            </a:srgbClr>
          </a:solidFill>
          <a:ln>
            <a:noFill/>
          </a:ln>
          <a:effectLst>
            <a:outerShdw blurRad="50800" dist="38100" dir="13500000" algn="br" rotWithShape="0">
              <a:prstClr val="black">
                <a:alpha val="40000"/>
              </a:prstClr>
            </a:outerShdw>
          </a:effectLst>
        </p:spPr>
      </p:pic>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9142" r="10999" b="7369"/>
          <a:stretch/>
        </p:blipFill>
        <p:spPr>
          <a:xfrm>
            <a:off x="5075999" y="3277975"/>
            <a:ext cx="4536504" cy="2662913"/>
          </a:xfrm>
          <a:prstGeom prst="roundRect">
            <a:avLst>
              <a:gd name="adj" fmla="val 8594"/>
            </a:avLst>
          </a:prstGeom>
          <a:solidFill>
            <a:srgbClr val="FFFFFF">
              <a:shade val="85000"/>
            </a:srgbClr>
          </a:solidFill>
          <a:ln>
            <a:noFill/>
          </a:ln>
          <a:effectLst>
            <a:outerShdw blurRad="50800" dist="38100" dir="13500000" algn="br" rotWithShape="0">
              <a:prstClr val="black">
                <a:alpha val="40000"/>
              </a:prstClr>
            </a:outerShdw>
          </a:effectLst>
        </p:spPr>
      </p:pic>
      <p:sp>
        <p:nvSpPr>
          <p:cNvPr id="12" name="矩形 11"/>
          <p:cNvSpPr/>
          <p:nvPr/>
        </p:nvSpPr>
        <p:spPr>
          <a:xfrm>
            <a:off x="881534" y="6105081"/>
            <a:ext cx="8568952" cy="738664"/>
          </a:xfrm>
          <a:prstGeom prst="rect">
            <a:avLst/>
          </a:prstGeom>
        </p:spPr>
        <p:txBody>
          <a:bodyPr wrap="square">
            <a:spAutoFit/>
          </a:bodyPr>
          <a:lstStyle/>
          <a:p>
            <a:pPr>
              <a:lnSpc>
                <a:spcPct val="150000"/>
              </a:lnSpc>
            </a:pPr>
            <a:r>
              <a:rPr lang="zh-CN" altLang="en-US" sz="1400" dirty="0" smtClean="0">
                <a:solidFill>
                  <a:schemeClr val="bg1"/>
                </a:solidFill>
                <a:latin typeface="微软雅黑" pitchFamily="34" charset="-122"/>
                <a:ea typeface="微软雅黑" pitchFamily="34" charset="-122"/>
              </a:rPr>
              <a:t>下载配套的移动客户端“云阅”或关注微信小程序“云借阅”，即可</a:t>
            </a:r>
            <a:r>
              <a:rPr lang="zh-CN" altLang="en-US" sz="1400" dirty="0">
                <a:solidFill>
                  <a:schemeClr val="bg1"/>
                </a:solidFill>
                <a:latin typeface="微软雅黑" pitchFamily="34" charset="-122"/>
                <a:ea typeface="微软雅黑" pitchFamily="34" charset="-122"/>
              </a:rPr>
              <a:t>扫描</a:t>
            </a:r>
            <a:r>
              <a:rPr lang="en-US" altLang="zh-CN" sz="1400" dirty="0" smtClean="0">
                <a:solidFill>
                  <a:schemeClr val="bg1"/>
                </a:solidFill>
                <a:latin typeface="微软雅黑" pitchFamily="34" charset="-122"/>
                <a:ea typeface="微软雅黑" pitchFamily="34" charset="-122"/>
              </a:rPr>
              <a:t>PC</a:t>
            </a:r>
            <a:r>
              <a:rPr lang="zh-CN" altLang="en-US" sz="1400" dirty="0" smtClean="0">
                <a:solidFill>
                  <a:schemeClr val="bg1"/>
                </a:solidFill>
                <a:latin typeface="微软雅黑" pitchFamily="34" charset="-122"/>
                <a:ea typeface="微软雅黑" pitchFamily="34" charset="-122"/>
              </a:rPr>
              <a:t>阅览室资源对应的二维码进行移动借阅，随时随地进行阅读。</a:t>
            </a:r>
            <a:endParaRPr lang="en-US" altLang="zh-CN" sz="1400" dirty="0">
              <a:solidFill>
                <a:schemeClr val="bg1"/>
              </a:solidFill>
              <a:latin typeface="微软雅黑" pitchFamily="34" charset="-122"/>
              <a:ea typeface="微软雅黑" pitchFamily="34" charset="-122"/>
            </a:endParaRPr>
          </a:p>
        </p:txBody>
      </p:sp>
      <p:sp>
        <p:nvSpPr>
          <p:cNvPr id="13" name="文本框 12"/>
          <p:cNvSpPr txBox="1"/>
          <p:nvPr/>
        </p:nvSpPr>
        <p:spPr>
          <a:xfrm>
            <a:off x="9646379" y="7183553"/>
            <a:ext cx="442750" cy="369332"/>
          </a:xfrm>
          <a:prstGeom prst="rect">
            <a:avLst/>
          </a:prstGeom>
          <a:noFill/>
        </p:spPr>
        <p:txBody>
          <a:bodyPr wrap="none" rtlCol="0">
            <a:spAutoFit/>
          </a:bodyPr>
          <a:lstStyle/>
          <a:p>
            <a:r>
              <a:rPr lang="en-US" altLang="zh-CN" dirty="0" smtClean="0"/>
              <a:t>-8-</a:t>
            </a:r>
            <a:endParaRPr lang="zh-CN" altLang="en-US" dirty="0"/>
          </a:p>
        </p:txBody>
      </p:sp>
      <p:pic>
        <p:nvPicPr>
          <p:cNvPr id="2" name="图片 1"/>
          <p:cNvPicPr>
            <a:picLocks noChangeAspect="1"/>
          </p:cNvPicPr>
          <p:nvPr/>
        </p:nvPicPr>
        <p:blipFill rotWithShape="1">
          <a:blip r:embed="rId4">
            <a:extLst>
              <a:ext uri="{28A0092B-C50C-407E-A947-70E740481C1C}">
                <a14:useLocalDpi xmlns:a14="http://schemas.microsoft.com/office/drawing/2010/main" val="0"/>
              </a:ext>
            </a:extLst>
          </a:blip>
          <a:srcRect t="43900"/>
          <a:stretch/>
        </p:blipFill>
        <p:spPr>
          <a:xfrm>
            <a:off x="377478" y="35421"/>
            <a:ext cx="9361040" cy="3090572"/>
          </a:xfrm>
          <a:prstGeom prst="rect">
            <a:avLst/>
          </a:prstGeom>
        </p:spPr>
      </p:pic>
    </p:spTree>
    <p:extLst>
      <p:ext uri="{BB962C8B-B14F-4D97-AF65-F5344CB8AC3E}">
        <p14:creationId xmlns:p14="http://schemas.microsoft.com/office/powerpoint/2010/main" val="290044978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1119</TotalTime>
  <Words>1548</Words>
  <Application>Microsoft Office PowerPoint</Application>
  <PresentationFormat>自定义</PresentationFormat>
  <Paragraphs>145</Paragraphs>
  <Slides>14</Slides>
  <Notes>2</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14</vt:i4>
      </vt:variant>
    </vt:vector>
  </HeadingPairs>
  <TitlesOfParts>
    <vt:vector size="28" baseType="lpstr">
      <vt:lpstr>HelveticaNeue-Bold</vt:lpstr>
      <vt:lpstr>PingFangSC-Semibold</vt:lpstr>
      <vt:lpstr>方正兰亭粗黑_GBK</vt:lpstr>
      <vt:lpstr>方正兰亭特黑简体</vt:lpstr>
      <vt:lpstr>宋体</vt:lpstr>
      <vt:lpstr>微软雅黑</vt:lpstr>
      <vt:lpstr>Arial</vt:lpstr>
      <vt:lpstr>Arial</vt:lpstr>
      <vt:lpstr>Calibri</vt:lpstr>
      <vt:lpstr>Calibri Light</vt:lpstr>
      <vt:lpstr>Segoe UI</vt:lpstr>
      <vt:lpstr>Times New Roman</vt:lpstr>
      <vt:lpstr>Wingdings</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个人用户</cp:lastModifiedBy>
  <cp:revision>52</cp:revision>
  <dcterms:created xsi:type="dcterms:W3CDTF">2013-11-06T08:56:00Z</dcterms:created>
  <dcterms:modified xsi:type="dcterms:W3CDTF">2021-09-06T11:25:01Z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2052-11.1.0.7764</vt:lpwstr>
  </property>
</Properties>
</file>