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0" r:id="rId3"/>
    <p:sldId id="424" r:id="rId5"/>
    <p:sldId id="425" r:id="rId6"/>
    <p:sldId id="386" r:id="rId7"/>
    <p:sldId id="295" r:id="rId8"/>
    <p:sldId id="392" r:id="rId9"/>
    <p:sldId id="352" r:id="rId10"/>
    <p:sldId id="374" r:id="rId11"/>
    <p:sldId id="264" r:id="rId12"/>
    <p:sldId id="396" r:id="rId13"/>
    <p:sldId id="373" r:id="rId14"/>
    <p:sldId id="317" r:id="rId15"/>
    <p:sldId id="357" r:id="rId16"/>
    <p:sldId id="395" r:id="rId17"/>
    <p:sldId id="270" r:id="rId18"/>
    <p:sldId id="299" r:id="rId19"/>
    <p:sldId id="393" r:id="rId20"/>
    <p:sldId id="389" r:id="rId21"/>
    <p:sldId id="390" r:id="rId22"/>
    <p:sldId id="376" r:id="rId23"/>
    <p:sldId id="377" r:id="rId24"/>
    <p:sldId id="308" r:id="rId25"/>
    <p:sldId id="311" r:id="rId26"/>
    <p:sldId id="368" r:id="rId27"/>
    <p:sldId id="371" r:id="rId28"/>
    <p:sldId id="370" r:id="rId29"/>
    <p:sldId id="369" r:id="rId30"/>
    <p:sldId id="394" r:id="rId31"/>
    <p:sldId id="354" r:id="rId32"/>
    <p:sldId id="323" r:id="rId33"/>
    <p:sldId id="322" r:id="rId34"/>
    <p:sldId id="324" r:id="rId35"/>
    <p:sldId id="325" r:id="rId36"/>
    <p:sldId id="327" r:id="rId37"/>
    <p:sldId id="391" r:id="rId38"/>
    <p:sldId id="316" r:id="rId39"/>
    <p:sldId id="294" r:id="rId4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725A94A-3199-4A4A-8BB2-35C6167202C5}">
          <p14:sldIdLst>
            <p14:sldId id="290"/>
            <p14:sldId id="424"/>
            <p14:sldId id="425"/>
            <p14:sldId id="386"/>
            <p14:sldId id="392"/>
            <p14:sldId id="352"/>
            <p14:sldId id="374"/>
            <p14:sldId id="264"/>
            <p14:sldId id="396"/>
            <p14:sldId id="373"/>
            <p14:sldId id="317"/>
            <p14:sldId id="357"/>
            <p14:sldId id="395"/>
            <p14:sldId id="270"/>
            <p14:sldId id="299"/>
            <p14:sldId id="393"/>
            <p14:sldId id="389"/>
            <p14:sldId id="390"/>
            <p14:sldId id="376"/>
            <p14:sldId id="377"/>
            <p14:sldId id="311"/>
            <p14:sldId id="368"/>
            <p14:sldId id="371"/>
            <p14:sldId id="370"/>
            <p14:sldId id="369"/>
            <p14:sldId id="394"/>
            <p14:sldId id="354"/>
            <p14:sldId id="323"/>
            <p14:sldId id="322"/>
            <p14:sldId id="324"/>
            <p14:sldId id="325"/>
            <p14:sldId id="327"/>
            <p14:sldId id="391"/>
            <p14:sldId id="316"/>
            <p14:sldId id="294"/>
            <p14:sldId id="295"/>
            <p14:sldId id="30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FF5050"/>
    <a:srgbClr val="6C407D"/>
    <a:srgbClr val="FFB03D"/>
    <a:srgbClr val="01ACBE"/>
    <a:srgbClr val="FCF8ED"/>
    <a:srgbClr val="C5B5CC"/>
    <a:srgbClr val="B6B6B6"/>
    <a:srgbClr val="609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77332" autoAdjust="0"/>
  </p:normalViewPr>
  <p:slideViewPr>
    <p:cSldViewPr snapToGrid="0">
      <p:cViewPr varScale="1">
        <p:scale>
          <a:sx n="92" d="100"/>
          <a:sy n="92" d="100"/>
        </p:scale>
        <p:origin x="1086" y="78"/>
      </p:cViewPr>
      <p:guideLst>
        <p:guide orient="horz" pos="162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E5518-05FF-4764-AAD0-0EE0E0605E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D101B-D118-41C2-9DB5-B1C1381AA95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大家好，今天我给大家介绍一下超星公司的一个致力于为读者提供知识服务的一站式平台</a:t>
            </a:r>
            <a:r>
              <a:rPr lang="en-US" altLang="zh-CN" dirty="0"/>
              <a:t>——</a:t>
            </a:r>
            <a:r>
              <a:rPr lang="zh-CN" altLang="en-US" dirty="0"/>
              <a:t>超星发现，通过它，可以为我们的读者查找学习资料、写论文、进行课题研究以及学术成果统计等提供帮助。</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保障查全率的同时，超星专业级的词表库，为用户精准、快速的获取资源提供了强大的支持。发现通过十余种聚类，支持同一聚类以及不同聚类之间的复选，用户可以对文献类型、年代、学科、作者、关键词等等进行筛选，满足用户灵活的需求。比如通过发现左侧聚类，可以查询到，基于商务英语这个检索词，本单位发表的学术成果中，</a:t>
            </a:r>
            <a:r>
              <a:rPr lang="en-US" altLang="zh-CN" dirty="0"/>
              <a:t>2017</a:t>
            </a:r>
            <a:r>
              <a:rPr lang="zh-CN" altLang="en-US" dirty="0"/>
              <a:t>年期刊共发表了</a:t>
            </a:r>
            <a:r>
              <a:rPr lang="en-US" altLang="zh-CN"/>
              <a:t>3088</a:t>
            </a:r>
            <a:r>
              <a:rPr lang="zh-CN" altLang="en-US"/>
              <a:t>篇</a:t>
            </a:r>
            <a:r>
              <a:rPr lang="zh-CN" altLang="en-US" dirty="0"/>
              <a:t>。</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发现的智能匹配，为读者全面的获取资源提供了多重保障，当输入的检索词与刊名或报纸名完全匹配时，检索页会提供该刊或报纸的导航目录，读者可以根据需求选择其中的任意一期进行查阅。在导航中想查阅哪年的哪一期，点击即可完成。</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高级检索是搜索引擎的基本功能，发现的高级检索，在默认不选择任何文献类型的时候，在字段选择上，是几个频道的通用字段，当选择一种文献类型时，会根据该文献的特点，匹配不同的检索字段，比如选择期刊，会有刊名、期号、基金等字段，选择学位论文，会有导师、学位等相应的字段，标准、专利等其他文献类型也是如此。为用户获得精准的检索结果提供了保障。</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作为科研人员，每个人的时间都很宝贵，大部分平台都是通过需要用户主动搜索资源，来获取需要的文章，超星发现提供了保存检索式的功能，通过专业检索，写出平时关注的作者、领域等的检索式，点击保存检索式，就会同步到个人空间中，系统在更新数据时，会定期的将符合检索式的最新资源推送给用户，实现一个主动的推送。大大节省了检索的时间。</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在资源获取方面，发现也是实现了一站式的资源整合获取方式，可以对接馆藏</a:t>
            </a:r>
            <a:r>
              <a:rPr lang="en-US" altLang="zh-CN" dirty="0"/>
              <a:t>OPAC</a:t>
            </a:r>
            <a:r>
              <a:rPr lang="zh-CN" altLang="en-US" dirty="0"/>
              <a:t>、读秀百链、以及单位购买的第三方数据商，目前可以整合上百种数据库。实现统一检索。</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发现的核心功能，其实是在大数据基础上，对现有信息、资源的一个分析与挖掘功能，为用户挖掘隐性知识，获得数据信息以外的知识提供帮助。</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现在各行各业都处于一个大数据时代，如何利用互联网</a:t>
            </a:r>
            <a:r>
              <a:rPr lang="en-US" altLang="zh-CN" dirty="0"/>
              <a:t>+</a:t>
            </a:r>
            <a:r>
              <a:rPr lang="zh-CN" altLang="en-US" dirty="0"/>
              <a:t>的环境，对海量的碎片化的信息，进行整合，从而把握全局、发现知识与知识的关联、跟踪学术动态呢？</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超星发现，将海量的元数据进行分析，分类，形成可视化的图谱，通过趋势图、关联图、引证关系图等多种形式，为用户提供更加直观的结果，用户可以快速的发掘其中的关系、关联。</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学生上大学、尤其是研究生以后，更多的是自主学习，老师经常会抛出一些问题，让学生去进行一些深入研究，这个时候，一个功能全面的工具就显得尤为重要了。</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dirty="0"/>
              <a:t>下面我们以研究雾霾相关内容为例，通过趋势图可以看出，</a:t>
            </a:r>
            <a:r>
              <a:rPr lang="en-US" altLang="zh-CN" dirty="0"/>
              <a:t>2012</a:t>
            </a:r>
            <a:r>
              <a:rPr lang="zh-CN" altLang="en-US" dirty="0"/>
              <a:t>年开始，对雾霾相关的研究急剧上升，到了</a:t>
            </a:r>
            <a:r>
              <a:rPr lang="en-US" altLang="zh-CN" dirty="0"/>
              <a:t>2013</a:t>
            </a:r>
            <a:r>
              <a:rPr lang="zh-CN" altLang="en-US" dirty="0"/>
              <a:t>年，“雾霾”成为当年的年度关键词，全国尤其是北京的人民时常被雾霾笼罩。下面我们来看下对雾霾的研究，</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98D54CC-C819-4C74-A30E-A9474DC6446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发现的饼状图可以看出，关于雾霾相关的发文，报纸量最高，作为时效性最强的一种文献类型，也反映出大家对雾霾事件的高度关注度。此外，关于雾霾的期刊发文也相对较高，说明大家对雾霾的学术研究也相对较高。</a:t>
            </a:r>
            <a:endParaRPr lang="en-US" altLang="zh-CN" dirty="0"/>
          </a:p>
          <a:p>
            <a:r>
              <a:rPr lang="zh-CN" altLang="en-US" dirty="0"/>
              <a:t>看雾霾的地区分布，可以看出，北京、江苏、上海等大城市的发文量很高，同时，被雾霾的污染程度也相对较高，通过发现的饼状图可以看出，雾霾除了与环境科学相关，还与经济具有高度关联，我们通过发现的聚类看一下，与经济相关的文章发现，雾霾的产生影响了旅游业的发展，并且与保险、经济能源结构等息息相关。通过发现，挖掘到了平时科研过程中可能想不到的知识。</a:t>
            </a:r>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98D54CC-C819-4C74-A30E-A9474DC6446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20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过去，图书馆的服务主要集中在文献收藏、资源检索、参考咨询等，而且文献服务目前已经比较出色了，随着技术的发展，尤其当前大数据的一个普遍环境，人们对图书馆的服务提出了更高的要求，希望图书馆提供的服务不再局限于基础文献服务，而是进行知识发现、知识咨询等。图书馆员明显感觉</a:t>
            </a:r>
            <a:r>
              <a:rPr lang="zh-CN" altLang="en-US" sz="1200" dirty="0">
                <a:solidFill>
                  <a:srgbClr val="FF0000"/>
                </a:solidFill>
                <a:latin typeface="微软雅黑" panose="020B0503020204020204" pitchFamily="34" charset="-122"/>
                <a:ea typeface="微软雅黑" panose="020B0503020204020204" pitchFamily="34" charset="-122"/>
              </a:rPr>
              <a:t>缺少适合自己的平台和工具来为读者提供学科服务</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rgbClr val="FF0000"/>
                </a:solidFill>
                <a:latin typeface="微软雅黑" panose="020B0503020204020204" pitchFamily="34" charset="-122"/>
                <a:ea typeface="微软雅黑" panose="020B0503020204020204" pitchFamily="34" charset="-122"/>
              </a:rPr>
              <a:t>学术成果统计</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等具备高附加值的服务。</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spcBef>
                <a:spcPct val="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所以我们在数字图书馆中需要引进像超星发现这样的系统，作为我们数字图书馆的一站式知识发现服务的解决方案。</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无论是科研还是学习，发表论文都是不可获取的，用户在写论文的时候，如何利用超星发现确定选题呢？写论文时，通过发现的多主题对比分析，对比几个关键词的发展趋势，从而确定选题。比如我输入人工智能、互联网</a:t>
            </a:r>
            <a:r>
              <a:rPr lang="en-US" altLang="zh-CN" dirty="0"/>
              <a:t>+</a:t>
            </a:r>
            <a:r>
              <a:rPr lang="zh-CN" altLang="en-US" dirty="0"/>
              <a:t>两个词，通过趋势图可以看出，人工智能的发文量且预测量成持续上升的趋势，可见，关于人工智能的研究将会成为未来的热门之选。</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与人工智能相关的关键词还有哪些呢？通过知识关联图可以看出，人工智能与遗传算法、人工神经网络等高度相关，根据右侧的关联图，可以看到人工智能的同义词、上下位词以及相关词等，为用户写论文提出了一些方向。</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论文写作完成后，发现系统又可以对投稿起到辅助决策的作用，通过发现的刊种统计可以看出，与人工智能相关的，收录该类型的期刊，模式识别与人工智能收录的最多，并且是核心期刊，我们在投稿的时候，就可以根据期刊分布情况来进行相应的投递。</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论文发表以后，是否对学术业有一定的影响？期刊被引量是评判论文优劣的指标之一，通过发现的引证图，可以直观的看到参考引证情况，并及时更新，发现特有的图书引证以及</a:t>
            </a:r>
            <a:r>
              <a:rPr lang="en-US" altLang="zh-CN" dirty="0"/>
              <a:t>8000</a:t>
            </a:r>
            <a:r>
              <a:rPr lang="zh-CN" altLang="en-US" dirty="0"/>
              <a:t>多万的中文期刊引证关系。</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很多学生在大三大四的时候，会选择考研，选一个学科的重点高校是十分重要的，通过发现的机构关联图可以看出，中国石油大学以及西南石油大学的发文量很高，并且与地区分布也是对应的，说明高校的研究是整个区域研究的重点。我们再来看这张图，</a:t>
            </a:r>
            <a:r>
              <a:rPr lang="en-US" altLang="zh-CN" dirty="0"/>
              <a:t>2017</a:t>
            </a:r>
            <a:r>
              <a:rPr lang="zh-CN" altLang="en-US" dirty="0"/>
              <a:t>年西南石油大学以及北京的中国石油大学的石油与天然气工程专业被评为了双一流学科。</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确定了学校以后，再进一步定位该专业的导师，根据发现的关联图还可以看出，红色关联球位置相同的，单位与作者相对应，即西南石油大学的吴明老师以及中国石油大学的马贵阳老师的研究较多，为学生考研选择导师提供了参考</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单位每年都会对本单位的学术成果进行统计，也是了解单位学术成就的主要手段，通过发现如何来实现成果的统计呢？</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图书馆所依赖的知识传播、利用的环境，正从信息时代进入到数据时代。</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algn="jus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能否用现有数据来进行分析也逐渐成为发现平台的一个评估标准。</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我们以中央民族大学</a:t>
            </a:r>
            <a:r>
              <a:rPr lang="en-US" altLang="zh-CN" dirty="0"/>
              <a:t>2007</a:t>
            </a:r>
            <a:r>
              <a:rPr lang="zh-CN" altLang="en-US" dirty="0"/>
              <a:t>年</a:t>
            </a:r>
            <a:r>
              <a:rPr lang="en-US" altLang="zh-CN" dirty="0"/>
              <a:t>-2017</a:t>
            </a:r>
            <a:r>
              <a:rPr lang="zh-CN" altLang="en-US" dirty="0"/>
              <a:t>年发表的学术成果为例，通过高级检索限定，得出</a:t>
            </a:r>
            <a:r>
              <a:rPr lang="en-US" altLang="zh-CN" dirty="0"/>
              <a:t>38755</a:t>
            </a:r>
            <a:r>
              <a:rPr lang="zh-CN" altLang="en-US" dirty="0"/>
              <a:t>条数据，通过发文量的趋势图可以看出，从</a:t>
            </a:r>
            <a:r>
              <a:rPr lang="en-US" altLang="zh-CN" dirty="0"/>
              <a:t>2009</a:t>
            </a:r>
            <a:r>
              <a:rPr lang="zh-CN" altLang="en-US" dirty="0"/>
              <a:t>年开始，整体是呈上升趋势的，</a:t>
            </a:r>
            <a:r>
              <a:rPr lang="en-US" altLang="zh-CN" dirty="0"/>
              <a:t>2017</a:t>
            </a:r>
            <a:r>
              <a:rPr lang="zh-CN" altLang="en-US" dirty="0"/>
              <a:t>有所下降。点击右上角的可视化按钮后</a:t>
            </a:r>
            <a:endParaRPr lang="zh-CN" altLang="en-US" dirty="0"/>
          </a:p>
        </p:txBody>
      </p:sp>
      <p:sp>
        <p:nvSpPr>
          <p:cNvPr id="4" name="灯片编号占位符 3"/>
          <p:cNvSpPr>
            <a:spLocks noGrp="1"/>
          </p:cNvSpPr>
          <p:nvPr>
            <p:ph type="sldNum" sz="quarter" idx="10"/>
          </p:nvPr>
        </p:nvSpPr>
        <p:spPr/>
        <p:txBody>
          <a:bodyPr/>
          <a:lstStyle/>
          <a:p>
            <a:fld id="{398D54CC-C819-4C74-A30E-A9474DC64469}"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可以看出中央民族大学所有文献类型的一个发表情况，可以看出期刊、学位论文的发表相对高些</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读者在利用图书馆的数据库时，主要是为了查找资料，但这决不能满足读者对知识发现的需求。通过超星发现，可以获得这些服务，实现全面的查找显性知识，深入挖掘隐性知识，多维度统计学术成果的效果。</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中央民族大学发表的论文中，被核心期刊收录的一个分布情况，以及各种文献类型的分部情况，并且为了方便工作人员统计，发现所有的可视化图谱都是支持</a:t>
            </a:r>
            <a:r>
              <a:rPr lang="en-US" altLang="zh-CN" dirty="0"/>
              <a:t>excel</a:t>
            </a:r>
            <a:r>
              <a:rPr lang="zh-CN" altLang="en-US" dirty="0"/>
              <a:t>表格导出的。</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通过发现的中文学科统计，可以了解到整体学科的发文情况，目前主要集中在文化科学教育体育、经济、政治法律等方面。</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发现不光可以对单位整体的学术成果有一个宏观的把握，还可以对单位学者产出有一个深度了解。学者是高校科研工作的主要贡献力，所以对学者的产出进行统计分析也必须的。通过柱状图可以发现，前</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年和后</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年单位高发文的作者也有有一些变化的。</a:t>
            </a:r>
            <a:endParaRPr lang="zh-CN" altLang="en-US" dirty="0"/>
          </a:p>
        </p:txBody>
      </p:sp>
      <p:sp>
        <p:nvSpPr>
          <p:cNvPr id="4" name="灯片编号占位符 3"/>
          <p:cNvSpPr>
            <a:spLocks noGrp="1"/>
          </p:cNvSpPr>
          <p:nvPr>
            <p:ph type="sldNum" sz="quarter" idx="10"/>
          </p:nvPr>
        </p:nvSpPr>
        <p:spPr/>
        <p:txBody>
          <a:bodyPr/>
          <a:lstStyle/>
          <a:p>
            <a:fld id="{398D54CC-C819-4C74-A30E-A9474DC64469}"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单位老师在评职称、年底做绩效的时候，经常需要统计个人的学术成果，通过发现的精确检索限定结果后，可全部导出题录，且支持多种形式的导出。</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48D101B-D118-41C2-9DB5-B1C1381AA95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rgbClr val="6C407D"/>
                </a:solidFill>
                <a:latin typeface="微软雅黑" panose="020B0503020204020204" pitchFamily="34" charset="-122"/>
                <a:ea typeface="微软雅黑" panose="020B0503020204020204" pitchFamily="34" charset="-122"/>
                <a:sym typeface="+mn-ea"/>
              </a:rPr>
              <a:t>超星发现基于</a:t>
            </a:r>
            <a:r>
              <a:rPr lang="en-US" altLang="zh-CN" sz="1200" dirty="0">
                <a:solidFill>
                  <a:srgbClr val="6C407D"/>
                </a:solidFill>
                <a:latin typeface="微软雅黑" panose="020B0503020204020204" pitchFamily="34" charset="-122"/>
                <a:ea typeface="微软雅黑" panose="020B0503020204020204" pitchFamily="34" charset="-122"/>
                <a:sym typeface="+mn-ea"/>
              </a:rPr>
              <a:t>4.2</a:t>
            </a:r>
            <a:r>
              <a:rPr lang="zh-CN" altLang="en-US" sz="1200" dirty="0">
                <a:solidFill>
                  <a:srgbClr val="6C407D"/>
                </a:solidFill>
                <a:latin typeface="微软雅黑" panose="020B0503020204020204" pitchFamily="34" charset="-122"/>
                <a:ea typeface="微软雅黑" panose="020B0503020204020204" pitchFamily="34" charset="-122"/>
                <a:sym typeface="+mn-ea"/>
              </a:rPr>
              <a:t>亿条的大数据背景，为分析与挖掘提供了数据基础，使得分析更加准确，同时发现以多种词表库等关联，实现了对检索的全面性以及准确性，支持对几百种数据库的整合，从而实现用户的知识发现。上面的介绍只是超星发现可以实现的一部分功能，可进行的类似应用还有很多。比如专家学者的产出分析、高校学院的产出分析、高校学科的贡献度分析等等。</a:t>
            </a:r>
            <a:endParaRPr lang="en-US" altLang="zh-CN" sz="1200" dirty="0">
              <a:solidFill>
                <a:srgbClr val="6C407D"/>
              </a:solidFill>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rgbClr val="6C407D"/>
                </a:solidFill>
                <a:latin typeface="微软雅黑" panose="020B0503020204020204" pitchFamily="34" charset="-122"/>
                <a:ea typeface="微软雅黑" panose="020B0503020204020204" pitchFamily="34" charset="-122"/>
              </a:rPr>
              <a:t>而学会如何利用信息分析工具挖掘数据，就是在避免学术研究的精力浪费，无疑会极大地提高学术研究的效率。</a:t>
            </a:r>
            <a:endParaRPr lang="en-US" altLang="zh-CN" sz="1200" dirty="0">
              <a:solidFill>
                <a:srgbClr val="6C407D"/>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rgbClr val="6C407D"/>
                </a:solidFill>
                <a:latin typeface="微软雅黑" panose="020B0503020204020204" pitchFamily="34" charset="-122"/>
                <a:ea typeface="微软雅黑" panose="020B0503020204020204" pitchFamily="34" charset="-122"/>
              </a:rPr>
              <a:t>如何利用发现获得更多的服务，还需要进一步探索。</a:t>
            </a:r>
            <a:endParaRPr lang="zh-CN" altLang="en-US" sz="1200" dirty="0">
              <a:solidFill>
                <a:srgbClr val="6C407D"/>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首先说一下如何利用发现查找显性知识</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用户在获取资源的时候，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希望能够全面、精准、快速的获取到想要的资源</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超星发现</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以</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万</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同位</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词表库，</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42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万主题词表库等，</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支持简称全称、学名别名、曾用名现用名等的智能匹配，从数据库中识别出有效的、潜在有用的资源，从而提升检全率，同时，</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以</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610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万作者库、</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万刊名表库等，实现不同维度的</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聚类，缩小检索范围，提升检准率，节约读者时间；达到双赢的效果。</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首先来从发现的全面性介绍，超星发现支持空检，即在不输入任何检索词的情况下，点击检索，获取所有数据列表，保障了检索的全面性。目前超星发现的数据已达到</a:t>
            </a:r>
            <a:r>
              <a:rPr lang="en-US" altLang="zh-CN" dirty="0"/>
              <a:t>11</a:t>
            </a:r>
            <a:r>
              <a:rPr lang="zh-CN" altLang="en-US" dirty="0"/>
              <a:t>亿条，现在我们的后台数据人员每天都会对数据进行提取、清洗、转化，实现每天更新。海量的元数据基础，是为读者查找全面、广泛资源的根本保障。</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此外，超星发现依托</a:t>
            </a:r>
            <a:r>
              <a:rPr lang="en-US" altLang="zh-CN" dirty="0"/>
              <a:t>8</a:t>
            </a:r>
            <a:r>
              <a:rPr lang="zh-CN" altLang="en-US" dirty="0"/>
              <a:t>万同位词表库，做到词与词的关联，弥补了由于人为搜索时，少输入检索词造成的遗漏问题。现在已经可以实现智能的学名与别名，简称与全称，现用名曾用名的匹配。比如，搜小苏打的同时，碳酸氢钠也参与了检索，搜索“冠心病”，它的全称“</a:t>
            </a:r>
            <a:r>
              <a:rPr lang="zh-CN" altLang="en-US" sz="1200" b="1" dirty="0">
                <a:solidFill>
                  <a:srgbClr val="01ACBE"/>
                </a:solidFill>
                <a:latin typeface="微软雅黑" panose="020B0503020204020204" pitchFamily="34" charset="-122"/>
                <a:ea typeface="微软雅黑" panose="020B0503020204020204" pitchFamily="34" charset="-122"/>
              </a:rPr>
              <a:t>冠状动脉粥样硬化心脏病</a:t>
            </a:r>
            <a:r>
              <a:rPr lang="zh-CN" altLang="en-US" dirty="0"/>
              <a:t>”也参与了检索，单位改名称的情况很普遍，大家在检索的时候，经常会遗漏曾用名，发现的扩展检索很好的弥补了这种情况。在搜河北工业大学的时候，河北工学院也参与了检索，此外，发现还将翻译的机构名、就行了智能匹配，丰富了结果范围。</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超星发现的扩展检索，输入一个检索词，检索框下方会提供关于检索词的百科解释，点击详细，可跳转到具体的百科页面，从而更详细的了解检索词名词解释方面的内容。</a:t>
            </a:r>
            <a:endParaRPr lang="en-US" altLang="zh-CN" dirty="0"/>
          </a:p>
          <a:p>
            <a:r>
              <a:rPr lang="zh-CN" altLang="en-US" dirty="0"/>
              <a:t>此外，发现提供了下位词的检索，用户可通过下位词，获得更全面的检索结果。</a:t>
            </a:r>
            <a:endParaRPr lang="zh-CN" altLang="en-US" dirty="0"/>
          </a:p>
        </p:txBody>
      </p:sp>
      <p:sp>
        <p:nvSpPr>
          <p:cNvPr id="4" name="灯片编号占位符 3"/>
          <p:cNvSpPr>
            <a:spLocks noGrp="1"/>
          </p:cNvSpPr>
          <p:nvPr>
            <p:ph type="sldNum" sz="quarter" idx="10"/>
          </p:nvPr>
        </p:nvSpPr>
        <p:spPr/>
        <p:txBody>
          <a:bodyPr/>
          <a:lstStyle/>
          <a:p>
            <a:fld id="{548D101B-D118-41C2-9DB5-B1C1381AA95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2" y="273845"/>
            <a:ext cx="5800725" cy="435887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9"/>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2"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2" y="1878806"/>
            <a:ext cx="3887391"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C862299-229D-45FE-9F9F-1F2494F82C69}" type="datetimeFigureOut">
              <a:rPr lang="zh-CN" altLang="en-US" smtClean="0"/>
            </a:fld>
            <a:endParaRPr lang="zh-CN" alt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29B795AA-FAE0-4C25-9718-078AF4030C9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email">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1" Type="http://schemas.openxmlformats.org/officeDocument/2006/relationships/notesSlide" Target="../notesSlides/notesSlide10.xml"/><Relationship Id="rId10" Type="http://schemas.openxmlformats.org/officeDocument/2006/relationships/slideLayout" Target="../slideLayouts/slideLayout2.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0" Type="http://schemas.openxmlformats.org/officeDocument/2006/relationships/notesSlide" Target="../notesSlides/notesSlide12.xml"/><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2.xml"/><Relationship Id="rId7" Type="http://schemas.openxmlformats.org/officeDocument/2006/relationships/image" Target="../media/image52.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53.pn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7.xml"/><Relationship Id="rId7" Type="http://schemas.openxmlformats.org/officeDocument/2006/relationships/tags" Target="../tags/tag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62.png"/><Relationship Id="rId1"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71.png"/><Relationship Id="rId1" Type="http://schemas.openxmlformats.org/officeDocument/2006/relationships/image" Target="../media/image7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73.png"/><Relationship Id="rId1"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image" Target="../media/image75.png"/><Relationship Id="rId1"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76.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82.png"/><Relationship Id="rId1" Type="http://schemas.openxmlformats.org/officeDocument/2006/relationships/image" Target="../media/image81.png"/></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7.xml"/><Relationship Id="rId5" Type="http://schemas.openxmlformats.org/officeDocument/2006/relationships/tags" Target="../tags/tag7.xml"/><Relationship Id="rId4" Type="http://schemas.openxmlformats.org/officeDocument/2006/relationships/image" Target="../media/image86.png"/><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image" Target="../media/image83.png"/></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image" Target="../media/image8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tags" Target="../tags/tag3.xml"/><Relationship Id="rId2" Type="http://schemas.openxmlformats.org/officeDocument/2006/relationships/image" Target="../media/image9.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1630325" y="1027988"/>
            <a:ext cx="2095864" cy="2613314"/>
            <a:chOff x="1630325" y="1027988"/>
            <a:chExt cx="2095864" cy="2613314"/>
          </a:xfrm>
        </p:grpSpPr>
        <p:grpSp>
          <p:nvGrpSpPr>
            <p:cNvPr id="100" name="组合 99"/>
            <p:cNvGrpSpPr/>
            <p:nvPr/>
          </p:nvGrpSpPr>
          <p:grpSpPr>
            <a:xfrm>
              <a:off x="1630325" y="1027988"/>
              <a:ext cx="2095864" cy="2613314"/>
              <a:chOff x="3295850" y="1908877"/>
              <a:chExt cx="3738030" cy="4660916"/>
            </a:xfrm>
          </p:grpSpPr>
          <p:sp>
            <p:nvSpPr>
              <p:cNvPr id="102" name="圆角矩形 101"/>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04" name="圆角矩形 103"/>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01" name="文本框 100"/>
            <p:cNvSpPr txBox="1"/>
            <p:nvPr/>
          </p:nvSpPr>
          <p:spPr>
            <a:xfrm>
              <a:off x="1985058" y="1479214"/>
              <a:ext cx="772855"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超</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3099413" y="1027988"/>
            <a:ext cx="2088642" cy="2613314"/>
            <a:chOff x="3099413" y="1027988"/>
            <a:chExt cx="2088642" cy="2613314"/>
          </a:xfrm>
        </p:grpSpPr>
        <p:grpSp>
          <p:nvGrpSpPr>
            <p:cNvPr id="107" name="组合 106"/>
            <p:cNvGrpSpPr/>
            <p:nvPr/>
          </p:nvGrpSpPr>
          <p:grpSpPr>
            <a:xfrm>
              <a:off x="3099413" y="1027988"/>
              <a:ext cx="2088642" cy="2613314"/>
              <a:chOff x="3295850" y="1895995"/>
              <a:chExt cx="3725149" cy="4660916"/>
            </a:xfrm>
          </p:grpSpPr>
          <p:sp>
            <p:nvSpPr>
              <p:cNvPr id="109" name="圆角矩形 108"/>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11" name="圆角矩形 110"/>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08" name="文本框 107"/>
            <p:cNvSpPr txBox="1"/>
            <p:nvPr/>
          </p:nvSpPr>
          <p:spPr>
            <a:xfrm>
              <a:off x="3435010" y="1483285"/>
              <a:ext cx="804376"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星</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4589518" y="1003554"/>
            <a:ext cx="2088642" cy="2613314"/>
            <a:chOff x="4589518" y="1003554"/>
            <a:chExt cx="2088642" cy="2613314"/>
          </a:xfrm>
        </p:grpSpPr>
        <p:grpSp>
          <p:nvGrpSpPr>
            <p:cNvPr id="114" name="组合 113"/>
            <p:cNvGrpSpPr/>
            <p:nvPr/>
          </p:nvGrpSpPr>
          <p:grpSpPr>
            <a:xfrm>
              <a:off x="4589518" y="1003554"/>
              <a:ext cx="2088642" cy="2613314"/>
              <a:chOff x="3295850" y="1895995"/>
              <a:chExt cx="3725149" cy="4660916"/>
            </a:xfrm>
          </p:grpSpPr>
          <p:sp>
            <p:nvSpPr>
              <p:cNvPr id="116" name="圆角矩形 1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18" name="圆角矩形 11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15" name="文本框 114"/>
            <p:cNvSpPr txBox="1"/>
            <p:nvPr/>
          </p:nvSpPr>
          <p:spPr>
            <a:xfrm>
              <a:off x="4944235" y="1483284"/>
              <a:ext cx="785256"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发</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6054605" y="1003554"/>
            <a:ext cx="2088642" cy="2613314"/>
            <a:chOff x="6054605" y="1003554"/>
            <a:chExt cx="2088642" cy="2613314"/>
          </a:xfrm>
        </p:grpSpPr>
        <p:grpSp>
          <p:nvGrpSpPr>
            <p:cNvPr id="121" name="组合 120"/>
            <p:cNvGrpSpPr/>
            <p:nvPr/>
          </p:nvGrpSpPr>
          <p:grpSpPr>
            <a:xfrm>
              <a:off x="6054605" y="1003554"/>
              <a:ext cx="2088642" cy="2613314"/>
              <a:chOff x="3295850" y="1895995"/>
              <a:chExt cx="3725149" cy="4660916"/>
            </a:xfrm>
          </p:grpSpPr>
          <p:sp>
            <p:nvSpPr>
              <p:cNvPr id="123" name="圆角矩形 12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25" name="圆角矩形 12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22" name="文本框 121"/>
            <p:cNvSpPr txBox="1"/>
            <p:nvPr/>
          </p:nvSpPr>
          <p:spPr>
            <a:xfrm>
              <a:off x="6429759" y="1463128"/>
              <a:ext cx="819633"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现</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sp>
        <p:nvSpPr>
          <p:cNvPr id="127" name="TextBox 37"/>
          <p:cNvSpPr txBox="1"/>
          <p:nvPr/>
        </p:nvSpPr>
        <p:spPr>
          <a:xfrm>
            <a:off x="2732487" y="3730242"/>
            <a:ext cx="3833101" cy="338554"/>
          </a:xfrm>
          <a:prstGeom prst="rect">
            <a:avLst/>
          </a:prstGeom>
          <a:noFill/>
        </p:spPr>
        <p:txBody>
          <a:bodyPr wrap="none" rtlCol="0">
            <a:spAutoFit/>
          </a:bodyPr>
          <a:lstStyle/>
          <a:p>
            <a:r>
              <a:rPr lang="zh-CN" altLang="en-US" sz="1600" dirty="0">
                <a:solidFill>
                  <a:srgbClr val="02B3C1"/>
                </a:solidFill>
                <a:latin typeface="微软雅黑" panose="020B0503020204020204" pitchFamily="34" charset="-122"/>
                <a:ea typeface="微软雅黑" panose="020B0503020204020204" pitchFamily="34" charset="-122"/>
              </a:rPr>
              <a:t>查阅资源  课题研究  论文考研  成果统计</a:t>
            </a:r>
            <a:endParaRPr lang="zh-CN" altLang="en-US" sz="1600" dirty="0">
              <a:solidFill>
                <a:srgbClr val="02B3C1"/>
              </a:solidFill>
              <a:latin typeface="微软雅黑" panose="020B0503020204020204" pitchFamily="34" charset="-122"/>
              <a:ea typeface="微软雅黑" panose="020B0503020204020204" pitchFamily="34" charset="-122"/>
            </a:endParaRPr>
          </a:p>
        </p:txBody>
      </p:sp>
      <p:sp>
        <p:nvSpPr>
          <p:cNvPr id="129" name="圆角矩形 128"/>
          <p:cNvSpPr/>
          <p:nvPr/>
        </p:nvSpPr>
        <p:spPr>
          <a:xfrm>
            <a:off x="1991871" y="3082292"/>
            <a:ext cx="4962545" cy="504056"/>
          </a:xfrm>
          <a:prstGeom prst="roundRect">
            <a:avLst>
              <a:gd name="adj" fmla="val 42270"/>
            </a:avLst>
          </a:prstGeom>
          <a:gradFill>
            <a:gsLst>
              <a:gs pos="99000">
                <a:schemeClr val="bg1"/>
              </a:gs>
              <a:gs pos="0">
                <a:schemeClr val="bg1">
                  <a:lumMod val="8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TextBox 40"/>
          <p:cNvSpPr txBox="1"/>
          <p:nvPr/>
        </p:nvSpPr>
        <p:spPr>
          <a:xfrm>
            <a:off x="2635895" y="3167199"/>
            <a:ext cx="3877985" cy="369332"/>
          </a:xfrm>
          <a:prstGeom prst="rect">
            <a:avLst/>
          </a:prstGeom>
          <a:noFill/>
        </p:spPr>
        <p:txBody>
          <a:bodyPr wrap="none" rtlCol="0">
            <a:spAutoFit/>
          </a:bodyPr>
          <a:lstStyle/>
          <a:p>
            <a:pPr algn="ctr"/>
            <a:r>
              <a:rPr lang="zh-CN" altLang="en-US" sz="1800" dirty="0">
                <a:solidFill>
                  <a:srgbClr val="FF5050"/>
                </a:solidFill>
                <a:latin typeface="微软雅黑" panose="020B0503020204020204" pitchFamily="34" charset="-122"/>
                <a:ea typeface="微软雅黑" panose="020B0503020204020204" pitchFamily="34" charset="-122"/>
              </a:rPr>
              <a:t>读者知识发现服务的一站式解决方案</a:t>
            </a:r>
            <a:endParaRPr lang="zh-CN" altLang="en-US" sz="1800" dirty="0">
              <a:solidFill>
                <a:srgbClr val="FF5050"/>
              </a:solidFill>
              <a:latin typeface="微软雅黑" panose="020B0503020204020204" pitchFamily="34" charset="-122"/>
              <a:ea typeface="微软雅黑" panose="020B0503020204020204" pitchFamily="34" charset="-122"/>
            </a:endParaRPr>
          </a:p>
        </p:txBody>
      </p:sp>
      <p:grpSp>
        <p:nvGrpSpPr>
          <p:cNvPr id="131" name="组合 130"/>
          <p:cNvGrpSpPr/>
          <p:nvPr/>
        </p:nvGrpSpPr>
        <p:grpSpPr>
          <a:xfrm>
            <a:off x="1831438" y="3075817"/>
            <a:ext cx="720079" cy="574619"/>
            <a:chOff x="899592" y="2377261"/>
            <a:chExt cx="720079" cy="574619"/>
          </a:xfrm>
          <a:effectLst>
            <a:outerShdw blurRad="50800" dist="38100" dir="2700000" algn="tl" rotWithShape="0">
              <a:prstClr val="black">
                <a:alpha val="40000"/>
              </a:prstClr>
            </a:outerShdw>
          </a:effectLst>
        </p:grpSpPr>
        <p:sp>
          <p:nvSpPr>
            <p:cNvPr id="132" name="圆角矩形 131"/>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33" name="圆角矩形 132"/>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pic>
        <p:nvPicPr>
          <p:cNvPr id="134" name="Picture 2" descr="C:\Users\Administrator\Desktop\手.png"/>
          <p:cNvPicPr>
            <a:picLocks noChangeAspect="1" noChangeArrowheads="1"/>
          </p:cNvPicPr>
          <p:nvPr/>
        </p:nvPicPr>
        <p:blipFill>
          <a:blip r:embed="rId1"/>
          <a:srcRect/>
          <a:stretch>
            <a:fillRect/>
          </a:stretch>
        </p:blipFill>
        <p:spPr bwMode="auto">
          <a:xfrm flipH="1">
            <a:off x="1710429" y="3285552"/>
            <a:ext cx="2959860" cy="2876318"/>
          </a:xfrm>
          <a:prstGeom prst="rect">
            <a:avLst/>
          </a:prstGeom>
          <a:noFill/>
        </p:spPr>
      </p:pic>
      <p:sp>
        <p:nvSpPr>
          <p:cNvPr id="135" name="Freeform 5"/>
          <p:cNvSpPr/>
          <p:nvPr/>
        </p:nvSpPr>
        <p:spPr bwMode="auto">
          <a:xfrm rot="10800000">
            <a:off x="8242371" y="1103460"/>
            <a:ext cx="239180" cy="2119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Freeform 5"/>
          <p:cNvSpPr/>
          <p:nvPr/>
        </p:nvSpPr>
        <p:spPr bwMode="auto">
          <a:xfrm rot="10800000">
            <a:off x="6071842" y="1049999"/>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Freeform 5"/>
          <p:cNvSpPr/>
          <p:nvPr/>
        </p:nvSpPr>
        <p:spPr bwMode="auto">
          <a:xfrm rot="10800000">
            <a:off x="7742892" y="1932175"/>
            <a:ext cx="118950" cy="105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Freeform 5"/>
          <p:cNvSpPr/>
          <p:nvPr/>
        </p:nvSpPr>
        <p:spPr bwMode="auto">
          <a:xfrm rot="10800000">
            <a:off x="4375925" y="2569330"/>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Freeform 5"/>
          <p:cNvSpPr/>
          <p:nvPr/>
        </p:nvSpPr>
        <p:spPr bwMode="auto">
          <a:xfrm rot="10800000">
            <a:off x="5880039" y="2554121"/>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Freeform 5"/>
          <p:cNvSpPr/>
          <p:nvPr/>
        </p:nvSpPr>
        <p:spPr bwMode="auto">
          <a:xfrm rot="10800000">
            <a:off x="8022776" y="2209273"/>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Freeform 5"/>
          <p:cNvSpPr/>
          <p:nvPr/>
        </p:nvSpPr>
        <p:spPr bwMode="auto">
          <a:xfrm rot="10800000">
            <a:off x="1052312" y="946436"/>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Freeform 5"/>
          <p:cNvSpPr/>
          <p:nvPr/>
        </p:nvSpPr>
        <p:spPr bwMode="auto">
          <a:xfrm rot="10800000">
            <a:off x="2980642" y="1342435"/>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Freeform 5"/>
          <p:cNvSpPr/>
          <p:nvPr/>
        </p:nvSpPr>
        <p:spPr bwMode="auto">
          <a:xfrm rot="10800000">
            <a:off x="1360213" y="1833919"/>
            <a:ext cx="136710" cy="1211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Freeform 5"/>
          <p:cNvSpPr/>
          <p:nvPr/>
        </p:nvSpPr>
        <p:spPr bwMode="auto">
          <a:xfrm rot="10800000">
            <a:off x="995851" y="2287636"/>
            <a:ext cx="202443" cy="179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endParaRPr>
          </a:p>
        </p:txBody>
      </p:sp>
      <p:pic>
        <p:nvPicPr>
          <p:cNvPr id="145" name="Picture 3" descr="D:\360data\重要数据\桌面\未标题-1.png"/>
          <p:cNvPicPr>
            <a:picLocks noChangeAspect="1" noChangeArrowheads="1"/>
          </p:cNvPicPr>
          <p:nvPr/>
        </p:nvPicPr>
        <p:blipFill>
          <a:blip r:embed="rId2"/>
          <a:srcRect/>
          <a:stretch>
            <a:fillRect/>
          </a:stretch>
        </p:blipFill>
        <p:spPr bwMode="auto">
          <a:xfrm>
            <a:off x="4248459" y="1295963"/>
            <a:ext cx="3149031" cy="4232459"/>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D:\360data\重要数据\桌面\未标题2-1.png"/>
          <p:cNvPicPr>
            <a:picLocks noChangeAspect="1" noChangeArrowheads="1"/>
          </p:cNvPicPr>
          <p:nvPr/>
        </p:nvPicPr>
        <p:blipFill>
          <a:blip r:embed="rId3"/>
          <a:srcRect/>
          <a:stretch>
            <a:fillRect/>
          </a:stretch>
        </p:blipFill>
        <p:spPr bwMode="auto">
          <a:xfrm>
            <a:off x="1345651" y="1268415"/>
            <a:ext cx="3250286" cy="427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fill="hold"/>
                                        <p:tgtEl>
                                          <p:spTgt spid="145"/>
                                        </p:tgtEl>
                                        <p:attrNameLst>
                                          <p:attrName>ppt_x</p:attrName>
                                        </p:attrNameLst>
                                      </p:cBhvr>
                                      <p:tavLst>
                                        <p:tav tm="0">
                                          <p:val>
                                            <p:strVal val="#ppt_x"/>
                                          </p:val>
                                        </p:tav>
                                        <p:tav tm="100000">
                                          <p:val>
                                            <p:strVal val="#ppt_x"/>
                                          </p:val>
                                        </p:tav>
                                      </p:tavLst>
                                    </p:anim>
                                    <p:anim calcmode="lin" valueType="num">
                                      <p:cBhvr additive="base">
                                        <p:cTn id="8" dur="500" fill="hold"/>
                                        <p:tgtEl>
                                          <p:spTgt spid="14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500" fill="hold"/>
                                        <p:tgtEl>
                                          <p:spTgt spid="146"/>
                                        </p:tgtEl>
                                        <p:attrNameLst>
                                          <p:attrName>ppt_x</p:attrName>
                                        </p:attrNameLst>
                                      </p:cBhvr>
                                      <p:tavLst>
                                        <p:tav tm="0">
                                          <p:val>
                                            <p:strVal val="#ppt_x"/>
                                          </p:val>
                                        </p:tav>
                                        <p:tav tm="100000">
                                          <p:val>
                                            <p:strVal val="#ppt_x"/>
                                          </p:val>
                                        </p:tav>
                                      </p:tavLst>
                                    </p:anim>
                                    <p:anim calcmode="lin" valueType="num">
                                      <p:cBhvr additive="base">
                                        <p:cTn id="12" dur="500" fill="hold"/>
                                        <p:tgtEl>
                                          <p:spTgt spid="146"/>
                                        </p:tgtEl>
                                        <p:attrNameLst>
                                          <p:attrName>ppt_y</p:attrName>
                                        </p:attrNameLst>
                                      </p:cBhvr>
                                      <p:tavLst>
                                        <p:tav tm="0">
                                          <p:val>
                                            <p:strVal val="1+#ppt_h/2"/>
                                          </p:val>
                                        </p:tav>
                                        <p:tav tm="100000">
                                          <p:val>
                                            <p:strVal val="#ppt_y"/>
                                          </p:val>
                                        </p:tav>
                                      </p:tavLst>
                                    </p:anim>
                                  </p:childTnLst>
                                </p:cTn>
                              </p:par>
                              <p:par>
                                <p:cTn id="13" presetID="63" presetClass="path" presetSubtype="0" fill="hold" nodeType="withEffect">
                                  <p:stCondLst>
                                    <p:cond delay="500"/>
                                  </p:stCondLst>
                                  <p:childTnLst>
                                    <p:animMotion origin="layout" path="M -4.16667E-6 -3.45679E-6 L 0.33334 -3.45679E-6 " pathEditMode="relative" rAng="0" ptsTypes="AA">
                                      <p:cBhvr>
                                        <p:cTn id="14" dur="500" fill="hold"/>
                                        <p:tgtEl>
                                          <p:spTgt spid="145"/>
                                        </p:tgtEl>
                                        <p:attrNameLst>
                                          <p:attrName>ppt_x</p:attrName>
                                          <p:attrName>ppt_y</p:attrName>
                                        </p:attrNameLst>
                                      </p:cBhvr>
                                      <p:rCtr x="16667" y="0"/>
                                    </p:animMotion>
                                  </p:childTnLst>
                                </p:cTn>
                              </p:par>
                              <p:par>
                                <p:cTn id="15" presetID="35" presetClass="path" presetSubtype="0" fill="hold" nodeType="withEffect">
                                  <p:stCondLst>
                                    <p:cond delay="500"/>
                                  </p:stCondLst>
                                  <p:childTnLst>
                                    <p:animMotion origin="layout" path="M -4.16667E-6 4.19753E-6 L -0.33333 4.19753E-6 " pathEditMode="relative" rAng="0" ptsTypes="AA">
                                      <p:cBhvr>
                                        <p:cTn id="16" dur="500" fill="hold"/>
                                        <p:tgtEl>
                                          <p:spTgt spid="146"/>
                                        </p:tgtEl>
                                        <p:attrNameLst>
                                          <p:attrName>ppt_x</p:attrName>
                                          <p:attrName>ppt_y</p:attrName>
                                        </p:attrNameLst>
                                      </p:cBhvr>
                                      <p:rCtr x="-16667" y="0"/>
                                    </p:animMotion>
                                  </p:childTnLst>
                                </p:cTn>
                              </p:par>
                              <p:par>
                                <p:cTn id="17" presetID="10" presetClass="exit" presetSubtype="0" fill="hold" nodeType="withEffect">
                                  <p:stCondLst>
                                    <p:cond delay="700"/>
                                  </p:stCondLst>
                                  <p:childTnLst>
                                    <p:animEffect transition="out" filter="fade">
                                      <p:cBhvr>
                                        <p:cTn id="18" dur="300"/>
                                        <p:tgtEl>
                                          <p:spTgt spid="146"/>
                                        </p:tgtEl>
                                      </p:cBhvr>
                                    </p:animEffect>
                                    <p:set>
                                      <p:cBhvr>
                                        <p:cTn id="19" dur="1" fill="hold">
                                          <p:stCondLst>
                                            <p:cond delay="299"/>
                                          </p:stCondLst>
                                        </p:cTn>
                                        <p:tgtEl>
                                          <p:spTgt spid="146"/>
                                        </p:tgtEl>
                                        <p:attrNameLst>
                                          <p:attrName>style.visibility</p:attrName>
                                        </p:attrNameLst>
                                      </p:cBhvr>
                                      <p:to>
                                        <p:strVal val="hidden"/>
                                      </p:to>
                                    </p:set>
                                  </p:childTnLst>
                                </p:cTn>
                              </p:par>
                              <p:par>
                                <p:cTn id="20" presetID="10" presetClass="exit" presetSubtype="0" fill="hold" nodeType="withEffect">
                                  <p:stCondLst>
                                    <p:cond delay="700"/>
                                  </p:stCondLst>
                                  <p:childTnLst>
                                    <p:animEffect transition="out" filter="fade">
                                      <p:cBhvr>
                                        <p:cTn id="21" dur="300"/>
                                        <p:tgtEl>
                                          <p:spTgt spid="145"/>
                                        </p:tgtEl>
                                      </p:cBhvr>
                                    </p:animEffect>
                                    <p:set>
                                      <p:cBhvr>
                                        <p:cTn id="22" dur="1" fill="hold">
                                          <p:stCondLst>
                                            <p:cond delay="299"/>
                                          </p:stCondLst>
                                        </p:cTn>
                                        <p:tgtEl>
                                          <p:spTgt spid="145"/>
                                        </p:tgtEl>
                                        <p:attrNameLst>
                                          <p:attrName>style.visibility</p:attrName>
                                        </p:attrNameLst>
                                      </p:cBhvr>
                                      <p:to>
                                        <p:strVal val="hidden"/>
                                      </p:to>
                                    </p:set>
                                  </p:childTnLst>
                                </p:cTn>
                              </p:par>
                            </p:childTnLst>
                          </p:cTn>
                        </p:par>
                        <p:par>
                          <p:cTn id="23" fill="hold">
                            <p:stCondLst>
                              <p:cond delay="500"/>
                            </p:stCondLst>
                            <p:childTnLst>
                              <p:par>
                                <p:cTn id="24" presetID="23" presetClass="entr" presetSubtype="288" fill="hold" nodeType="after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p:cTn id="26" dur="500" fill="hold"/>
                                        <p:tgtEl>
                                          <p:spTgt spid="99"/>
                                        </p:tgtEl>
                                        <p:attrNameLst>
                                          <p:attrName>ppt_w</p:attrName>
                                        </p:attrNameLst>
                                      </p:cBhvr>
                                      <p:tavLst>
                                        <p:tav tm="0">
                                          <p:val>
                                            <p:strVal val="4/3*#ppt_w"/>
                                          </p:val>
                                        </p:tav>
                                        <p:tav tm="100000">
                                          <p:val>
                                            <p:strVal val="#ppt_w"/>
                                          </p:val>
                                        </p:tav>
                                      </p:tavLst>
                                    </p:anim>
                                    <p:anim calcmode="lin" valueType="num">
                                      <p:cBhvr>
                                        <p:cTn id="27" dur="500" fill="hold"/>
                                        <p:tgtEl>
                                          <p:spTgt spid="99"/>
                                        </p:tgtEl>
                                        <p:attrNameLst>
                                          <p:attrName>ppt_h</p:attrName>
                                        </p:attrNameLst>
                                      </p:cBhvr>
                                      <p:tavLst>
                                        <p:tav tm="0">
                                          <p:val>
                                            <p:strVal val="4/3*#ppt_h"/>
                                          </p:val>
                                        </p:tav>
                                        <p:tav tm="100000">
                                          <p:val>
                                            <p:strVal val="#ppt_h"/>
                                          </p:val>
                                        </p:tav>
                                      </p:tavLst>
                                    </p:anim>
                                  </p:childTnLst>
                                </p:cTn>
                              </p:par>
                              <p:par>
                                <p:cTn id="28" presetID="23" presetClass="entr" presetSubtype="288" fill="hold" nodeType="withEffect">
                                  <p:stCondLst>
                                    <p:cond delay="0"/>
                                  </p:stCondLst>
                                  <p:childTnLst>
                                    <p:set>
                                      <p:cBhvr>
                                        <p:cTn id="29" dur="1" fill="hold">
                                          <p:stCondLst>
                                            <p:cond delay="0"/>
                                          </p:stCondLst>
                                        </p:cTn>
                                        <p:tgtEl>
                                          <p:spTgt spid="106"/>
                                        </p:tgtEl>
                                        <p:attrNameLst>
                                          <p:attrName>style.visibility</p:attrName>
                                        </p:attrNameLst>
                                      </p:cBhvr>
                                      <p:to>
                                        <p:strVal val="visible"/>
                                      </p:to>
                                    </p:set>
                                    <p:anim calcmode="lin" valueType="num">
                                      <p:cBhvr>
                                        <p:cTn id="30" dur="500" fill="hold"/>
                                        <p:tgtEl>
                                          <p:spTgt spid="106"/>
                                        </p:tgtEl>
                                        <p:attrNameLst>
                                          <p:attrName>ppt_w</p:attrName>
                                        </p:attrNameLst>
                                      </p:cBhvr>
                                      <p:tavLst>
                                        <p:tav tm="0">
                                          <p:val>
                                            <p:strVal val="4/3*#ppt_w"/>
                                          </p:val>
                                        </p:tav>
                                        <p:tav tm="100000">
                                          <p:val>
                                            <p:strVal val="#ppt_w"/>
                                          </p:val>
                                        </p:tav>
                                      </p:tavLst>
                                    </p:anim>
                                    <p:anim calcmode="lin" valueType="num">
                                      <p:cBhvr>
                                        <p:cTn id="31" dur="500" fill="hold"/>
                                        <p:tgtEl>
                                          <p:spTgt spid="106"/>
                                        </p:tgtEl>
                                        <p:attrNameLst>
                                          <p:attrName>ppt_h</p:attrName>
                                        </p:attrNameLst>
                                      </p:cBhvr>
                                      <p:tavLst>
                                        <p:tav tm="0">
                                          <p:val>
                                            <p:strVal val="4/3*#ppt_h"/>
                                          </p:val>
                                        </p:tav>
                                        <p:tav tm="100000">
                                          <p:val>
                                            <p:strVal val="#ppt_h"/>
                                          </p:val>
                                        </p:tav>
                                      </p:tavLst>
                                    </p:anim>
                                  </p:childTnLst>
                                </p:cTn>
                              </p:par>
                              <p:par>
                                <p:cTn id="32" presetID="23" presetClass="entr" presetSubtype="288" fill="hold" nodeType="withEffect">
                                  <p:stCondLst>
                                    <p:cond delay="0"/>
                                  </p:stCondLst>
                                  <p:childTnLst>
                                    <p:set>
                                      <p:cBhvr>
                                        <p:cTn id="33" dur="1" fill="hold">
                                          <p:stCondLst>
                                            <p:cond delay="0"/>
                                          </p:stCondLst>
                                        </p:cTn>
                                        <p:tgtEl>
                                          <p:spTgt spid="113"/>
                                        </p:tgtEl>
                                        <p:attrNameLst>
                                          <p:attrName>style.visibility</p:attrName>
                                        </p:attrNameLst>
                                      </p:cBhvr>
                                      <p:to>
                                        <p:strVal val="visible"/>
                                      </p:to>
                                    </p:set>
                                    <p:anim calcmode="lin" valueType="num">
                                      <p:cBhvr>
                                        <p:cTn id="34" dur="500" fill="hold"/>
                                        <p:tgtEl>
                                          <p:spTgt spid="113"/>
                                        </p:tgtEl>
                                        <p:attrNameLst>
                                          <p:attrName>ppt_w</p:attrName>
                                        </p:attrNameLst>
                                      </p:cBhvr>
                                      <p:tavLst>
                                        <p:tav tm="0">
                                          <p:val>
                                            <p:strVal val="4/3*#ppt_w"/>
                                          </p:val>
                                        </p:tav>
                                        <p:tav tm="100000">
                                          <p:val>
                                            <p:strVal val="#ppt_w"/>
                                          </p:val>
                                        </p:tav>
                                      </p:tavLst>
                                    </p:anim>
                                    <p:anim calcmode="lin" valueType="num">
                                      <p:cBhvr>
                                        <p:cTn id="35" dur="500" fill="hold"/>
                                        <p:tgtEl>
                                          <p:spTgt spid="113"/>
                                        </p:tgtEl>
                                        <p:attrNameLst>
                                          <p:attrName>ppt_h</p:attrName>
                                        </p:attrNameLst>
                                      </p:cBhvr>
                                      <p:tavLst>
                                        <p:tav tm="0">
                                          <p:val>
                                            <p:strVal val="4/3*#ppt_h"/>
                                          </p:val>
                                        </p:tav>
                                        <p:tav tm="100000">
                                          <p:val>
                                            <p:strVal val="#ppt_h"/>
                                          </p:val>
                                        </p:tav>
                                      </p:tavLst>
                                    </p:anim>
                                  </p:childTnLst>
                                </p:cTn>
                              </p:par>
                              <p:par>
                                <p:cTn id="36" presetID="23" presetClass="entr" presetSubtype="288" fill="hold" nodeType="withEffect">
                                  <p:stCondLst>
                                    <p:cond delay="0"/>
                                  </p:stCondLst>
                                  <p:childTnLst>
                                    <p:set>
                                      <p:cBhvr>
                                        <p:cTn id="37" dur="1" fill="hold">
                                          <p:stCondLst>
                                            <p:cond delay="0"/>
                                          </p:stCondLst>
                                        </p:cTn>
                                        <p:tgtEl>
                                          <p:spTgt spid="120"/>
                                        </p:tgtEl>
                                        <p:attrNameLst>
                                          <p:attrName>style.visibility</p:attrName>
                                        </p:attrNameLst>
                                      </p:cBhvr>
                                      <p:to>
                                        <p:strVal val="visible"/>
                                      </p:to>
                                    </p:set>
                                    <p:anim calcmode="lin" valueType="num">
                                      <p:cBhvr>
                                        <p:cTn id="38" dur="500" fill="hold"/>
                                        <p:tgtEl>
                                          <p:spTgt spid="120"/>
                                        </p:tgtEl>
                                        <p:attrNameLst>
                                          <p:attrName>ppt_w</p:attrName>
                                        </p:attrNameLst>
                                      </p:cBhvr>
                                      <p:tavLst>
                                        <p:tav tm="0">
                                          <p:val>
                                            <p:strVal val="4/3*#ppt_w"/>
                                          </p:val>
                                        </p:tav>
                                        <p:tav tm="100000">
                                          <p:val>
                                            <p:strVal val="#ppt_w"/>
                                          </p:val>
                                        </p:tav>
                                      </p:tavLst>
                                    </p:anim>
                                    <p:anim calcmode="lin" valueType="num">
                                      <p:cBhvr>
                                        <p:cTn id="39" dur="500" fill="hold"/>
                                        <p:tgtEl>
                                          <p:spTgt spid="120"/>
                                        </p:tgtEl>
                                        <p:attrNameLst>
                                          <p:attrName>ppt_h</p:attrName>
                                        </p:attrNameLst>
                                      </p:cBhvr>
                                      <p:tavLst>
                                        <p:tav tm="0">
                                          <p:val>
                                            <p:strVal val="4/3*#ppt_h"/>
                                          </p:val>
                                        </p:tav>
                                        <p:tav tm="100000">
                                          <p:val>
                                            <p:strVal val="#ppt_h"/>
                                          </p:val>
                                        </p:tav>
                                      </p:tavLst>
                                    </p:anim>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p:cTn id="43" dur="500" fill="hold"/>
                                        <p:tgtEl>
                                          <p:spTgt spid="135"/>
                                        </p:tgtEl>
                                        <p:attrNameLst>
                                          <p:attrName>ppt_w</p:attrName>
                                        </p:attrNameLst>
                                      </p:cBhvr>
                                      <p:tavLst>
                                        <p:tav tm="0">
                                          <p:val>
                                            <p:fltVal val="0"/>
                                          </p:val>
                                        </p:tav>
                                        <p:tav tm="100000">
                                          <p:val>
                                            <p:strVal val="#ppt_w"/>
                                          </p:val>
                                        </p:tav>
                                      </p:tavLst>
                                    </p:anim>
                                    <p:anim calcmode="lin" valueType="num">
                                      <p:cBhvr>
                                        <p:cTn id="44" dur="500" fill="hold"/>
                                        <p:tgtEl>
                                          <p:spTgt spid="135"/>
                                        </p:tgtEl>
                                        <p:attrNameLst>
                                          <p:attrName>ppt_h</p:attrName>
                                        </p:attrNameLst>
                                      </p:cBhvr>
                                      <p:tavLst>
                                        <p:tav tm="0">
                                          <p:val>
                                            <p:fltVal val="0"/>
                                          </p:val>
                                        </p:tav>
                                        <p:tav tm="100000">
                                          <p:val>
                                            <p:strVal val="#ppt_h"/>
                                          </p:val>
                                        </p:tav>
                                      </p:tavLst>
                                    </p:anim>
                                    <p:animEffect transition="in" filter="fade">
                                      <p:cBhvr>
                                        <p:cTn id="45" dur="500"/>
                                        <p:tgtEl>
                                          <p:spTgt spid="135"/>
                                        </p:tgtEl>
                                      </p:cBhvr>
                                    </p:animEffect>
                                  </p:childTnLst>
                                </p:cTn>
                              </p:par>
                              <p:par>
                                <p:cTn id="46" presetID="53" presetClass="entr" presetSubtype="16" fill="hold" grpId="0" nodeType="withEffect">
                                  <p:stCondLst>
                                    <p:cond delay="100"/>
                                  </p:stCondLst>
                                  <p:childTnLst>
                                    <p:set>
                                      <p:cBhvr>
                                        <p:cTn id="47" dur="1" fill="hold">
                                          <p:stCondLst>
                                            <p:cond delay="0"/>
                                          </p:stCondLst>
                                        </p:cTn>
                                        <p:tgtEl>
                                          <p:spTgt spid="136"/>
                                        </p:tgtEl>
                                        <p:attrNameLst>
                                          <p:attrName>style.visibility</p:attrName>
                                        </p:attrNameLst>
                                      </p:cBhvr>
                                      <p:to>
                                        <p:strVal val="visible"/>
                                      </p:to>
                                    </p:set>
                                    <p:anim calcmode="lin" valueType="num">
                                      <p:cBhvr>
                                        <p:cTn id="48" dur="500" fill="hold"/>
                                        <p:tgtEl>
                                          <p:spTgt spid="136"/>
                                        </p:tgtEl>
                                        <p:attrNameLst>
                                          <p:attrName>ppt_w</p:attrName>
                                        </p:attrNameLst>
                                      </p:cBhvr>
                                      <p:tavLst>
                                        <p:tav tm="0">
                                          <p:val>
                                            <p:fltVal val="0"/>
                                          </p:val>
                                        </p:tav>
                                        <p:tav tm="100000">
                                          <p:val>
                                            <p:strVal val="#ppt_w"/>
                                          </p:val>
                                        </p:tav>
                                      </p:tavLst>
                                    </p:anim>
                                    <p:anim calcmode="lin" valueType="num">
                                      <p:cBhvr>
                                        <p:cTn id="49" dur="500" fill="hold"/>
                                        <p:tgtEl>
                                          <p:spTgt spid="136"/>
                                        </p:tgtEl>
                                        <p:attrNameLst>
                                          <p:attrName>ppt_h</p:attrName>
                                        </p:attrNameLst>
                                      </p:cBhvr>
                                      <p:tavLst>
                                        <p:tav tm="0">
                                          <p:val>
                                            <p:fltVal val="0"/>
                                          </p:val>
                                        </p:tav>
                                        <p:tav tm="100000">
                                          <p:val>
                                            <p:strVal val="#ppt_h"/>
                                          </p:val>
                                        </p:tav>
                                      </p:tavLst>
                                    </p:anim>
                                    <p:animEffect transition="in" filter="fade">
                                      <p:cBhvr>
                                        <p:cTn id="50" dur="500"/>
                                        <p:tgtEl>
                                          <p:spTgt spid="136"/>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137"/>
                                        </p:tgtEl>
                                        <p:attrNameLst>
                                          <p:attrName>style.visibility</p:attrName>
                                        </p:attrNameLst>
                                      </p:cBhvr>
                                      <p:to>
                                        <p:strVal val="visible"/>
                                      </p:to>
                                    </p:set>
                                    <p:anim calcmode="lin" valueType="num">
                                      <p:cBhvr>
                                        <p:cTn id="53" dur="500" fill="hold"/>
                                        <p:tgtEl>
                                          <p:spTgt spid="137"/>
                                        </p:tgtEl>
                                        <p:attrNameLst>
                                          <p:attrName>ppt_w</p:attrName>
                                        </p:attrNameLst>
                                      </p:cBhvr>
                                      <p:tavLst>
                                        <p:tav tm="0">
                                          <p:val>
                                            <p:fltVal val="0"/>
                                          </p:val>
                                        </p:tav>
                                        <p:tav tm="100000">
                                          <p:val>
                                            <p:strVal val="#ppt_w"/>
                                          </p:val>
                                        </p:tav>
                                      </p:tavLst>
                                    </p:anim>
                                    <p:anim calcmode="lin" valueType="num">
                                      <p:cBhvr>
                                        <p:cTn id="54" dur="500" fill="hold"/>
                                        <p:tgtEl>
                                          <p:spTgt spid="137"/>
                                        </p:tgtEl>
                                        <p:attrNameLst>
                                          <p:attrName>ppt_h</p:attrName>
                                        </p:attrNameLst>
                                      </p:cBhvr>
                                      <p:tavLst>
                                        <p:tav tm="0">
                                          <p:val>
                                            <p:fltVal val="0"/>
                                          </p:val>
                                        </p:tav>
                                        <p:tav tm="100000">
                                          <p:val>
                                            <p:strVal val="#ppt_h"/>
                                          </p:val>
                                        </p:tav>
                                      </p:tavLst>
                                    </p:anim>
                                    <p:animEffect transition="in" filter="fade">
                                      <p:cBhvr>
                                        <p:cTn id="55" dur="500"/>
                                        <p:tgtEl>
                                          <p:spTgt spid="13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8"/>
                                        </p:tgtEl>
                                        <p:attrNameLst>
                                          <p:attrName>style.visibility</p:attrName>
                                        </p:attrNameLst>
                                      </p:cBhvr>
                                      <p:to>
                                        <p:strVal val="visible"/>
                                      </p:to>
                                    </p:set>
                                    <p:anim calcmode="lin" valueType="num">
                                      <p:cBhvr>
                                        <p:cTn id="58" dur="500" fill="hold"/>
                                        <p:tgtEl>
                                          <p:spTgt spid="138"/>
                                        </p:tgtEl>
                                        <p:attrNameLst>
                                          <p:attrName>ppt_w</p:attrName>
                                        </p:attrNameLst>
                                      </p:cBhvr>
                                      <p:tavLst>
                                        <p:tav tm="0">
                                          <p:val>
                                            <p:fltVal val="0"/>
                                          </p:val>
                                        </p:tav>
                                        <p:tav tm="100000">
                                          <p:val>
                                            <p:strVal val="#ppt_w"/>
                                          </p:val>
                                        </p:tav>
                                      </p:tavLst>
                                    </p:anim>
                                    <p:anim calcmode="lin" valueType="num">
                                      <p:cBhvr>
                                        <p:cTn id="59" dur="500" fill="hold"/>
                                        <p:tgtEl>
                                          <p:spTgt spid="138"/>
                                        </p:tgtEl>
                                        <p:attrNameLst>
                                          <p:attrName>ppt_h</p:attrName>
                                        </p:attrNameLst>
                                      </p:cBhvr>
                                      <p:tavLst>
                                        <p:tav tm="0">
                                          <p:val>
                                            <p:fltVal val="0"/>
                                          </p:val>
                                        </p:tav>
                                        <p:tav tm="100000">
                                          <p:val>
                                            <p:strVal val="#ppt_h"/>
                                          </p:val>
                                        </p:tav>
                                      </p:tavLst>
                                    </p:anim>
                                    <p:animEffect transition="in" filter="fade">
                                      <p:cBhvr>
                                        <p:cTn id="60" dur="500"/>
                                        <p:tgtEl>
                                          <p:spTgt spid="138"/>
                                        </p:tgtEl>
                                      </p:cBhvr>
                                    </p:animEffect>
                                  </p:childTnLst>
                                </p:cTn>
                              </p:par>
                              <p:par>
                                <p:cTn id="61" presetID="53" presetClass="entr" presetSubtype="16" fill="hold" grpId="0" nodeType="withEffect">
                                  <p:stCondLst>
                                    <p:cond delay="300"/>
                                  </p:stCondLst>
                                  <p:childTnLst>
                                    <p:set>
                                      <p:cBhvr>
                                        <p:cTn id="62" dur="1" fill="hold">
                                          <p:stCondLst>
                                            <p:cond delay="0"/>
                                          </p:stCondLst>
                                        </p:cTn>
                                        <p:tgtEl>
                                          <p:spTgt spid="139"/>
                                        </p:tgtEl>
                                        <p:attrNameLst>
                                          <p:attrName>style.visibility</p:attrName>
                                        </p:attrNameLst>
                                      </p:cBhvr>
                                      <p:to>
                                        <p:strVal val="visible"/>
                                      </p:to>
                                    </p:set>
                                    <p:anim calcmode="lin" valueType="num">
                                      <p:cBhvr>
                                        <p:cTn id="63" dur="500" fill="hold"/>
                                        <p:tgtEl>
                                          <p:spTgt spid="139"/>
                                        </p:tgtEl>
                                        <p:attrNameLst>
                                          <p:attrName>ppt_w</p:attrName>
                                        </p:attrNameLst>
                                      </p:cBhvr>
                                      <p:tavLst>
                                        <p:tav tm="0">
                                          <p:val>
                                            <p:fltVal val="0"/>
                                          </p:val>
                                        </p:tav>
                                        <p:tav tm="100000">
                                          <p:val>
                                            <p:strVal val="#ppt_w"/>
                                          </p:val>
                                        </p:tav>
                                      </p:tavLst>
                                    </p:anim>
                                    <p:anim calcmode="lin" valueType="num">
                                      <p:cBhvr>
                                        <p:cTn id="64" dur="500" fill="hold"/>
                                        <p:tgtEl>
                                          <p:spTgt spid="139"/>
                                        </p:tgtEl>
                                        <p:attrNameLst>
                                          <p:attrName>ppt_h</p:attrName>
                                        </p:attrNameLst>
                                      </p:cBhvr>
                                      <p:tavLst>
                                        <p:tav tm="0">
                                          <p:val>
                                            <p:fltVal val="0"/>
                                          </p:val>
                                        </p:tav>
                                        <p:tav tm="100000">
                                          <p:val>
                                            <p:strVal val="#ppt_h"/>
                                          </p:val>
                                        </p:tav>
                                      </p:tavLst>
                                    </p:anim>
                                    <p:animEffect transition="in" filter="fade">
                                      <p:cBhvr>
                                        <p:cTn id="65" dur="500"/>
                                        <p:tgtEl>
                                          <p:spTgt spid="13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0"/>
                                        </p:tgtEl>
                                        <p:attrNameLst>
                                          <p:attrName>style.visibility</p:attrName>
                                        </p:attrNameLst>
                                      </p:cBhvr>
                                      <p:to>
                                        <p:strVal val="visible"/>
                                      </p:to>
                                    </p:set>
                                    <p:anim calcmode="lin" valueType="num">
                                      <p:cBhvr>
                                        <p:cTn id="68" dur="500" fill="hold"/>
                                        <p:tgtEl>
                                          <p:spTgt spid="140"/>
                                        </p:tgtEl>
                                        <p:attrNameLst>
                                          <p:attrName>ppt_w</p:attrName>
                                        </p:attrNameLst>
                                      </p:cBhvr>
                                      <p:tavLst>
                                        <p:tav tm="0">
                                          <p:val>
                                            <p:fltVal val="0"/>
                                          </p:val>
                                        </p:tav>
                                        <p:tav tm="100000">
                                          <p:val>
                                            <p:strVal val="#ppt_w"/>
                                          </p:val>
                                        </p:tav>
                                      </p:tavLst>
                                    </p:anim>
                                    <p:anim calcmode="lin" valueType="num">
                                      <p:cBhvr>
                                        <p:cTn id="69" dur="500" fill="hold"/>
                                        <p:tgtEl>
                                          <p:spTgt spid="140"/>
                                        </p:tgtEl>
                                        <p:attrNameLst>
                                          <p:attrName>ppt_h</p:attrName>
                                        </p:attrNameLst>
                                      </p:cBhvr>
                                      <p:tavLst>
                                        <p:tav tm="0">
                                          <p:val>
                                            <p:fltVal val="0"/>
                                          </p:val>
                                        </p:tav>
                                        <p:tav tm="100000">
                                          <p:val>
                                            <p:strVal val="#ppt_h"/>
                                          </p:val>
                                        </p:tav>
                                      </p:tavLst>
                                    </p:anim>
                                    <p:animEffect transition="in" filter="fade">
                                      <p:cBhvr>
                                        <p:cTn id="70" dur="500"/>
                                        <p:tgtEl>
                                          <p:spTgt spid="140"/>
                                        </p:tgtEl>
                                      </p:cBhvr>
                                    </p:animEffect>
                                  </p:childTnLst>
                                </p:cTn>
                              </p:par>
                              <p:par>
                                <p:cTn id="71" presetID="53" presetClass="entr" presetSubtype="16" fill="hold" grpId="0" nodeType="withEffect">
                                  <p:stCondLst>
                                    <p:cond delay="200"/>
                                  </p:stCondLst>
                                  <p:childTnLst>
                                    <p:set>
                                      <p:cBhvr>
                                        <p:cTn id="72" dur="1" fill="hold">
                                          <p:stCondLst>
                                            <p:cond delay="0"/>
                                          </p:stCondLst>
                                        </p:cTn>
                                        <p:tgtEl>
                                          <p:spTgt spid="142"/>
                                        </p:tgtEl>
                                        <p:attrNameLst>
                                          <p:attrName>style.visibility</p:attrName>
                                        </p:attrNameLst>
                                      </p:cBhvr>
                                      <p:to>
                                        <p:strVal val="visible"/>
                                      </p:to>
                                    </p:set>
                                    <p:anim calcmode="lin" valueType="num">
                                      <p:cBhvr>
                                        <p:cTn id="73" dur="500" fill="hold"/>
                                        <p:tgtEl>
                                          <p:spTgt spid="142"/>
                                        </p:tgtEl>
                                        <p:attrNameLst>
                                          <p:attrName>ppt_w</p:attrName>
                                        </p:attrNameLst>
                                      </p:cBhvr>
                                      <p:tavLst>
                                        <p:tav tm="0">
                                          <p:val>
                                            <p:fltVal val="0"/>
                                          </p:val>
                                        </p:tav>
                                        <p:tav tm="100000">
                                          <p:val>
                                            <p:strVal val="#ppt_w"/>
                                          </p:val>
                                        </p:tav>
                                      </p:tavLst>
                                    </p:anim>
                                    <p:anim calcmode="lin" valueType="num">
                                      <p:cBhvr>
                                        <p:cTn id="74" dur="500" fill="hold"/>
                                        <p:tgtEl>
                                          <p:spTgt spid="142"/>
                                        </p:tgtEl>
                                        <p:attrNameLst>
                                          <p:attrName>ppt_h</p:attrName>
                                        </p:attrNameLst>
                                      </p:cBhvr>
                                      <p:tavLst>
                                        <p:tav tm="0">
                                          <p:val>
                                            <p:fltVal val="0"/>
                                          </p:val>
                                        </p:tav>
                                        <p:tav tm="100000">
                                          <p:val>
                                            <p:strVal val="#ppt_h"/>
                                          </p:val>
                                        </p:tav>
                                      </p:tavLst>
                                    </p:anim>
                                    <p:animEffect transition="in" filter="fade">
                                      <p:cBhvr>
                                        <p:cTn id="75" dur="500"/>
                                        <p:tgtEl>
                                          <p:spTgt spid="142"/>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43"/>
                                        </p:tgtEl>
                                        <p:attrNameLst>
                                          <p:attrName>style.visibility</p:attrName>
                                        </p:attrNameLst>
                                      </p:cBhvr>
                                      <p:to>
                                        <p:strVal val="visible"/>
                                      </p:to>
                                    </p:set>
                                    <p:anim calcmode="lin" valueType="num">
                                      <p:cBhvr>
                                        <p:cTn id="78" dur="500" fill="hold"/>
                                        <p:tgtEl>
                                          <p:spTgt spid="143"/>
                                        </p:tgtEl>
                                        <p:attrNameLst>
                                          <p:attrName>ppt_w</p:attrName>
                                        </p:attrNameLst>
                                      </p:cBhvr>
                                      <p:tavLst>
                                        <p:tav tm="0">
                                          <p:val>
                                            <p:fltVal val="0"/>
                                          </p:val>
                                        </p:tav>
                                        <p:tav tm="100000">
                                          <p:val>
                                            <p:strVal val="#ppt_w"/>
                                          </p:val>
                                        </p:tav>
                                      </p:tavLst>
                                    </p:anim>
                                    <p:anim calcmode="lin" valueType="num">
                                      <p:cBhvr>
                                        <p:cTn id="79" dur="500" fill="hold"/>
                                        <p:tgtEl>
                                          <p:spTgt spid="143"/>
                                        </p:tgtEl>
                                        <p:attrNameLst>
                                          <p:attrName>ppt_h</p:attrName>
                                        </p:attrNameLst>
                                      </p:cBhvr>
                                      <p:tavLst>
                                        <p:tav tm="0">
                                          <p:val>
                                            <p:fltVal val="0"/>
                                          </p:val>
                                        </p:tav>
                                        <p:tav tm="100000">
                                          <p:val>
                                            <p:strVal val="#ppt_h"/>
                                          </p:val>
                                        </p:tav>
                                      </p:tavLst>
                                    </p:anim>
                                    <p:animEffect transition="in" filter="fade">
                                      <p:cBhvr>
                                        <p:cTn id="80" dur="500"/>
                                        <p:tgtEl>
                                          <p:spTgt spid="143"/>
                                        </p:tgtEl>
                                      </p:cBhvr>
                                    </p:animEffect>
                                  </p:childTnLst>
                                </p:cTn>
                              </p:par>
                              <p:par>
                                <p:cTn id="81" presetID="53" presetClass="entr" presetSubtype="16" fill="hold" grpId="0" nodeType="withEffect">
                                  <p:stCondLst>
                                    <p:cond delay="300"/>
                                  </p:stCondLst>
                                  <p:childTnLst>
                                    <p:set>
                                      <p:cBhvr>
                                        <p:cTn id="82" dur="1" fill="hold">
                                          <p:stCondLst>
                                            <p:cond delay="0"/>
                                          </p:stCondLst>
                                        </p:cTn>
                                        <p:tgtEl>
                                          <p:spTgt spid="144"/>
                                        </p:tgtEl>
                                        <p:attrNameLst>
                                          <p:attrName>style.visibility</p:attrName>
                                        </p:attrNameLst>
                                      </p:cBhvr>
                                      <p:to>
                                        <p:strVal val="visible"/>
                                      </p:to>
                                    </p:set>
                                    <p:anim calcmode="lin" valueType="num">
                                      <p:cBhvr>
                                        <p:cTn id="83" dur="500" fill="hold"/>
                                        <p:tgtEl>
                                          <p:spTgt spid="144"/>
                                        </p:tgtEl>
                                        <p:attrNameLst>
                                          <p:attrName>ppt_w</p:attrName>
                                        </p:attrNameLst>
                                      </p:cBhvr>
                                      <p:tavLst>
                                        <p:tav tm="0">
                                          <p:val>
                                            <p:fltVal val="0"/>
                                          </p:val>
                                        </p:tav>
                                        <p:tav tm="100000">
                                          <p:val>
                                            <p:strVal val="#ppt_w"/>
                                          </p:val>
                                        </p:tav>
                                      </p:tavLst>
                                    </p:anim>
                                    <p:anim calcmode="lin" valueType="num">
                                      <p:cBhvr>
                                        <p:cTn id="84" dur="500" fill="hold"/>
                                        <p:tgtEl>
                                          <p:spTgt spid="144"/>
                                        </p:tgtEl>
                                        <p:attrNameLst>
                                          <p:attrName>ppt_h</p:attrName>
                                        </p:attrNameLst>
                                      </p:cBhvr>
                                      <p:tavLst>
                                        <p:tav tm="0">
                                          <p:val>
                                            <p:fltVal val="0"/>
                                          </p:val>
                                        </p:tav>
                                        <p:tav tm="100000">
                                          <p:val>
                                            <p:strVal val="#ppt_h"/>
                                          </p:val>
                                        </p:tav>
                                      </p:tavLst>
                                    </p:anim>
                                    <p:animEffect transition="in" filter="fade">
                                      <p:cBhvr>
                                        <p:cTn id="85" dur="500"/>
                                        <p:tgtEl>
                                          <p:spTgt spid="144"/>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par>
                          <p:cTn id="91" fill="hold">
                            <p:stCondLst>
                              <p:cond delay="1500"/>
                            </p:stCondLst>
                            <p:childTnLst>
                              <p:par>
                                <p:cTn id="92" presetID="10" presetClass="entr" presetSubtype="0" fill="hold" grpId="0" nodeType="afterEffect">
                                  <p:stCondLst>
                                    <p:cond delay="400"/>
                                  </p:stCondLst>
                                  <p:childTnLst>
                                    <p:set>
                                      <p:cBhvr>
                                        <p:cTn id="93" dur="1" fill="hold">
                                          <p:stCondLst>
                                            <p:cond delay="0"/>
                                          </p:stCondLst>
                                        </p:cTn>
                                        <p:tgtEl>
                                          <p:spTgt spid="129"/>
                                        </p:tgtEl>
                                        <p:attrNameLst>
                                          <p:attrName>style.visibility</p:attrName>
                                        </p:attrNameLst>
                                      </p:cBhvr>
                                      <p:to>
                                        <p:strVal val="visible"/>
                                      </p:to>
                                    </p:set>
                                    <p:animEffect transition="in" filter="fade">
                                      <p:cBhvr>
                                        <p:cTn id="94" dur="500"/>
                                        <p:tgtEl>
                                          <p:spTgt spid="129"/>
                                        </p:tgtEl>
                                      </p:cBhvr>
                                    </p:animEffect>
                                  </p:childTnLst>
                                </p:cTn>
                              </p:par>
                              <p:par>
                                <p:cTn id="95" presetID="10" presetClass="entr" presetSubtype="0" fill="hold" nodeType="withEffect">
                                  <p:stCondLst>
                                    <p:cond delay="400"/>
                                  </p:stCondLst>
                                  <p:childTnLst>
                                    <p:set>
                                      <p:cBhvr>
                                        <p:cTn id="96" dur="1" fill="hold">
                                          <p:stCondLst>
                                            <p:cond delay="0"/>
                                          </p:stCondLst>
                                        </p:cTn>
                                        <p:tgtEl>
                                          <p:spTgt spid="131"/>
                                        </p:tgtEl>
                                        <p:attrNameLst>
                                          <p:attrName>style.visibility</p:attrName>
                                        </p:attrNameLst>
                                      </p:cBhvr>
                                      <p:to>
                                        <p:strVal val="visible"/>
                                      </p:to>
                                    </p:set>
                                    <p:animEffect transition="in" filter="fade">
                                      <p:cBhvr>
                                        <p:cTn id="97" dur="500"/>
                                        <p:tgtEl>
                                          <p:spTgt spid="131"/>
                                        </p:tgtEl>
                                      </p:cBhvr>
                                    </p:animEffect>
                                  </p:childTnLst>
                                </p:cTn>
                              </p:par>
                            </p:childTnLst>
                          </p:cTn>
                        </p:par>
                        <p:par>
                          <p:cTn id="98" fill="hold">
                            <p:stCondLst>
                              <p:cond delay="2400"/>
                            </p:stCondLst>
                            <p:childTnLst>
                              <p:par>
                                <p:cTn id="99" presetID="1" presetClass="entr" presetSubtype="0" fill="hold" nodeType="afterEffect">
                                  <p:stCondLst>
                                    <p:cond delay="0"/>
                                  </p:stCondLst>
                                  <p:childTnLst>
                                    <p:set>
                                      <p:cBhvr>
                                        <p:cTn id="100" dur="1" fill="hold">
                                          <p:stCondLst>
                                            <p:cond delay="0"/>
                                          </p:stCondLst>
                                        </p:cTn>
                                        <p:tgtEl>
                                          <p:spTgt spid="131"/>
                                        </p:tgtEl>
                                        <p:attrNameLst>
                                          <p:attrName>style.visibility</p:attrName>
                                        </p:attrNameLst>
                                      </p:cBhvr>
                                      <p:to>
                                        <p:strVal val="visible"/>
                                      </p:to>
                                    </p:set>
                                  </p:childTnLst>
                                </p:cTn>
                              </p:par>
                              <p:par>
                                <p:cTn id="101" presetID="63" presetClass="path" presetSubtype="0" accel="50000" decel="50000" fill="hold" nodeType="withEffect">
                                  <p:stCondLst>
                                    <p:cond delay="0"/>
                                  </p:stCondLst>
                                  <p:childTnLst>
                                    <p:animMotion origin="layout" path="M 0.00677 -0.00463 L 0.5283 -0.00463 " pathEditMode="relative" rAng="0" ptsTypes="AA">
                                      <p:cBhvr>
                                        <p:cTn id="102" dur="2000" fill="hold"/>
                                        <p:tgtEl>
                                          <p:spTgt spid="131"/>
                                        </p:tgtEl>
                                        <p:attrNameLst>
                                          <p:attrName>ppt_x</p:attrName>
                                          <p:attrName>ppt_y</p:attrName>
                                        </p:attrNameLst>
                                      </p:cBhvr>
                                      <p:rCtr x="26076" y="0"/>
                                    </p:animMotion>
                                  </p:childTnLst>
                                </p:cTn>
                              </p:par>
                              <p:par>
                                <p:cTn id="103" presetID="22" presetClass="entr" presetSubtype="8" fill="hold" grpId="0" nodeType="withEffect">
                                  <p:stCondLst>
                                    <p:cond delay="250"/>
                                  </p:stCondLst>
                                  <p:childTnLst>
                                    <p:set>
                                      <p:cBhvr>
                                        <p:cTn id="104" dur="1" fill="hold">
                                          <p:stCondLst>
                                            <p:cond delay="0"/>
                                          </p:stCondLst>
                                        </p:cTn>
                                        <p:tgtEl>
                                          <p:spTgt spid="130"/>
                                        </p:tgtEl>
                                        <p:attrNameLst>
                                          <p:attrName>style.visibility</p:attrName>
                                        </p:attrNameLst>
                                      </p:cBhvr>
                                      <p:to>
                                        <p:strVal val="visible"/>
                                      </p:to>
                                    </p:set>
                                    <p:animEffect transition="in" filter="wipe(left)">
                                      <p:cBhvr>
                                        <p:cTn id="105" dur="1750"/>
                                        <p:tgtEl>
                                          <p:spTgt spid="130"/>
                                        </p:tgtEl>
                                      </p:cBhvr>
                                    </p:animEffect>
                                  </p:childTnLst>
                                </p:cTn>
                              </p:par>
                              <p:par>
                                <p:cTn id="106" presetID="1" presetClass="entr" presetSubtype="0" fill="hold" nodeType="withEffect">
                                  <p:stCondLst>
                                    <p:cond delay="0"/>
                                  </p:stCondLst>
                                  <p:childTnLst>
                                    <p:set>
                                      <p:cBhvr>
                                        <p:cTn id="107" dur="1" fill="hold">
                                          <p:stCondLst>
                                            <p:cond delay="0"/>
                                          </p:stCondLst>
                                        </p:cTn>
                                        <p:tgtEl>
                                          <p:spTgt spid="134"/>
                                        </p:tgtEl>
                                        <p:attrNameLst>
                                          <p:attrName>style.visibility</p:attrName>
                                        </p:attrNameLst>
                                      </p:cBhvr>
                                      <p:to>
                                        <p:strVal val="visible"/>
                                      </p:to>
                                    </p:set>
                                  </p:childTnLst>
                                </p:cTn>
                              </p:par>
                              <p:par>
                                <p:cTn id="108" presetID="63" presetClass="path" presetSubtype="0" accel="50000" decel="50000" fill="hold" nodeType="withEffect">
                                  <p:stCondLst>
                                    <p:cond delay="0"/>
                                  </p:stCondLst>
                                  <p:childTnLst>
                                    <p:animMotion origin="layout" path="M 2.22222E-6 -4.44444E-6 L 0.5335 -4.44444E-6 " pathEditMode="relative" rAng="0" ptsTypes="AA">
                                      <p:cBhvr>
                                        <p:cTn id="109" dur="2000" fill="hold"/>
                                        <p:tgtEl>
                                          <p:spTgt spid="134"/>
                                        </p:tgtEl>
                                        <p:attrNameLst>
                                          <p:attrName>ppt_x</p:attrName>
                                          <p:attrName>ppt_y</p:attrName>
                                        </p:attrNameLst>
                                      </p:cBhvr>
                                      <p:rCtr x="26667" y="0"/>
                                    </p:animMotion>
                                  </p:childTnLst>
                                </p:cTn>
                              </p:par>
                            </p:childTnLst>
                          </p:cTn>
                        </p:par>
                        <p:par>
                          <p:cTn id="110" fill="hold">
                            <p:stCondLst>
                              <p:cond delay="2400"/>
                            </p:stCondLst>
                            <p:childTnLst>
                              <p:par>
                                <p:cTn id="111" presetID="42" presetClass="entr" presetSubtype="0" fill="hold" grpId="0" nodeType="afterEffect">
                                  <p:stCondLst>
                                    <p:cond delay="0"/>
                                  </p:stCondLst>
                                  <p:childTnLst>
                                    <p:set>
                                      <p:cBhvr>
                                        <p:cTn id="112" dur="1" fill="hold">
                                          <p:stCondLst>
                                            <p:cond delay="0"/>
                                          </p:stCondLst>
                                        </p:cTn>
                                        <p:tgtEl>
                                          <p:spTgt spid="127"/>
                                        </p:tgtEl>
                                        <p:attrNameLst>
                                          <p:attrName>style.visibility</p:attrName>
                                        </p:attrNameLst>
                                      </p:cBhvr>
                                      <p:to>
                                        <p:strVal val="visible"/>
                                      </p:to>
                                    </p:set>
                                    <p:animEffect transition="in" filter="fade">
                                      <p:cBhvr>
                                        <p:cTn id="113" dur="1000"/>
                                        <p:tgtEl>
                                          <p:spTgt spid="127"/>
                                        </p:tgtEl>
                                      </p:cBhvr>
                                    </p:animEffect>
                                    <p:anim calcmode="lin" valueType="num">
                                      <p:cBhvr>
                                        <p:cTn id="114" dur="1000" fill="hold"/>
                                        <p:tgtEl>
                                          <p:spTgt spid="127"/>
                                        </p:tgtEl>
                                        <p:attrNameLst>
                                          <p:attrName>ppt_x</p:attrName>
                                        </p:attrNameLst>
                                      </p:cBhvr>
                                      <p:tavLst>
                                        <p:tav tm="0">
                                          <p:val>
                                            <p:strVal val="#ppt_x"/>
                                          </p:val>
                                        </p:tav>
                                        <p:tav tm="100000">
                                          <p:val>
                                            <p:strVal val="#ppt_x"/>
                                          </p:val>
                                        </p:tav>
                                      </p:tavLst>
                                    </p:anim>
                                    <p:anim calcmode="lin" valueType="num">
                                      <p:cBhvr>
                                        <p:cTn id="115" dur="1000" fill="hold"/>
                                        <p:tgtEl>
                                          <p:spTgt spid="127"/>
                                        </p:tgtEl>
                                        <p:attrNameLst>
                                          <p:attrName>ppt_y</p:attrName>
                                        </p:attrNameLst>
                                      </p:cBhvr>
                                      <p:tavLst>
                                        <p:tav tm="0">
                                          <p:val>
                                            <p:strVal val="#ppt_y+.1"/>
                                          </p:val>
                                        </p:tav>
                                        <p:tav tm="100000">
                                          <p:val>
                                            <p:strVal val="#ppt_y"/>
                                          </p:val>
                                        </p:tav>
                                      </p:tavLst>
                                    </p:anim>
                                  </p:childTnLst>
                                </p:cTn>
                              </p:par>
                              <p:par>
                                <p:cTn id="116" presetID="42" presetClass="exit" presetSubtype="0" fill="hold" nodeType="withEffect">
                                  <p:stCondLst>
                                    <p:cond delay="0"/>
                                  </p:stCondLst>
                                  <p:childTnLst>
                                    <p:animEffect transition="out" filter="fade">
                                      <p:cBhvr>
                                        <p:cTn id="117" dur="1000"/>
                                        <p:tgtEl>
                                          <p:spTgt spid="134"/>
                                        </p:tgtEl>
                                      </p:cBhvr>
                                    </p:animEffect>
                                    <p:anim calcmode="lin" valueType="num">
                                      <p:cBhvr>
                                        <p:cTn id="118" dur="1000"/>
                                        <p:tgtEl>
                                          <p:spTgt spid="134"/>
                                        </p:tgtEl>
                                        <p:attrNameLst>
                                          <p:attrName>ppt_x</p:attrName>
                                        </p:attrNameLst>
                                      </p:cBhvr>
                                      <p:tavLst>
                                        <p:tav tm="0">
                                          <p:val>
                                            <p:strVal val="ppt_x"/>
                                          </p:val>
                                        </p:tav>
                                        <p:tav tm="100000">
                                          <p:val>
                                            <p:strVal val="ppt_x"/>
                                          </p:val>
                                        </p:tav>
                                      </p:tavLst>
                                    </p:anim>
                                    <p:anim calcmode="lin" valueType="num">
                                      <p:cBhvr>
                                        <p:cTn id="119" dur="1000"/>
                                        <p:tgtEl>
                                          <p:spTgt spid="134"/>
                                        </p:tgtEl>
                                        <p:attrNameLst>
                                          <p:attrName>ppt_y</p:attrName>
                                        </p:attrNameLst>
                                      </p:cBhvr>
                                      <p:tavLst>
                                        <p:tav tm="0">
                                          <p:val>
                                            <p:strVal val="ppt_y"/>
                                          </p:val>
                                        </p:tav>
                                        <p:tav tm="100000">
                                          <p:val>
                                            <p:strVal val="ppt_y+.1"/>
                                          </p:val>
                                        </p:tav>
                                      </p:tavLst>
                                    </p:anim>
                                    <p:set>
                                      <p:cBhvr>
                                        <p:cTn id="120" dur="1" fill="hold">
                                          <p:stCondLst>
                                            <p:cond delay="999"/>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animBg="1"/>
      <p:bldP spid="130"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扩展检索</a:t>
            </a:r>
            <a:r>
              <a:rPr lang="en-US" altLang="zh-CN" sz="1800" b="1" dirty="0">
                <a:solidFill>
                  <a:srgbClr val="FFB03D"/>
                </a:solidFill>
                <a:latin typeface="微软雅黑" panose="020B0503020204020204" pitchFamily="34" charset="-122"/>
                <a:ea typeface="微软雅黑" panose="020B0503020204020204" pitchFamily="34" charset="-122"/>
              </a:rPr>
              <a:t>——</a:t>
            </a:r>
            <a:r>
              <a:rPr lang="zh-CN" altLang="en-US" sz="1800" b="1" dirty="0">
                <a:solidFill>
                  <a:srgbClr val="FFB03D"/>
                </a:solidFill>
                <a:latin typeface="微软雅黑" panose="020B0503020204020204" pitchFamily="34" charset="-122"/>
                <a:ea typeface="微软雅黑" panose="020B0503020204020204" pitchFamily="34" charset="-122"/>
              </a:rPr>
              <a:t>全面</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1344785" y="1151679"/>
            <a:ext cx="7051046" cy="1129573"/>
            <a:chOff x="1344785" y="1440009"/>
            <a:chExt cx="7051046" cy="1129573"/>
          </a:xfrm>
        </p:grpSpPr>
        <p:pic>
          <p:nvPicPr>
            <p:cNvPr id="68" name="图片 67"/>
            <p:cNvPicPr>
              <a:picLocks noChangeAspect="1"/>
            </p:cNvPicPr>
            <p:nvPr/>
          </p:nvPicPr>
          <p:blipFill>
            <a:blip r:embed="rId1"/>
            <a:stretch>
              <a:fillRect/>
            </a:stretch>
          </p:blipFill>
          <p:spPr>
            <a:xfrm>
              <a:off x="1394816" y="1440009"/>
              <a:ext cx="5451764" cy="812751"/>
            </a:xfrm>
            <a:prstGeom prst="rect">
              <a:avLst/>
            </a:prstGeom>
            <a:ln>
              <a:noFill/>
            </a:ln>
            <a:effectLst>
              <a:outerShdw blurRad="190500" algn="tl" rotWithShape="0">
                <a:srgbClr val="000000">
                  <a:alpha val="70000"/>
                </a:srgbClr>
              </a:outerShdw>
            </a:effectLst>
          </p:spPr>
        </p:pic>
        <p:grpSp>
          <p:nvGrpSpPr>
            <p:cNvPr id="79" name="组合 78"/>
            <p:cNvGrpSpPr/>
            <p:nvPr/>
          </p:nvGrpSpPr>
          <p:grpSpPr>
            <a:xfrm>
              <a:off x="7118848" y="1672275"/>
              <a:ext cx="1276983" cy="303011"/>
              <a:chOff x="7331443" y="4385141"/>
              <a:chExt cx="1702647" cy="404014"/>
            </a:xfrm>
          </p:grpSpPr>
          <p:sp>
            <p:nvSpPr>
              <p:cNvPr id="80" name="圆角矩形 26"/>
              <p:cNvSpPr/>
              <p:nvPr/>
            </p:nvSpPr>
            <p:spPr>
              <a:xfrm>
                <a:off x="7331443" y="4385141"/>
                <a:ext cx="1702647" cy="404014"/>
              </a:xfrm>
              <a:prstGeom prst="roundRect">
                <a:avLst>
                  <a:gd name="adj" fmla="val 50000"/>
                </a:avLst>
              </a:prstGeom>
              <a:solidFill>
                <a:srgbClr val="FFB03D"/>
              </a:solidFill>
              <a:ln w="28575" cap="flat">
                <a:gradFill>
                  <a:gsLst>
                    <a:gs pos="0">
                      <a:srgbClr val="FFC165"/>
                    </a:gs>
                    <a:gs pos="100000">
                      <a:srgbClr val="FF9A05"/>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81" name="文本框 80"/>
              <p:cNvSpPr txBox="1"/>
              <p:nvPr/>
            </p:nvSpPr>
            <p:spPr>
              <a:xfrm>
                <a:off x="7487574" y="4441250"/>
                <a:ext cx="1357636"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学名</a:t>
                </a:r>
                <a:r>
                  <a:rPr lang="en-US" altLang="zh-CN" sz="1015" dirty="0">
                    <a:solidFill>
                      <a:schemeClr val="bg1"/>
                    </a:solidFill>
                    <a:latin typeface="微软雅黑" panose="020B0503020204020204" pitchFamily="34" charset="-122"/>
                    <a:ea typeface="微软雅黑" panose="020B0503020204020204" pitchFamily="34" charset="-122"/>
                  </a:rPr>
                  <a:t>\</a:t>
                </a:r>
                <a:r>
                  <a:rPr lang="zh-CN" altLang="en-US" sz="1015" dirty="0">
                    <a:solidFill>
                      <a:schemeClr val="bg1"/>
                    </a:solidFill>
                    <a:latin typeface="微软雅黑" panose="020B0503020204020204" pitchFamily="34" charset="-122"/>
                    <a:ea typeface="微软雅黑" panose="020B0503020204020204" pitchFamily="34" charset="-122"/>
                  </a:rPr>
                  <a:t>别名匹配</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sp>
          <p:nvSpPr>
            <p:cNvPr id="89" name="文本框 88"/>
            <p:cNvSpPr txBox="1"/>
            <p:nvPr/>
          </p:nvSpPr>
          <p:spPr>
            <a:xfrm>
              <a:off x="1344785" y="2292583"/>
              <a:ext cx="3241015" cy="276999"/>
            </a:xfrm>
            <a:prstGeom prst="rect">
              <a:avLst/>
            </a:prstGeom>
            <a:noFill/>
          </p:spPr>
          <p:txBody>
            <a:bodyPr wrap="square" rtlCol="0">
              <a:spAutoFit/>
            </a:bodyPr>
            <a:lstStyle/>
            <a:p>
              <a:r>
                <a:rPr lang="zh-CN" altLang="en-US" sz="1200" b="1" dirty="0">
                  <a:solidFill>
                    <a:srgbClr val="FFB03D"/>
                  </a:solidFill>
                  <a:latin typeface="微软雅黑" panose="020B0503020204020204" pitchFamily="34" charset="-122"/>
                  <a:ea typeface="微软雅黑" panose="020B0503020204020204" pitchFamily="34" charset="-122"/>
                </a:rPr>
                <a:t>搜索“小苏打”，同时检索了“碳酸氢钠”</a:t>
              </a:r>
              <a:endParaRPr lang="zh-CN" altLang="en-US" sz="1200" b="1" dirty="0">
                <a:solidFill>
                  <a:srgbClr val="FFB03D"/>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1360492" y="2450348"/>
            <a:ext cx="7035342" cy="1115820"/>
            <a:chOff x="1360492" y="2573918"/>
            <a:chExt cx="7035342" cy="1115820"/>
          </a:xfrm>
        </p:grpSpPr>
        <p:pic>
          <p:nvPicPr>
            <p:cNvPr id="75" name="图片 74"/>
            <p:cNvPicPr>
              <a:picLocks noChangeAspect="1"/>
            </p:cNvPicPr>
            <p:nvPr/>
          </p:nvPicPr>
          <p:blipFill>
            <a:blip r:embed="rId2"/>
            <a:stretch>
              <a:fillRect/>
            </a:stretch>
          </p:blipFill>
          <p:spPr>
            <a:xfrm>
              <a:off x="1405416" y="2573918"/>
              <a:ext cx="5446819" cy="812479"/>
            </a:xfrm>
            <a:prstGeom prst="rect">
              <a:avLst/>
            </a:prstGeom>
            <a:ln>
              <a:noFill/>
            </a:ln>
            <a:effectLst>
              <a:outerShdw blurRad="190500" algn="tl" rotWithShape="0">
                <a:srgbClr val="000000">
                  <a:alpha val="70000"/>
                </a:srgbClr>
              </a:outerShdw>
            </a:effectLst>
          </p:spPr>
        </p:pic>
        <p:sp>
          <p:nvSpPr>
            <p:cNvPr id="90" name="文本框 89"/>
            <p:cNvSpPr txBox="1"/>
            <p:nvPr/>
          </p:nvSpPr>
          <p:spPr>
            <a:xfrm>
              <a:off x="1360492" y="3412739"/>
              <a:ext cx="4217760" cy="276999"/>
            </a:xfrm>
            <a:prstGeom prst="rect">
              <a:avLst/>
            </a:prstGeom>
            <a:noFill/>
          </p:spPr>
          <p:txBody>
            <a:bodyPr wrap="square" rtlCol="0">
              <a:spAutoFit/>
            </a:bodyPr>
            <a:lstStyle/>
            <a:p>
              <a:r>
                <a:rPr lang="zh-CN" altLang="en-US" sz="1200" b="1" dirty="0">
                  <a:solidFill>
                    <a:srgbClr val="01ACBE"/>
                  </a:solidFill>
                  <a:latin typeface="微软雅黑" panose="020B0503020204020204" pitchFamily="34" charset="-122"/>
                  <a:ea typeface="微软雅黑" panose="020B0503020204020204" pitchFamily="34" charset="-122"/>
                </a:rPr>
                <a:t>搜索“冠心病”，同时检索了“冠状动脉粥样硬化心脏病”</a:t>
              </a:r>
              <a:endParaRPr lang="zh-CN" altLang="en-US" sz="1200" b="1" dirty="0">
                <a:solidFill>
                  <a:srgbClr val="01ACBE"/>
                </a:solidFill>
                <a:latin typeface="微软雅黑" panose="020B0503020204020204" pitchFamily="34" charset="-122"/>
                <a:ea typeface="微软雅黑" panose="020B0503020204020204" pitchFamily="34" charset="-122"/>
              </a:endParaRPr>
            </a:p>
          </p:txBody>
        </p:sp>
        <p:grpSp>
          <p:nvGrpSpPr>
            <p:cNvPr id="92" name="组合 91"/>
            <p:cNvGrpSpPr/>
            <p:nvPr/>
          </p:nvGrpSpPr>
          <p:grpSpPr>
            <a:xfrm>
              <a:off x="7118848" y="2841168"/>
              <a:ext cx="1276986" cy="303011"/>
              <a:chOff x="2653603" y="4364952"/>
              <a:chExt cx="1702648" cy="404014"/>
            </a:xfrm>
          </p:grpSpPr>
          <p:sp>
            <p:nvSpPr>
              <p:cNvPr id="93" name="圆角矩形 20"/>
              <p:cNvSpPr/>
              <p:nvPr/>
            </p:nvSpPr>
            <p:spPr>
              <a:xfrm>
                <a:off x="2653603" y="4364952"/>
                <a:ext cx="1702648" cy="404014"/>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94" name="文本框 93"/>
              <p:cNvSpPr txBox="1"/>
              <p:nvPr/>
            </p:nvSpPr>
            <p:spPr>
              <a:xfrm>
                <a:off x="2834411" y="4401485"/>
                <a:ext cx="1357636"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简称</a:t>
                </a:r>
                <a:r>
                  <a:rPr lang="en-US" altLang="zh-CN" sz="1015" dirty="0">
                    <a:solidFill>
                      <a:schemeClr val="bg1"/>
                    </a:solidFill>
                    <a:latin typeface="微软雅黑" panose="020B0503020204020204" pitchFamily="34" charset="-122"/>
                    <a:ea typeface="微软雅黑" panose="020B0503020204020204" pitchFamily="34" charset="-122"/>
                  </a:rPr>
                  <a:t>\</a:t>
                </a:r>
                <a:r>
                  <a:rPr lang="zh-CN" altLang="en-US" sz="1015" dirty="0">
                    <a:solidFill>
                      <a:schemeClr val="bg1"/>
                    </a:solidFill>
                    <a:latin typeface="微软雅黑" panose="020B0503020204020204" pitchFamily="34" charset="-122"/>
                    <a:ea typeface="微软雅黑" panose="020B0503020204020204" pitchFamily="34" charset="-122"/>
                  </a:rPr>
                  <a:t>全称匹配</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grpSp>
        <p:nvGrpSpPr>
          <p:cNvPr id="100" name="组合 99"/>
          <p:cNvGrpSpPr/>
          <p:nvPr/>
        </p:nvGrpSpPr>
        <p:grpSpPr>
          <a:xfrm>
            <a:off x="1377684" y="3819645"/>
            <a:ext cx="7018147" cy="1228250"/>
            <a:chOff x="1377684" y="3811407"/>
            <a:chExt cx="7018147" cy="1228250"/>
          </a:xfrm>
        </p:grpSpPr>
        <p:sp>
          <p:nvSpPr>
            <p:cNvPr id="91" name="文本框 90"/>
            <p:cNvSpPr txBox="1"/>
            <p:nvPr/>
          </p:nvSpPr>
          <p:spPr>
            <a:xfrm>
              <a:off x="1377684" y="4577992"/>
              <a:ext cx="5639644" cy="461665"/>
            </a:xfrm>
            <a:prstGeom prst="rect">
              <a:avLst/>
            </a:prstGeom>
            <a:noFill/>
          </p:spPr>
          <p:txBody>
            <a:bodyPr wrap="square" rtlCol="0">
              <a:spAutoFit/>
            </a:bodyPr>
            <a:lstStyle/>
            <a:p>
              <a:r>
                <a:rPr lang="zh-CN" altLang="en-US" sz="1200" b="1" dirty="0">
                  <a:solidFill>
                    <a:srgbClr val="7030A0"/>
                  </a:solidFill>
                  <a:latin typeface="微软雅黑" panose="020B0503020204020204" pitchFamily="34" charset="-122"/>
                  <a:ea typeface="微软雅黑" panose="020B0503020204020204" pitchFamily="34" charset="-122"/>
                </a:rPr>
                <a:t>搜索“河北工业大学”，同时检索了“河北工学院、</a:t>
              </a:r>
              <a:r>
                <a:rPr lang="en-US" altLang="zh-CN" sz="1200" b="1" dirty="0">
                  <a:solidFill>
                    <a:srgbClr val="7030A0"/>
                  </a:solidFill>
                  <a:latin typeface="微软雅黑" panose="020B0503020204020204" pitchFamily="34" charset="-122"/>
                  <a:ea typeface="微软雅黑" panose="020B0503020204020204" pitchFamily="34" charset="-122"/>
                </a:rPr>
                <a:t>Hebei University Of Technology</a:t>
              </a:r>
              <a:r>
                <a:rPr lang="zh-CN" altLang="en-US" sz="1200" b="1" dirty="0">
                  <a:solidFill>
                    <a:srgbClr val="7030A0"/>
                  </a:solidFill>
                  <a:latin typeface="微软雅黑" panose="020B0503020204020204" pitchFamily="34" charset="-122"/>
                  <a:ea typeface="微软雅黑" panose="020B0503020204020204" pitchFamily="34" charset="-122"/>
                </a:rPr>
                <a:t>”</a:t>
              </a:r>
              <a:endParaRPr lang="zh-CN" altLang="en-US" sz="1200" b="1" dirty="0">
                <a:solidFill>
                  <a:srgbClr val="7030A0"/>
                </a:solidFill>
                <a:latin typeface="微软雅黑" panose="020B0503020204020204" pitchFamily="34" charset="-122"/>
                <a:ea typeface="微软雅黑" panose="020B0503020204020204" pitchFamily="34" charset="-122"/>
              </a:endParaRPr>
            </a:p>
          </p:txBody>
        </p:sp>
        <p:grpSp>
          <p:nvGrpSpPr>
            <p:cNvPr id="95" name="组合 94"/>
            <p:cNvGrpSpPr/>
            <p:nvPr/>
          </p:nvGrpSpPr>
          <p:grpSpPr>
            <a:xfrm>
              <a:off x="7106564" y="3811407"/>
              <a:ext cx="1289267" cy="303011"/>
              <a:chOff x="9650001" y="4106555"/>
              <a:chExt cx="1719022" cy="404014"/>
            </a:xfrm>
          </p:grpSpPr>
          <p:sp>
            <p:nvSpPr>
              <p:cNvPr id="96" name="圆角矩形 29"/>
              <p:cNvSpPr/>
              <p:nvPr/>
            </p:nvSpPr>
            <p:spPr>
              <a:xfrm flipH="1">
                <a:off x="9650001" y="4106555"/>
                <a:ext cx="1702647" cy="404014"/>
              </a:xfrm>
              <a:prstGeom prst="roundRect">
                <a:avLst>
                  <a:gd name="adj" fmla="val 50000"/>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97" name="文本框 96"/>
              <p:cNvSpPr txBox="1"/>
              <p:nvPr/>
            </p:nvSpPr>
            <p:spPr>
              <a:xfrm>
                <a:off x="9665138" y="4143091"/>
                <a:ext cx="1703885"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现用名</a:t>
                </a:r>
                <a:r>
                  <a:rPr lang="en-US" altLang="zh-CN" sz="1015" dirty="0">
                    <a:solidFill>
                      <a:schemeClr val="bg1"/>
                    </a:solidFill>
                    <a:latin typeface="微软雅黑" panose="020B0503020204020204" pitchFamily="34" charset="-122"/>
                    <a:ea typeface="微软雅黑" panose="020B0503020204020204" pitchFamily="34" charset="-122"/>
                  </a:rPr>
                  <a:t>\</a:t>
                </a:r>
                <a:r>
                  <a:rPr lang="zh-CN" altLang="en-US" sz="1015" dirty="0">
                    <a:solidFill>
                      <a:schemeClr val="bg1"/>
                    </a:solidFill>
                    <a:latin typeface="微软雅黑" panose="020B0503020204020204" pitchFamily="34" charset="-122"/>
                    <a:ea typeface="微软雅黑" panose="020B0503020204020204" pitchFamily="34" charset="-122"/>
                  </a:rPr>
                  <a:t>曾用名匹配</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pic>
        <p:nvPicPr>
          <p:cNvPr id="3" name="图片 2"/>
          <p:cNvPicPr>
            <a:picLocks noChangeAspect="1"/>
          </p:cNvPicPr>
          <p:nvPr/>
        </p:nvPicPr>
        <p:blipFill>
          <a:blip r:embed="rId3"/>
          <a:stretch>
            <a:fillRect/>
          </a:stretch>
        </p:blipFill>
        <p:spPr>
          <a:xfrm>
            <a:off x="1405416" y="3696260"/>
            <a:ext cx="5451764" cy="835771"/>
          </a:xfrm>
          <a:prstGeom prst="rect">
            <a:avLst/>
          </a:prstGeom>
          <a:ln>
            <a:noFill/>
          </a:ln>
          <a:effectLst>
            <a:outerShdw blurRad="190500" algn="tl" rotWithShape="0">
              <a:srgbClr val="000000">
                <a:alpha val="70000"/>
              </a:srgbClr>
            </a:outerShdw>
          </a:effectLst>
        </p:spPr>
      </p:pic>
      <p:sp>
        <p:nvSpPr>
          <p:cNvPr id="22" name="圆角矩形 29"/>
          <p:cNvSpPr/>
          <p:nvPr/>
        </p:nvSpPr>
        <p:spPr>
          <a:xfrm flipH="1">
            <a:off x="7117917" y="4218520"/>
            <a:ext cx="1276986" cy="303011"/>
          </a:xfrm>
          <a:prstGeom prst="roundRect">
            <a:avLst>
              <a:gd name="adj" fmla="val 50000"/>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3" name="文本框 22"/>
          <p:cNvSpPr txBox="1"/>
          <p:nvPr/>
        </p:nvSpPr>
        <p:spPr>
          <a:xfrm>
            <a:off x="7129270" y="4245922"/>
            <a:ext cx="1277914" cy="248209"/>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中文名</a:t>
            </a:r>
            <a:r>
              <a:rPr lang="en-US" altLang="zh-CN" sz="1015" dirty="0">
                <a:solidFill>
                  <a:schemeClr val="bg1"/>
                </a:solidFill>
                <a:latin typeface="微软雅黑" panose="020B0503020204020204" pitchFamily="34" charset="-122"/>
                <a:ea typeface="微软雅黑" panose="020B0503020204020204" pitchFamily="34" charset="-122"/>
              </a:rPr>
              <a:t>\</a:t>
            </a:r>
            <a:r>
              <a:rPr lang="zh-CN" altLang="en-US" sz="1015" dirty="0">
                <a:solidFill>
                  <a:schemeClr val="bg1"/>
                </a:solidFill>
                <a:latin typeface="微软雅黑" panose="020B0503020204020204" pitchFamily="34" charset="-122"/>
                <a:ea typeface="微软雅黑" panose="020B0503020204020204" pitchFamily="34" charset="-122"/>
              </a:rPr>
              <a:t>翻译名匹配</a:t>
            </a:r>
            <a:endParaRPr lang="zh-CN" altLang="en-US" sz="1015"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扩展检索</a:t>
            </a:r>
            <a:r>
              <a:rPr lang="en-US" altLang="zh-CN" sz="1800" b="1" dirty="0">
                <a:solidFill>
                  <a:srgbClr val="FFB03D"/>
                </a:solidFill>
                <a:latin typeface="微软雅黑" panose="020B0503020204020204" pitchFamily="34" charset="-122"/>
                <a:ea typeface="微软雅黑" panose="020B0503020204020204" pitchFamily="34" charset="-122"/>
              </a:rPr>
              <a:t>——</a:t>
            </a:r>
            <a:r>
              <a:rPr lang="zh-CN" altLang="en-US" sz="1800" b="1" dirty="0">
                <a:solidFill>
                  <a:srgbClr val="FFB03D"/>
                </a:solidFill>
                <a:latin typeface="微软雅黑" panose="020B0503020204020204" pitchFamily="34" charset="-122"/>
                <a:ea typeface="微软雅黑" panose="020B0503020204020204" pitchFamily="34" charset="-122"/>
              </a:rPr>
              <a:t>全面</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pic>
        <p:nvPicPr>
          <p:cNvPr id="75" name="图片 74"/>
          <p:cNvPicPr>
            <a:picLocks noChangeAspect="1"/>
          </p:cNvPicPr>
          <p:nvPr/>
        </p:nvPicPr>
        <p:blipFill>
          <a:blip r:embed="rId1"/>
          <a:stretch>
            <a:fillRect/>
          </a:stretch>
        </p:blipFill>
        <p:spPr>
          <a:xfrm>
            <a:off x="1725021" y="1085717"/>
            <a:ext cx="5507182" cy="850572"/>
          </a:xfrm>
          <a:prstGeom prst="rect">
            <a:avLst/>
          </a:prstGeom>
          <a:ln>
            <a:noFill/>
          </a:ln>
          <a:effectLst>
            <a:outerShdw blurRad="190500" algn="tl" rotWithShape="0">
              <a:srgbClr val="000000">
                <a:alpha val="70000"/>
              </a:srgbClr>
            </a:outerShdw>
          </a:effectLst>
        </p:spPr>
      </p:pic>
      <p:pic>
        <p:nvPicPr>
          <p:cNvPr id="68" name="图片 67"/>
          <p:cNvPicPr>
            <a:picLocks noChangeAspect="1"/>
          </p:cNvPicPr>
          <p:nvPr/>
        </p:nvPicPr>
        <p:blipFill>
          <a:blip r:embed="rId2"/>
          <a:stretch>
            <a:fillRect/>
          </a:stretch>
        </p:blipFill>
        <p:spPr>
          <a:xfrm>
            <a:off x="1724868" y="1641923"/>
            <a:ext cx="5507182" cy="1311233"/>
          </a:xfrm>
          <a:prstGeom prst="rect">
            <a:avLst/>
          </a:prstGeom>
        </p:spPr>
      </p:pic>
      <p:sp>
        <p:nvSpPr>
          <p:cNvPr id="76" name="矩形: 圆角 75"/>
          <p:cNvSpPr/>
          <p:nvPr/>
        </p:nvSpPr>
        <p:spPr>
          <a:xfrm>
            <a:off x="1962057" y="1815252"/>
            <a:ext cx="377487" cy="16483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19050">
                <a:solidFill>
                  <a:srgbClr val="FF0000"/>
                </a:solidFill>
                <a:prstDash val="sysDash"/>
              </a:ln>
              <a:noFill/>
            </a:endParaRPr>
          </a:p>
        </p:txBody>
      </p:sp>
      <p:sp>
        <p:nvSpPr>
          <p:cNvPr id="84" name="矩形: 圆角 83"/>
          <p:cNvSpPr/>
          <p:nvPr/>
        </p:nvSpPr>
        <p:spPr>
          <a:xfrm>
            <a:off x="4478612" y="1821548"/>
            <a:ext cx="521756" cy="14472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19050">
                <a:solidFill>
                  <a:srgbClr val="FF0000"/>
                </a:solidFill>
                <a:prstDash val="sysDash"/>
              </a:ln>
              <a:noFill/>
            </a:endParaRPr>
          </a:p>
        </p:txBody>
      </p:sp>
      <p:pic>
        <p:nvPicPr>
          <p:cNvPr id="80" name="图片 79"/>
          <p:cNvPicPr>
            <a:picLocks noChangeAspect="1"/>
          </p:cNvPicPr>
          <p:nvPr/>
        </p:nvPicPr>
        <p:blipFill>
          <a:blip r:embed="rId3"/>
          <a:stretch>
            <a:fillRect/>
          </a:stretch>
        </p:blipFill>
        <p:spPr>
          <a:xfrm>
            <a:off x="1721133" y="2950498"/>
            <a:ext cx="5512047" cy="4844373"/>
          </a:xfrm>
          <a:prstGeom prst="rect">
            <a:avLst/>
          </a:prstGeom>
        </p:spPr>
      </p:pic>
      <p:pic>
        <p:nvPicPr>
          <p:cNvPr id="85" name="图片 84"/>
          <p:cNvPicPr>
            <a:picLocks noChangeAspect="1"/>
          </p:cNvPicPr>
          <p:nvPr/>
        </p:nvPicPr>
        <p:blipFill>
          <a:blip r:embed="rId4"/>
          <a:stretch>
            <a:fillRect/>
          </a:stretch>
        </p:blipFill>
        <p:spPr>
          <a:xfrm>
            <a:off x="3156832" y="2057985"/>
            <a:ext cx="2830335" cy="290275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6"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217821" y="1102109"/>
            <a:ext cx="4708358" cy="3702300"/>
          </a:xfrm>
          <a:prstGeom prst="rect">
            <a:avLst/>
          </a:prstGeom>
          <a:ln>
            <a:noFill/>
          </a:ln>
          <a:effectLst>
            <a:outerShdw blurRad="190500" algn="tl" rotWithShape="0">
              <a:srgbClr val="000000">
                <a:alpha val="70000"/>
              </a:srgbClr>
            </a:outerShdw>
          </a:effectLst>
        </p:spPr>
      </p:pic>
      <p:grpSp>
        <p:nvGrpSpPr>
          <p:cNvPr id="8" name="组合 7"/>
          <p:cNvGrpSpPr/>
          <p:nvPr/>
        </p:nvGrpSpPr>
        <p:grpSpPr>
          <a:xfrm>
            <a:off x="6680886" y="2198797"/>
            <a:ext cx="2172732" cy="1196491"/>
            <a:chOff x="6680886" y="2198797"/>
            <a:chExt cx="2172732" cy="1196491"/>
          </a:xfrm>
        </p:grpSpPr>
        <p:grpSp>
          <p:nvGrpSpPr>
            <p:cNvPr id="5" name="组合 4"/>
            <p:cNvGrpSpPr/>
            <p:nvPr/>
          </p:nvGrpSpPr>
          <p:grpSpPr>
            <a:xfrm>
              <a:off x="6751771" y="2198797"/>
              <a:ext cx="2101847" cy="1032776"/>
              <a:chOff x="2765122" y="3635879"/>
              <a:chExt cx="2802099" cy="904389"/>
            </a:xfrm>
          </p:grpSpPr>
          <p:sp>
            <p:nvSpPr>
              <p:cNvPr id="6" name="矩形 5"/>
              <p:cNvSpPr/>
              <p:nvPr/>
            </p:nvSpPr>
            <p:spPr>
              <a:xfrm>
                <a:off x="2772932" y="3640268"/>
                <a:ext cx="2794289" cy="90000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矩形 6"/>
              <p:cNvSpPr/>
              <p:nvPr/>
            </p:nvSpPr>
            <p:spPr>
              <a:xfrm rot="16200000">
                <a:off x="3958466" y="2442535"/>
                <a:ext cx="407598" cy="2794285"/>
              </a:xfrm>
              <a:prstGeom prst="rect">
                <a:avLst/>
              </a:prstGeom>
              <a:gradFill>
                <a:gsLst>
                  <a:gs pos="60000">
                    <a:schemeClr val="tx1">
                      <a:alpha val="10000"/>
                    </a:schemeClr>
                  </a:gs>
                  <a:gs pos="100000">
                    <a:schemeClr val="tx1">
                      <a:alpha val="41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 name="文本框 2"/>
            <p:cNvSpPr txBox="1"/>
            <p:nvPr/>
          </p:nvSpPr>
          <p:spPr>
            <a:xfrm>
              <a:off x="6680886" y="2233431"/>
              <a:ext cx="2166872" cy="1161857"/>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商务英语</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本单位的学术成果中</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spcBef>
                  <a:spcPct val="0"/>
                </a:spcBef>
                <a:spcAft>
                  <a:spcPct val="0"/>
                </a:spcAft>
                <a:buFont typeface="Arial" panose="020B0604020202020204" pitchFamily="34" charset="0"/>
                <a:buNone/>
              </a:pPr>
              <a:r>
                <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年发表的</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期刊有</a:t>
              </a:r>
              <a:r>
                <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3088</a:t>
              </a: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篇</a:t>
              </a:r>
              <a:endPar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dirty="0"/>
            </a:p>
          </p:txBody>
        </p:sp>
      </p:grpSp>
      <p:sp>
        <p:nvSpPr>
          <p:cNvPr id="10"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聚类精炼检索结果</a:t>
            </a:r>
            <a:r>
              <a:rPr lang="en-US" altLang="zh-CN" sz="1800" b="1" dirty="0">
                <a:solidFill>
                  <a:srgbClr val="FFB03D"/>
                </a:solidFill>
                <a:latin typeface="微软雅黑" panose="020B0503020204020204" pitchFamily="34" charset="-122"/>
                <a:ea typeface="微软雅黑" panose="020B0503020204020204" pitchFamily="34" charset="-122"/>
              </a:rPr>
              <a:t>——</a:t>
            </a:r>
            <a:r>
              <a:rPr lang="zh-CN" altLang="en-US" sz="1800" b="1" dirty="0">
                <a:solidFill>
                  <a:srgbClr val="FFB03D"/>
                </a:solidFill>
                <a:latin typeface="微软雅黑" panose="020B0503020204020204" pitchFamily="34" charset="-122"/>
                <a:ea typeface="微软雅黑" panose="020B0503020204020204" pitchFamily="34" charset="-122"/>
              </a:rPr>
              <a:t>精准</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sp>
        <p:nvSpPr>
          <p:cNvPr id="11" name="矩形: 圆角 10"/>
          <p:cNvSpPr/>
          <p:nvPr/>
        </p:nvSpPr>
        <p:spPr>
          <a:xfrm>
            <a:off x="2217821" y="1980008"/>
            <a:ext cx="719471" cy="14535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19050">
                <a:solidFill>
                  <a:srgbClr val="FF0000"/>
                </a:solidFill>
                <a:prstDash val="sysDash"/>
              </a:ln>
              <a:noFill/>
            </a:endParaRPr>
          </a:p>
        </p:txBody>
      </p:sp>
      <p:sp>
        <p:nvSpPr>
          <p:cNvPr id="12" name="矩形: 圆角 11"/>
          <p:cNvSpPr/>
          <p:nvPr/>
        </p:nvSpPr>
        <p:spPr>
          <a:xfrm>
            <a:off x="2287339" y="3231573"/>
            <a:ext cx="719471" cy="14535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19050">
                <a:solidFill>
                  <a:srgbClr val="FF0000"/>
                </a:solidFill>
                <a:prstDash val="sysDash"/>
              </a:ln>
              <a:noFill/>
            </a:endParaRPr>
          </a:p>
        </p:txBody>
      </p:sp>
      <p:sp>
        <p:nvSpPr>
          <p:cNvPr id="13" name="矩形: 圆角 12"/>
          <p:cNvSpPr/>
          <p:nvPr/>
        </p:nvSpPr>
        <p:spPr>
          <a:xfrm>
            <a:off x="2217820" y="4650231"/>
            <a:ext cx="719471" cy="14535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19050">
                <a:solidFill>
                  <a:srgbClr val="FF0000"/>
                </a:solidFill>
                <a:prstDash val="sysDash"/>
              </a:ln>
              <a:noFill/>
            </a:endParaRPr>
          </a:p>
        </p:txBody>
      </p:sp>
      <p:pic>
        <p:nvPicPr>
          <p:cNvPr id="14" name="图片 13"/>
          <p:cNvPicPr>
            <a:picLocks noChangeAspect="1"/>
          </p:cNvPicPr>
          <p:nvPr/>
        </p:nvPicPr>
        <p:blipFill>
          <a:blip r:embed="rId2"/>
          <a:stretch>
            <a:fillRect/>
          </a:stretch>
        </p:blipFill>
        <p:spPr>
          <a:xfrm>
            <a:off x="310920" y="1094619"/>
            <a:ext cx="1296611" cy="2734870"/>
          </a:xfrm>
          <a:prstGeom prst="rect">
            <a:avLst/>
          </a:prstGeom>
          <a:ln>
            <a:noFill/>
          </a:ln>
          <a:effectLst>
            <a:outerShdw blurRad="190500" algn="tl" rotWithShape="0">
              <a:srgbClr val="000000">
                <a:alpha val="70000"/>
              </a:srgbClr>
            </a:outerShdw>
          </a:effectLst>
        </p:spPr>
      </p:pic>
      <p:pic>
        <p:nvPicPr>
          <p:cNvPr id="15" name="图片 14"/>
          <p:cNvPicPr>
            <a:picLocks noChangeAspect="1"/>
          </p:cNvPicPr>
          <p:nvPr/>
        </p:nvPicPr>
        <p:blipFill>
          <a:blip r:embed="rId3"/>
          <a:stretch>
            <a:fillRect/>
          </a:stretch>
        </p:blipFill>
        <p:spPr>
          <a:xfrm>
            <a:off x="1403731" y="1099763"/>
            <a:ext cx="1286833" cy="2514688"/>
          </a:xfrm>
          <a:prstGeom prst="rect">
            <a:avLst/>
          </a:prstGeom>
          <a:ln>
            <a:noFill/>
          </a:ln>
          <a:effectLst>
            <a:outerShdw blurRad="190500" algn="tl" rotWithShape="0">
              <a:srgbClr val="000000">
                <a:alpha val="70000"/>
              </a:srgbClr>
            </a:outerShdw>
          </a:effectLst>
        </p:spPr>
      </p:pic>
      <p:pic>
        <p:nvPicPr>
          <p:cNvPr id="16" name="图片 15"/>
          <p:cNvPicPr>
            <a:picLocks noChangeAspect="1"/>
          </p:cNvPicPr>
          <p:nvPr/>
        </p:nvPicPr>
        <p:blipFill>
          <a:blip r:embed="rId4"/>
          <a:stretch>
            <a:fillRect/>
          </a:stretch>
        </p:blipFill>
        <p:spPr>
          <a:xfrm>
            <a:off x="2488406" y="1101992"/>
            <a:ext cx="1173540" cy="3918349"/>
          </a:xfrm>
          <a:prstGeom prst="rect">
            <a:avLst/>
          </a:prstGeom>
          <a:ln>
            <a:noFill/>
          </a:ln>
          <a:effectLst>
            <a:outerShdw blurRad="190500" algn="tl" rotWithShape="0">
              <a:srgbClr val="000000">
                <a:alpha val="70000"/>
              </a:srgbClr>
            </a:outerShdw>
          </a:effectLst>
        </p:spPr>
      </p:pic>
      <p:pic>
        <p:nvPicPr>
          <p:cNvPr id="17" name="图片 16"/>
          <p:cNvPicPr>
            <a:picLocks noChangeAspect="1"/>
          </p:cNvPicPr>
          <p:nvPr/>
        </p:nvPicPr>
        <p:blipFill>
          <a:blip r:embed="rId5"/>
          <a:stretch>
            <a:fillRect/>
          </a:stretch>
        </p:blipFill>
        <p:spPr>
          <a:xfrm>
            <a:off x="3531902" y="1102109"/>
            <a:ext cx="1204852" cy="3270314"/>
          </a:xfrm>
          <a:prstGeom prst="rect">
            <a:avLst/>
          </a:prstGeom>
          <a:ln>
            <a:noFill/>
          </a:ln>
          <a:effectLst>
            <a:outerShdw blurRad="190500" algn="tl" rotWithShape="0">
              <a:srgbClr val="000000">
                <a:alpha val="70000"/>
              </a:srgbClr>
            </a:outerShdw>
          </a:effectLst>
        </p:spPr>
      </p:pic>
      <p:pic>
        <p:nvPicPr>
          <p:cNvPr id="18" name="图片 17"/>
          <p:cNvPicPr>
            <a:picLocks noChangeAspect="1"/>
          </p:cNvPicPr>
          <p:nvPr/>
        </p:nvPicPr>
        <p:blipFill>
          <a:blip r:embed="rId6"/>
          <a:stretch>
            <a:fillRect/>
          </a:stretch>
        </p:blipFill>
        <p:spPr>
          <a:xfrm>
            <a:off x="4377389" y="1101992"/>
            <a:ext cx="1355470" cy="3262127"/>
          </a:xfrm>
          <a:prstGeom prst="rect">
            <a:avLst/>
          </a:prstGeom>
          <a:ln>
            <a:noFill/>
          </a:ln>
          <a:effectLst>
            <a:outerShdw blurRad="190500" algn="tl" rotWithShape="0">
              <a:srgbClr val="000000">
                <a:alpha val="70000"/>
              </a:srgbClr>
            </a:outerShdw>
          </a:effectLst>
        </p:spPr>
      </p:pic>
      <p:pic>
        <p:nvPicPr>
          <p:cNvPr id="19" name="图片 18"/>
          <p:cNvPicPr>
            <a:picLocks noChangeAspect="1"/>
          </p:cNvPicPr>
          <p:nvPr/>
        </p:nvPicPr>
        <p:blipFill>
          <a:blip r:embed="rId7"/>
          <a:stretch>
            <a:fillRect/>
          </a:stretch>
        </p:blipFill>
        <p:spPr>
          <a:xfrm>
            <a:off x="5347809" y="1102409"/>
            <a:ext cx="1266958" cy="2193221"/>
          </a:xfrm>
          <a:prstGeom prst="rect">
            <a:avLst/>
          </a:prstGeom>
          <a:ln>
            <a:noFill/>
          </a:ln>
          <a:effectLst>
            <a:outerShdw blurRad="190500" algn="tl" rotWithShape="0">
              <a:srgbClr val="000000">
                <a:alpha val="70000"/>
              </a:srgbClr>
            </a:outerShdw>
          </a:effectLst>
        </p:spPr>
      </p:pic>
      <p:pic>
        <p:nvPicPr>
          <p:cNvPr id="20" name="图片 19"/>
          <p:cNvPicPr>
            <a:picLocks noChangeAspect="1"/>
          </p:cNvPicPr>
          <p:nvPr/>
        </p:nvPicPr>
        <p:blipFill>
          <a:blip r:embed="rId8"/>
          <a:stretch>
            <a:fillRect/>
          </a:stretch>
        </p:blipFill>
        <p:spPr>
          <a:xfrm>
            <a:off x="6535987" y="1102407"/>
            <a:ext cx="1153314" cy="1912579"/>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nvPicPr>
        <p:blipFill>
          <a:blip r:embed="rId9"/>
          <a:stretch>
            <a:fillRect/>
          </a:stretch>
        </p:blipFill>
        <p:spPr>
          <a:xfrm>
            <a:off x="7516018" y="1105918"/>
            <a:ext cx="1142655" cy="1152178"/>
          </a:xfrm>
          <a:prstGeom prst="rect">
            <a:avLst/>
          </a:prstGeom>
          <a:ln>
            <a:noFill/>
          </a:ln>
          <a:effectLst>
            <a:outerShdw blurRad="190500" algn="tl" rotWithShape="0">
              <a:srgbClr val="000000">
                <a:alpha val="70000"/>
              </a:srgbClr>
            </a:outerShdw>
          </a:effectLst>
        </p:spPr>
      </p:pic>
      <p:grpSp>
        <p:nvGrpSpPr>
          <p:cNvPr id="22" name="组合 21"/>
          <p:cNvGrpSpPr/>
          <p:nvPr/>
        </p:nvGrpSpPr>
        <p:grpSpPr>
          <a:xfrm>
            <a:off x="1331028" y="2082049"/>
            <a:ext cx="1276986" cy="303011"/>
            <a:chOff x="1793812" y="4421987"/>
            <a:chExt cx="1702648" cy="404014"/>
          </a:xfrm>
        </p:grpSpPr>
        <p:sp>
          <p:nvSpPr>
            <p:cNvPr id="23" name="圆角矩形 20"/>
            <p:cNvSpPr/>
            <p:nvPr/>
          </p:nvSpPr>
          <p:spPr>
            <a:xfrm>
              <a:off x="1793812" y="4421987"/>
              <a:ext cx="1702648" cy="404014"/>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4" name="文本框 23"/>
            <p:cNvSpPr txBox="1"/>
            <p:nvPr/>
          </p:nvSpPr>
          <p:spPr>
            <a:xfrm>
              <a:off x="2175776" y="4450620"/>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文献类型</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082246" y="2082049"/>
            <a:ext cx="1276986" cy="303011"/>
            <a:chOff x="4128769" y="4421987"/>
            <a:chExt cx="1702648" cy="404014"/>
          </a:xfrm>
        </p:grpSpPr>
        <p:sp>
          <p:nvSpPr>
            <p:cNvPr id="26" name="圆角矩形 23"/>
            <p:cNvSpPr/>
            <p:nvPr/>
          </p:nvSpPr>
          <p:spPr>
            <a:xfrm flipH="1">
              <a:off x="4128769" y="4421987"/>
              <a:ext cx="1702648" cy="404014"/>
            </a:xfrm>
            <a:prstGeom prst="roundRect">
              <a:avLst>
                <a:gd name="adj" fmla="val 50000"/>
              </a:avLst>
            </a:prstGeom>
            <a:gradFill>
              <a:gsLst>
                <a:gs pos="0">
                  <a:srgbClr val="E45C5B"/>
                </a:gs>
                <a:gs pos="100000">
                  <a:srgbClr val="EA8384"/>
                </a:gs>
              </a:gsLst>
              <a:lin ang="5400000" scaled="1"/>
            </a:gradFill>
            <a:ln w="28575" cap="flat">
              <a:gradFill>
                <a:gsLst>
                  <a:gs pos="100000">
                    <a:srgbClr val="E45C5B"/>
                  </a:gs>
                  <a:gs pos="0">
                    <a:srgbClr val="EA8384"/>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7" name="文本框 26"/>
            <p:cNvSpPr txBox="1"/>
            <p:nvPr/>
          </p:nvSpPr>
          <p:spPr>
            <a:xfrm>
              <a:off x="4510733" y="4460643"/>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年代时间</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833464" y="2082049"/>
            <a:ext cx="1276986" cy="303011"/>
            <a:chOff x="6463726" y="4421987"/>
            <a:chExt cx="1702648" cy="404014"/>
          </a:xfrm>
        </p:grpSpPr>
        <p:sp>
          <p:nvSpPr>
            <p:cNvPr id="29" name="圆角矩形 26"/>
            <p:cNvSpPr/>
            <p:nvPr/>
          </p:nvSpPr>
          <p:spPr>
            <a:xfrm>
              <a:off x="6463726" y="4421987"/>
              <a:ext cx="1702648" cy="404014"/>
            </a:xfrm>
            <a:prstGeom prst="roundRect">
              <a:avLst>
                <a:gd name="adj" fmla="val 50000"/>
              </a:avLst>
            </a:prstGeom>
            <a:gradFill>
              <a:gsLst>
                <a:gs pos="100000">
                  <a:srgbClr val="FFC165"/>
                </a:gs>
                <a:gs pos="0">
                  <a:srgbClr val="FF9A05"/>
                </a:gs>
              </a:gsLst>
              <a:lin ang="5400000" scaled="1"/>
            </a:gradFill>
            <a:ln w="28575" cap="flat">
              <a:gradFill>
                <a:gsLst>
                  <a:gs pos="0">
                    <a:srgbClr val="FFC165"/>
                  </a:gs>
                  <a:gs pos="100000">
                    <a:srgbClr val="FF9A05"/>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0" name="文本框 29"/>
            <p:cNvSpPr txBox="1"/>
            <p:nvPr/>
          </p:nvSpPr>
          <p:spPr>
            <a:xfrm>
              <a:off x="7036345" y="4460892"/>
              <a:ext cx="59246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学科</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584681" y="2082049"/>
            <a:ext cx="1276986" cy="303011"/>
            <a:chOff x="8798682" y="4421987"/>
            <a:chExt cx="1702648" cy="404014"/>
          </a:xfrm>
        </p:grpSpPr>
        <p:sp>
          <p:nvSpPr>
            <p:cNvPr id="32" name="圆角矩形 29"/>
            <p:cNvSpPr/>
            <p:nvPr/>
          </p:nvSpPr>
          <p:spPr>
            <a:xfrm flipH="1">
              <a:off x="8798682" y="4421987"/>
              <a:ext cx="1702648" cy="404014"/>
            </a:xfrm>
            <a:prstGeom prst="roundRect">
              <a:avLst>
                <a:gd name="adj" fmla="val 50000"/>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3" name="文本框 32"/>
            <p:cNvSpPr txBox="1"/>
            <p:nvPr/>
          </p:nvSpPr>
          <p:spPr>
            <a:xfrm>
              <a:off x="9424133" y="4460643"/>
              <a:ext cx="59246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作者</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331028" y="2537294"/>
            <a:ext cx="1276986" cy="303011"/>
            <a:chOff x="1793812" y="4421987"/>
            <a:chExt cx="1702648" cy="404014"/>
          </a:xfrm>
        </p:grpSpPr>
        <p:sp>
          <p:nvSpPr>
            <p:cNvPr id="35" name="圆角矩形 20"/>
            <p:cNvSpPr/>
            <p:nvPr/>
          </p:nvSpPr>
          <p:spPr>
            <a:xfrm>
              <a:off x="1793812" y="4421987"/>
              <a:ext cx="1702648" cy="404014"/>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6" name="文本框 35"/>
            <p:cNvSpPr txBox="1"/>
            <p:nvPr/>
          </p:nvSpPr>
          <p:spPr>
            <a:xfrm>
              <a:off x="2262337" y="4458520"/>
              <a:ext cx="765595"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关键词</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082246" y="2537294"/>
            <a:ext cx="1276986" cy="303011"/>
            <a:chOff x="4128769" y="4421987"/>
            <a:chExt cx="1702648" cy="404014"/>
          </a:xfrm>
        </p:grpSpPr>
        <p:sp>
          <p:nvSpPr>
            <p:cNvPr id="38" name="圆角矩形 23"/>
            <p:cNvSpPr/>
            <p:nvPr/>
          </p:nvSpPr>
          <p:spPr>
            <a:xfrm flipH="1">
              <a:off x="4128769" y="4421987"/>
              <a:ext cx="1702648" cy="404014"/>
            </a:xfrm>
            <a:prstGeom prst="roundRect">
              <a:avLst>
                <a:gd name="adj" fmla="val 50000"/>
              </a:avLst>
            </a:prstGeom>
            <a:gradFill>
              <a:gsLst>
                <a:gs pos="0">
                  <a:srgbClr val="E45C5B"/>
                </a:gs>
                <a:gs pos="100000">
                  <a:srgbClr val="EA8384"/>
                </a:gs>
              </a:gsLst>
              <a:lin ang="5400000" scaled="1"/>
            </a:gradFill>
            <a:ln w="28575" cap="flat">
              <a:gradFill>
                <a:gsLst>
                  <a:gs pos="100000">
                    <a:srgbClr val="E45C5B"/>
                  </a:gs>
                  <a:gs pos="0">
                    <a:srgbClr val="EA8384"/>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9" name="文本框 38"/>
            <p:cNvSpPr txBox="1"/>
            <p:nvPr/>
          </p:nvSpPr>
          <p:spPr>
            <a:xfrm>
              <a:off x="4510733" y="4460643"/>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重要收录</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833464" y="2537294"/>
            <a:ext cx="1276986" cy="303011"/>
            <a:chOff x="6463726" y="4421987"/>
            <a:chExt cx="1702648" cy="404014"/>
          </a:xfrm>
        </p:grpSpPr>
        <p:sp>
          <p:nvSpPr>
            <p:cNvPr id="41" name="圆角矩形 26"/>
            <p:cNvSpPr/>
            <p:nvPr/>
          </p:nvSpPr>
          <p:spPr>
            <a:xfrm>
              <a:off x="6463726" y="4421987"/>
              <a:ext cx="1702648" cy="404014"/>
            </a:xfrm>
            <a:prstGeom prst="roundRect">
              <a:avLst>
                <a:gd name="adj" fmla="val 50000"/>
              </a:avLst>
            </a:prstGeom>
            <a:gradFill>
              <a:gsLst>
                <a:gs pos="100000">
                  <a:srgbClr val="FFC165"/>
                </a:gs>
                <a:gs pos="0">
                  <a:srgbClr val="FF9A05"/>
                </a:gs>
              </a:gsLst>
              <a:lin ang="5400000" scaled="1"/>
            </a:gradFill>
            <a:ln w="28575" cap="flat">
              <a:gradFill>
                <a:gsLst>
                  <a:gs pos="0">
                    <a:srgbClr val="FFC165"/>
                  </a:gs>
                  <a:gs pos="100000">
                    <a:srgbClr val="FF9A05"/>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42" name="文本框 41"/>
            <p:cNvSpPr txBox="1"/>
            <p:nvPr/>
          </p:nvSpPr>
          <p:spPr>
            <a:xfrm>
              <a:off x="7036345" y="4460642"/>
              <a:ext cx="59246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基金</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584681" y="2537294"/>
            <a:ext cx="1276986" cy="303011"/>
            <a:chOff x="8798682" y="4421987"/>
            <a:chExt cx="1702648" cy="404014"/>
          </a:xfrm>
        </p:grpSpPr>
        <p:sp>
          <p:nvSpPr>
            <p:cNvPr id="44" name="圆角矩形 29"/>
            <p:cNvSpPr/>
            <p:nvPr/>
          </p:nvSpPr>
          <p:spPr>
            <a:xfrm flipH="1">
              <a:off x="8798682" y="4421987"/>
              <a:ext cx="1702648" cy="404014"/>
            </a:xfrm>
            <a:prstGeom prst="roundRect">
              <a:avLst>
                <a:gd name="adj" fmla="val 50000"/>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45" name="文本框 44"/>
            <p:cNvSpPr txBox="1"/>
            <p:nvPr/>
          </p:nvSpPr>
          <p:spPr>
            <a:xfrm>
              <a:off x="9456193" y="4436860"/>
              <a:ext cx="528349" cy="330945"/>
            </a:xfrm>
            <a:prstGeom prst="rect">
              <a:avLst/>
            </a:prstGeom>
            <a:noFill/>
          </p:spPr>
          <p:txBody>
            <a:bodyPr wrap="none" rtlCol="0">
              <a:spAutoFit/>
            </a:bodyPr>
            <a:lstStyle/>
            <a:p>
              <a:r>
                <a:rPr lang="en-US" altLang="zh-CN" sz="1015" dirty="0">
                  <a:solidFill>
                    <a:schemeClr val="bg1"/>
                  </a:solidFill>
                  <a:latin typeface="微软雅黑" panose="020B0503020204020204" pitchFamily="34" charset="-122"/>
                  <a:ea typeface="微软雅黑" panose="020B0503020204020204" pitchFamily="34" charset="-122"/>
                </a:rPr>
                <a:t>……</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strVal val="#ppt_x"/>
                                          </p:val>
                                        </p:tav>
                                        <p:tav tm="100000">
                                          <p:val>
                                            <p:strVal val="#ppt_x"/>
                                          </p:val>
                                        </p:tav>
                                      </p:tavLst>
                                    </p:anim>
                                    <p:anim calcmode="lin" valueType="num">
                                      <p:cBhvr>
                                        <p:cTn id="40" dur="500" fill="hold"/>
                                        <p:tgtEl>
                                          <p:spTgt spid="25"/>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9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11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anim calcmode="lin" valueType="num">
                                      <p:cBhvr>
                                        <p:cTn id="49" dur="500" fill="hold"/>
                                        <p:tgtEl>
                                          <p:spTgt spid="31"/>
                                        </p:tgtEl>
                                        <p:attrNameLst>
                                          <p:attrName>ppt_x</p:attrName>
                                        </p:attrNameLst>
                                      </p:cBhvr>
                                      <p:tavLst>
                                        <p:tav tm="0">
                                          <p:val>
                                            <p:strVal val="#ppt_x"/>
                                          </p:val>
                                        </p:tav>
                                        <p:tav tm="100000">
                                          <p:val>
                                            <p:strVal val="#ppt_x"/>
                                          </p:val>
                                        </p:tav>
                                      </p:tavLst>
                                    </p:anim>
                                    <p:anim calcmode="lin" valueType="num">
                                      <p:cBhvr>
                                        <p:cTn id="50" dur="500" fill="hold"/>
                                        <p:tgtEl>
                                          <p:spTgt spid="3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60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anim calcmode="lin" valueType="num">
                                      <p:cBhvr>
                                        <p:cTn id="54" dur="500" fill="hold"/>
                                        <p:tgtEl>
                                          <p:spTgt spid="34"/>
                                        </p:tgtEl>
                                        <p:attrNameLst>
                                          <p:attrName>ppt_x</p:attrName>
                                        </p:attrNameLst>
                                      </p:cBhvr>
                                      <p:tavLst>
                                        <p:tav tm="0">
                                          <p:val>
                                            <p:strVal val="#ppt_x"/>
                                          </p:val>
                                        </p:tav>
                                        <p:tav tm="100000">
                                          <p:val>
                                            <p:strVal val="#ppt_x"/>
                                          </p:val>
                                        </p:tav>
                                      </p:tavLst>
                                    </p:anim>
                                    <p:anim calcmode="lin" valueType="num">
                                      <p:cBhvr>
                                        <p:cTn id="55" dur="500" fill="hold"/>
                                        <p:tgtEl>
                                          <p:spTgt spid="34"/>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60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anim calcmode="lin" valueType="num">
                                      <p:cBhvr>
                                        <p:cTn id="59" dur="500" fill="hold"/>
                                        <p:tgtEl>
                                          <p:spTgt spid="37"/>
                                        </p:tgtEl>
                                        <p:attrNameLst>
                                          <p:attrName>ppt_x</p:attrName>
                                        </p:attrNameLst>
                                      </p:cBhvr>
                                      <p:tavLst>
                                        <p:tav tm="0">
                                          <p:val>
                                            <p:strVal val="#ppt_x"/>
                                          </p:val>
                                        </p:tav>
                                        <p:tav tm="100000">
                                          <p:val>
                                            <p:strVal val="#ppt_x"/>
                                          </p:val>
                                        </p:tav>
                                      </p:tavLst>
                                    </p:anim>
                                    <p:anim calcmode="lin" valueType="num">
                                      <p:cBhvr>
                                        <p:cTn id="60" dur="500" fill="hold"/>
                                        <p:tgtEl>
                                          <p:spTgt spid="37"/>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9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anim calcmode="lin" valueType="num">
                                      <p:cBhvr>
                                        <p:cTn id="64" dur="500" fill="hold"/>
                                        <p:tgtEl>
                                          <p:spTgt spid="40"/>
                                        </p:tgtEl>
                                        <p:attrNameLst>
                                          <p:attrName>ppt_x</p:attrName>
                                        </p:attrNameLst>
                                      </p:cBhvr>
                                      <p:tavLst>
                                        <p:tav tm="0">
                                          <p:val>
                                            <p:strVal val="#ppt_x"/>
                                          </p:val>
                                        </p:tav>
                                        <p:tav tm="100000">
                                          <p:val>
                                            <p:strVal val="#ppt_x"/>
                                          </p:val>
                                        </p:tav>
                                      </p:tavLst>
                                    </p:anim>
                                    <p:anim calcmode="lin" valueType="num">
                                      <p:cBhvr>
                                        <p:cTn id="65" dur="500" fill="hold"/>
                                        <p:tgtEl>
                                          <p:spTgt spid="40"/>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110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anim calcmode="lin" valueType="num">
                                      <p:cBhvr>
                                        <p:cTn id="69" dur="500" fill="hold"/>
                                        <p:tgtEl>
                                          <p:spTgt spid="43"/>
                                        </p:tgtEl>
                                        <p:attrNameLst>
                                          <p:attrName>ppt_x</p:attrName>
                                        </p:attrNameLst>
                                      </p:cBhvr>
                                      <p:tavLst>
                                        <p:tav tm="0">
                                          <p:val>
                                            <p:strVal val="#ppt_x"/>
                                          </p:val>
                                        </p:tav>
                                        <p:tav tm="100000">
                                          <p:val>
                                            <p:strVal val="#ppt_x"/>
                                          </p:val>
                                        </p:tav>
                                      </p:tavLst>
                                    </p:anim>
                                    <p:anim calcmode="lin" valueType="num">
                                      <p:cBhvr>
                                        <p:cTn id="7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9"/>
                                        </p:tgtEl>
                                      </p:cBhvr>
                                    </p:animEffect>
                                    <p:set>
                                      <p:cBhvr>
                                        <p:cTn id="90" dur="1" fill="hold">
                                          <p:stCondLst>
                                            <p:cond delay="499"/>
                                          </p:stCondLst>
                                        </p:cTn>
                                        <p:tgtEl>
                                          <p:spTgt spid="19"/>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0"/>
                                        </p:tgtEl>
                                      </p:cBhvr>
                                    </p:animEffect>
                                    <p:set>
                                      <p:cBhvr>
                                        <p:cTn id="93" dur="1" fill="hold">
                                          <p:stCondLst>
                                            <p:cond delay="499"/>
                                          </p:stCondLst>
                                        </p:cTn>
                                        <p:tgtEl>
                                          <p:spTgt spid="2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2"/>
                                        </p:tgtEl>
                                      </p:cBhvr>
                                    </p:animEffect>
                                    <p:set>
                                      <p:cBhvr>
                                        <p:cTn id="99" dur="1" fill="hold">
                                          <p:stCondLst>
                                            <p:cond delay="499"/>
                                          </p:stCondLst>
                                        </p:cTn>
                                        <p:tgtEl>
                                          <p:spTgt spid="2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25"/>
                                        </p:tgtEl>
                                      </p:cBhvr>
                                    </p:animEffect>
                                    <p:set>
                                      <p:cBhvr>
                                        <p:cTn id="102" dur="1" fill="hold">
                                          <p:stCondLst>
                                            <p:cond delay="499"/>
                                          </p:stCondLst>
                                        </p:cTn>
                                        <p:tgtEl>
                                          <p:spTgt spid="2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28"/>
                                        </p:tgtEl>
                                      </p:cBhvr>
                                    </p:animEffect>
                                    <p:set>
                                      <p:cBhvr>
                                        <p:cTn id="105" dur="1" fill="hold">
                                          <p:stCondLst>
                                            <p:cond delay="499"/>
                                          </p:stCondLst>
                                        </p:cTn>
                                        <p:tgtEl>
                                          <p:spTgt spid="2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1"/>
                                        </p:tgtEl>
                                      </p:cBhvr>
                                    </p:animEffect>
                                    <p:set>
                                      <p:cBhvr>
                                        <p:cTn id="108" dur="1" fill="hold">
                                          <p:stCondLst>
                                            <p:cond delay="499"/>
                                          </p:stCondLst>
                                        </p:cTn>
                                        <p:tgtEl>
                                          <p:spTgt spid="31"/>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34"/>
                                        </p:tgtEl>
                                      </p:cBhvr>
                                    </p:animEffect>
                                    <p:set>
                                      <p:cBhvr>
                                        <p:cTn id="111" dur="1" fill="hold">
                                          <p:stCondLst>
                                            <p:cond delay="499"/>
                                          </p:stCondLst>
                                        </p:cTn>
                                        <p:tgtEl>
                                          <p:spTgt spid="34"/>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37"/>
                                        </p:tgtEl>
                                      </p:cBhvr>
                                    </p:animEffect>
                                    <p:set>
                                      <p:cBhvr>
                                        <p:cTn id="114" dur="1" fill="hold">
                                          <p:stCondLst>
                                            <p:cond delay="499"/>
                                          </p:stCondLst>
                                        </p:cTn>
                                        <p:tgtEl>
                                          <p:spTgt spid="37"/>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40"/>
                                        </p:tgtEl>
                                      </p:cBhvr>
                                    </p:animEffect>
                                    <p:set>
                                      <p:cBhvr>
                                        <p:cTn id="117" dur="1" fill="hold">
                                          <p:stCondLst>
                                            <p:cond delay="499"/>
                                          </p:stCondLst>
                                        </p:cTn>
                                        <p:tgtEl>
                                          <p:spTgt spid="40"/>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43"/>
                                        </p:tgtEl>
                                      </p:cBhvr>
                                    </p:animEffect>
                                    <p:set>
                                      <p:cBhvr>
                                        <p:cTn id="120" dur="1" fill="hold">
                                          <p:stCondLst>
                                            <p:cond delay="499"/>
                                          </p:stCondLst>
                                        </p:cTn>
                                        <p:tgtEl>
                                          <p:spTgt spid="43"/>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2"/>
                                        </p:tgtEl>
                                        <p:attrNameLst>
                                          <p:attrName>style.visibility</p:attrName>
                                        </p:attrNameLst>
                                      </p:cBhvr>
                                      <p:to>
                                        <p:strVal val="visible"/>
                                      </p:to>
                                    </p:set>
                                    <p:animEffect transition="in" filter="fade">
                                      <p:cBhvr>
                                        <p:cTn id="125" dur="500"/>
                                        <p:tgtEl>
                                          <p:spTgt spid="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fade">
                                      <p:cBhvr>
                                        <p:cTn id="131" dur="500"/>
                                        <p:tgtEl>
                                          <p:spTgt spid="12"/>
                                        </p:tgtEl>
                                      </p:cBhvr>
                                    </p:animEffect>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fade">
                                      <p:cBhvr>
                                        <p:cTn id="136" dur="1000"/>
                                        <p:tgtEl>
                                          <p:spTgt spid="8"/>
                                        </p:tgtEl>
                                      </p:cBhvr>
                                    </p:animEffect>
                                    <p:anim calcmode="lin" valueType="num">
                                      <p:cBhvr>
                                        <p:cTn id="137" dur="1000" fill="hold"/>
                                        <p:tgtEl>
                                          <p:spTgt spid="8"/>
                                        </p:tgtEl>
                                        <p:attrNameLst>
                                          <p:attrName>ppt_x</p:attrName>
                                        </p:attrNameLst>
                                      </p:cBhvr>
                                      <p:tavLst>
                                        <p:tav tm="0">
                                          <p:val>
                                            <p:strVal val="#ppt_x"/>
                                          </p:val>
                                        </p:tav>
                                        <p:tav tm="100000">
                                          <p:val>
                                            <p:strVal val="#ppt_x"/>
                                          </p:val>
                                        </p:tav>
                                      </p:tavLst>
                                    </p:anim>
                                    <p:anim calcmode="lin" valueType="num">
                                      <p:cBhvr>
                                        <p:cTn id="138" dur="1000" fill="hold"/>
                                        <p:tgtEl>
                                          <p:spTgt spid="8"/>
                                        </p:tgtEl>
                                        <p:attrNameLst>
                                          <p:attrName>ppt_y</p:attrName>
                                        </p:attrNameLst>
                                      </p:cBhvr>
                                      <p:tavLst>
                                        <p:tav tm="0">
                                          <p:val>
                                            <p:strVal val="#ppt_y+.1"/>
                                          </p:val>
                                        </p:tav>
                                        <p:tav tm="100000">
                                          <p:val>
                                            <p:strVal val="#ppt_y"/>
                                          </p:val>
                                        </p:tav>
                                      </p:tavLst>
                                    </p:anim>
                                  </p:childTnLst>
                                </p:cTn>
                              </p:par>
                              <p:par>
                                <p:cTn id="139" presetID="10" presetClass="entr" presetSubtype="0"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Effect transition="in" filter="fade">
                                      <p:cBhvr>
                                        <p:cTn id="1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265022" y="1491047"/>
            <a:ext cx="6613956" cy="2985691"/>
          </a:xfrm>
          <a:prstGeom prst="rect">
            <a:avLst/>
          </a:prstGeom>
          <a:ln>
            <a:noFill/>
          </a:ln>
          <a:effectLst>
            <a:outerShdw blurRad="190500" algn="tl" rotWithShape="0">
              <a:srgbClr val="000000">
                <a:alpha val="70000"/>
              </a:srgbClr>
            </a:outerShdw>
          </a:effectLst>
        </p:spPr>
      </p:pic>
      <p:grpSp>
        <p:nvGrpSpPr>
          <p:cNvPr id="9" name="组合 8"/>
          <p:cNvGrpSpPr/>
          <p:nvPr/>
        </p:nvGrpSpPr>
        <p:grpSpPr>
          <a:xfrm>
            <a:off x="6100982" y="2832388"/>
            <a:ext cx="1276986" cy="303011"/>
            <a:chOff x="1793812" y="4421987"/>
            <a:chExt cx="1702648" cy="404014"/>
          </a:xfrm>
        </p:grpSpPr>
        <p:sp>
          <p:nvSpPr>
            <p:cNvPr id="10" name="圆角矩形 20"/>
            <p:cNvSpPr/>
            <p:nvPr/>
          </p:nvSpPr>
          <p:spPr>
            <a:xfrm>
              <a:off x="1793812" y="4421987"/>
              <a:ext cx="1702648" cy="404014"/>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dirty="0">
                <a:solidFill>
                  <a:prstClr val="black"/>
                </a:solidFill>
                <a:latin typeface="造字工房悦黑体验版细体" pitchFamily="50" charset="-122"/>
                <a:ea typeface="造字工房悦黑体验版细体" pitchFamily="50" charset="-122"/>
              </a:endParaRPr>
            </a:p>
          </p:txBody>
        </p:sp>
        <p:sp>
          <p:nvSpPr>
            <p:cNvPr id="11" name="文本框 10"/>
            <p:cNvSpPr txBox="1"/>
            <p:nvPr/>
          </p:nvSpPr>
          <p:spPr>
            <a:xfrm>
              <a:off x="2175776" y="4470478"/>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智能导航</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sp>
        <p:nvSpPr>
          <p:cNvPr id="13"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期刊、报纸智能匹配</a:t>
            </a:r>
            <a:r>
              <a:rPr lang="en-US" altLang="zh-CN" sz="1800" b="1" dirty="0">
                <a:solidFill>
                  <a:srgbClr val="FFB03D"/>
                </a:solidFill>
                <a:latin typeface="微软雅黑" panose="020B0503020204020204" pitchFamily="34" charset="-122"/>
                <a:ea typeface="微软雅黑" panose="020B0503020204020204" pitchFamily="34" charset="-122"/>
              </a:rPr>
              <a:t>——</a:t>
            </a:r>
            <a:r>
              <a:rPr lang="zh-CN" altLang="en-US" sz="1800" b="1" dirty="0">
                <a:solidFill>
                  <a:srgbClr val="FFB03D"/>
                </a:solidFill>
                <a:latin typeface="微软雅黑" panose="020B0503020204020204" pitchFamily="34" charset="-122"/>
                <a:ea typeface="微软雅黑" panose="020B0503020204020204" pitchFamily="34" charset="-122"/>
              </a:rPr>
              <a:t>全面</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高级检索</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a:stretch>
            <a:fillRect/>
          </a:stretch>
        </p:blipFill>
        <p:spPr>
          <a:xfrm>
            <a:off x="395367" y="1145770"/>
            <a:ext cx="2592903" cy="1794562"/>
          </a:xfrm>
          <a:prstGeom prst="rect">
            <a:avLst/>
          </a:prstGeom>
          <a:ln>
            <a:noFill/>
          </a:ln>
          <a:effectLst>
            <a:outerShdw blurRad="190500" algn="tl" rotWithShape="0">
              <a:srgbClr val="000000">
                <a:alpha val="70000"/>
              </a:srgbClr>
            </a:outerShdw>
          </a:effectLst>
        </p:spPr>
      </p:pic>
      <p:pic>
        <p:nvPicPr>
          <p:cNvPr id="17" name="图片 16"/>
          <p:cNvPicPr>
            <a:picLocks noChangeAspect="1"/>
          </p:cNvPicPr>
          <p:nvPr/>
        </p:nvPicPr>
        <p:blipFill>
          <a:blip r:embed="rId2"/>
          <a:stretch>
            <a:fillRect/>
          </a:stretch>
        </p:blipFill>
        <p:spPr>
          <a:xfrm>
            <a:off x="1265536" y="1542761"/>
            <a:ext cx="928070" cy="2422036"/>
          </a:xfrm>
          <a:prstGeom prst="rect">
            <a:avLst/>
          </a:prstGeom>
          <a:ln>
            <a:noFill/>
          </a:ln>
          <a:effectLst>
            <a:outerShdw blurRad="190500" algn="tl" rotWithShape="0">
              <a:srgbClr val="000000">
                <a:alpha val="70000"/>
              </a:srgbClr>
            </a:outerShdw>
          </a:effectLst>
        </p:spPr>
      </p:pic>
      <p:pic>
        <p:nvPicPr>
          <p:cNvPr id="19" name="图片 18"/>
          <p:cNvPicPr>
            <a:picLocks noChangeAspect="1"/>
          </p:cNvPicPr>
          <p:nvPr/>
        </p:nvPicPr>
        <p:blipFill>
          <a:blip r:embed="rId3"/>
          <a:stretch>
            <a:fillRect/>
          </a:stretch>
        </p:blipFill>
        <p:spPr>
          <a:xfrm>
            <a:off x="2233436" y="1542761"/>
            <a:ext cx="850820" cy="2729714"/>
          </a:xfrm>
          <a:prstGeom prst="rect">
            <a:avLst/>
          </a:prstGeom>
          <a:ln>
            <a:noFill/>
          </a:ln>
          <a:effectLst>
            <a:outerShdw blurRad="190500" algn="tl" rotWithShape="0">
              <a:srgbClr val="000000">
                <a:alpha val="70000"/>
              </a:srgbClr>
            </a:outerShdw>
          </a:effectLst>
        </p:spPr>
      </p:pic>
      <p:pic>
        <p:nvPicPr>
          <p:cNvPr id="20" name="图片 19"/>
          <p:cNvPicPr>
            <a:picLocks noChangeAspect="1"/>
          </p:cNvPicPr>
          <p:nvPr/>
        </p:nvPicPr>
        <p:blipFill>
          <a:blip r:embed="rId4"/>
          <a:stretch>
            <a:fillRect/>
          </a:stretch>
        </p:blipFill>
        <p:spPr>
          <a:xfrm>
            <a:off x="3124086" y="1534524"/>
            <a:ext cx="1098072" cy="2130697"/>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nvPicPr>
        <p:blipFill>
          <a:blip r:embed="rId5"/>
          <a:stretch>
            <a:fillRect/>
          </a:stretch>
        </p:blipFill>
        <p:spPr>
          <a:xfrm>
            <a:off x="4264609" y="1534524"/>
            <a:ext cx="1638833" cy="2495495"/>
          </a:xfrm>
          <a:prstGeom prst="rect">
            <a:avLst/>
          </a:prstGeom>
          <a:ln>
            <a:noFill/>
          </a:ln>
          <a:effectLst>
            <a:outerShdw blurRad="190500" algn="tl" rotWithShape="0">
              <a:srgbClr val="000000">
                <a:alpha val="70000"/>
              </a:srgbClr>
            </a:outerShdw>
          </a:effectLst>
        </p:spPr>
      </p:pic>
      <p:pic>
        <p:nvPicPr>
          <p:cNvPr id="22" name="图片 21"/>
          <p:cNvPicPr>
            <a:picLocks noChangeAspect="1"/>
          </p:cNvPicPr>
          <p:nvPr/>
        </p:nvPicPr>
        <p:blipFill>
          <a:blip r:embed="rId6"/>
          <a:stretch>
            <a:fillRect/>
          </a:stretch>
        </p:blipFill>
        <p:spPr>
          <a:xfrm>
            <a:off x="5945893" y="1544306"/>
            <a:ext cx="2047003" cy="2420491"/>
          </a:xfrm>
          <a:prstGeom prst="rect">
            <a:avLst/>
          </a:prstGeom>
          <a:ln>
            <a:noFill/>
          </a:ln>
          <a:effectLst>
            <a:outerShdw blurRad="190500" algn="tl" rotWithShape="0">
              <a:srgbClr val="000000">
                <a:alpha val="70000"/>
              </a:srgbClr>
            </a:outerShdw>
          </a:effectLst>
        </p:spPr>
      </p:pic>
      <p:pic>
        <p:nvPicPr>
          <p:cNvPr id="23" name="图片 22"/>
          <p:cNvPicPr>
            <a:picLocks noChangeAspect="1"/>
          </p:cNvPicPr>
          <p:nvPr/>
        </p:nvPicPr>
        <p:blipFill>
          <a:blip r:embed="rId7"/>
          <a:stretch>
            <a:fillRect/>
          </a:stretch>
        </p:blipFill>
        <p:spPr>
          <a:xfrm>
            <a:off x="6841763" y="1981177"/>
            <a:ext cx="910605" cy="2358617"/>
          </a:xfrm>
          <a:prstGeom prst="rect">
            <a:avLst/>
          </a:prstGeom>
          <a:ln>
            <a:noFill/>
          </a:ln>
          <a:effectLst>
            <a:outerShdw blurRad="190500" algn="tl" rotWithShape="0">
              <a:srgbClr val="000000">
                <a:alpha val="70000"/>
              </a:srgbClr>
            </a:outerShdw>
          </a:effectLst>
        </p:spPr>
      </p:pic>
      <p:pic>
        <p:nvPicPr>
          <p:cNvPr id="24" name="图片 23"/>
          <p:cNvPicPr>
            <a:picLocks noChangeAspect="1"/>
          </p:cNvPicPr>
          <p:nvPr/>
        </p:nvPicPr>
        <p:blipFill>
          <a:blip r:embed="rId8"/>
          <a:stretch>
            <a:fillRect/>
          </a:stretch>
        </p:blipFill>
        <p:spPr>
          <a:xfrm>
            <a:off x="7785513" y="1981177"/>
            <a:ext cx="909173" cy="256707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保存检索式</a:t>
            </a:r>
            <a:r>
              <a:rPr lang="en-US" altLang="zh-CN" sz="1800" b="1" dirty="0">
                <a:solidFill>
                  <a:srgbClr val="FFB03D"/>
                </a:solidFill>
                <a:latin typeface="微软雅黑" panose="020B0503020204020204" pitchFamily="34" charset="-122"/>
                <a:ea typeface="微软雅黑" panose="020B0503020204020204" pitchFamily="34" charset="-122"/>
              </a:rPr>
              <a:t>——</a:t>
            </a:r>
            <a:r>
              <a:rPr lang="zh-CN" altLang="en-US" sz="1800" b="1" dirty="0">
                <a:solidFill>
                  <a:srgbClr val="FFB03D"/>
                </a:solidFill>
                <a:latin typeface="微软雅黑" panose="020B0503020204020204" pitchFamily="34" charset="-122"/>
                <a:ea typeface="微软雅黑" panose="020B0503020204020204" pitchFamily="34" charset="-122"/>
              </a:rPr>
              <a:t>主动推送</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637915" y="1128583"/>
            <a:ext cx="4091783" cy="3550508"/>
          </a:xfrm>
          <a:prstGeom prst="rect">
            <a:avLst/>
          </a:prstGeom>
          <a:ln>
            <a:noFill/>
          </a:ln>
          <a:effectLst>
            <a:outerShdw blurRad="190500" algn="tl" rotWithShape="0">
              <a:srgbClr val="000000">
                <a:alpha val="70000"/>
              </a:srgbClr>
            </a:outerShdw>
          </a:effectLst>
        </p:spPr>
      </p:pic>
      <p:pic>
        <p:nvPicPr>
          <p:cNvPr id="14" name="图片 13"/>
          <p:cNvPicPr>
            <a:picLocks noChangeAspect="1"/>
          </p:cNvPicPr>
          <p:nvPr/>
        </p:nvPicPr>
        <p:blipFill>
          <a:blip r:embed="rId2"/>
          <a:stretch>
            <a:fillRect/>
          </a:stretch>
        </p:blipFill>
        <p:spPr>
          <a:xfrm>
            <a:off x="2532876" y="1128583"/>
            <a:ext cx="4301858" cy="3766635"/>
          </a:xfrm>
          <a:prstGeom prst="rect">
            <a:avLst/>
          </a:prstGeom>
          <a:ln>
            <a:noFill/>
          </a:ln>
          <a:effectLst>
            <a:outerShdw blurRad="190500" algn="tl" rotWithShape="0">
              <a:srgbClr val="000000">
                <a:alpha val="70000"/>
              </a:srgbClr>
            </a:outerShdw>
          </a:effectLst>
        </p:spPr>
      </p:pic>
      <p:pic>
        <p:nvPicPr>
          <p:cNvPr id="6" name="图片 5"/>
          <p:cNvPicPr>
            <a:picLocks noChangeAspect="1"/>
          </p:cNvPicPr>
          <p:nvPr/>
        </p:nvPicPr>
        <p:blipFill>
          <a:blip r:embed="rId3"/>
          <a:stretch>
            <a:fillRect/>
          </a:stretch>
        </p:blipFill>
        <p:spPr>
          <a:xfrm>
            <a:off x="1958419" y="1128583"/>
            <a:ext cx="5183715" cy="1058829"/>
          </a:xfrm>
          <a:prstGeom prst="rect">
            <a:avLst/>
          </a:prstGeom>
          <a:ln>
            <a:noFill/>
          </a:ln>
          <a:effectLst>
            <a:outerShdw blurRad="190500" algn="tl" rotWithShape="0">
              <a:srgbClr val="000000">
                <a:alpha val="70000"/>
              </a:srgbClr>
            </a:outerShdw>
          </a:effectLst>
        </p:spPr>
      </p:pic>
      <p:pic>
        <p:nvPicPr>
          <p:cNvPr id="7" name="图片 6"/>
          <p:cNvPicPr>
            <a:picLocks noChangeAspect="1"/>
          </p:cNvPicPr>
          <p:nvPr/>
        </p:nvPicPr>
        <p:blipFill>
          <a:blip r:embed="rId4"/>
          <a:stretch>
            <a:fillRect/>
          </a:stretch>
        </p:blipFill>
        <p:spPr>
          <a:xfrm>
            <a:off x="1304617" y="1515803"/>
            <a:ext cx="6758377" cy="683432"/>
          </a:xfrm>
          <a:prstGeom prst="rect">
            <a:avLst/>
          </a:prstGeom>
          <a:ln>
            <a:noFill/>
          </a:ln>
          <a:effectLst>
            <a:outerShdw blurRad="190500" algn="tl" rotWithShape="0">
              <a:srgbClr val="000000">
                <a:alpha val="70000"/>
              </a:srgbClr>
            </a:outerShdw>
          </a:effectLst>
        </p:spPr>
      </p:pic>
      <p:grpSp>
        <p:nvGrpSpPr>
          <p:cNvPr id="9" name="组合 8"/>
          <p:cNvGrpSpPr/>
          <p:nvPr/>
        </p:nvGrpSpPr>
        <p:grpSpPr>
          <a:xfrm>
            <a:off x="7185581" y="1149711"/>
            <a:ext cx="1276986" cy="303011"/>
            <a:chOff x="4128769" y="4421987"/>
            <a:chExt cx="1702648" cy="404014"/>
          </a:xfrm>
        </p:grpSpPr>
        <p:sp>
          <p:nvSpPr>
            <p:cNvPr id="10" name="圆角矩形 23"/>
            <p:cNvSpPr/>
            <p:nvPr/>
          </p:nvSpPr>
          <p:spPr>
            <a:xfrm flipH="1">
              <a:off x="4128769" y="4421987"/>
              <a:ext cx="1702648" cy="404014"/>
            </a:xfrm>
            <a:prstGeom prst="roundRect">
              <a:avLst>
                <a:gd name="adj" fmla="val 50000"/>
              </a:avLst>
            </a:prstGeom>
            <a:gradFill>
              <a:gsLst>
                <a:gs pos="0">
                  <a:srgbClr val="E45C5B"/>
                </a:gs>
                <a:gs pos="100000">
                  <a:srgbClr val="EA8384"/>
                </a:gs>
              </a:gsLst>
              <a:lin ang="5400000" scaled="1"/>
            </a:gradFill>
            <a:ln w="28575" cap="flat">
              <a:gradFill>
                <a:gsLst>
                  <a:gs pos="100000">
                    <a:srgbClr val="E45C5B"/>
                  </a:gs>
                  <a:gs pos="0">
                    <a:srgbClr val="EA8384"/>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造字工房悦黑体验版细体" pitchFamily="50" charset="-122"/>
                <a:ea typeface="造字工房悦黑体验版细体" pitchFamily="50" charset="-122"/>
                <a:cs typeface="+mn-cs"/>
              </a:endParaRPr>
            </a:p>
          </p:txBody>
        </p:sp>
        <p:sp>
          <p:nvSpPr>
            <p:cNvPr id="11" name="文本框 10"/>
            <p:cNvSpPr txBox="1"/>
            <p:nvPr/>
          </p:nvSpPr>
          <p:spPr>
            <a:xfrm>
              <a:off x="4510733" y="4460643"/>
              <a:ext cx="1111844" cy="33094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保存检索式</a:t>
              </a:r>
              <a:endPar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12" name="图片 11"/>
          <p:cNvPicPr>
            <a:picLocks noChangeAspect="1"/>
          </p:cNvPicPr>
          <p:nvPr/>
        </p:nvPicPr>
        <p:blipFill>
          <a:blip r:embed="rId5"/>
          <a:stretch>
            <a:fillRect/>
          </a:stretch>
        </p:blipFill>
        <p:spPr>
          <a:xfrm>
            <a:off x="1387152" y="2199235"/>
            <a:ext cx="6593306" cy="316215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6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B03D"/>
                </a:solidFill>
                <a:latin typeface="微软雅黑" panose="020B0503020204020204" pitchFamily="34" charset="-122"/>
                <a:ea typeface="微软雅黑" panose="020B0503020204020204" pitchFamily="34" charset="-122"/>
              </a:rPr>
              <a:t>资源整合，一站式获取</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876975" y="2095643"/>
            <a:ext cx="5771532" cy="901211"/>
            <a:chOff x="1909926" y="2223248"/>
            <a:chExt cx="5771532" cy="901211"/>
          </a:xfrm>
        </p:grpSpPr>
        <p:grpSp>
          <p:nvGrpSpPr>
            <p:cNvPr id="121" name="组合 120"/>
            <p:cNvGrpSpPr/>
            <p:nvPr/>
          </p:nvGrpSpPr>
          <p:grpSpPr>
            <a:xfrm>
              <a:off x="6404472" y="2537820"/>
              <a:ext cx="1276986" cy="303011"/>
              <a:chOff x="4117785" y="4378051"/>
              <a:chExt cx="1702648" cy="404014"/>
            </a:xfrm>
          </p:grpSpPr>
          <p:sp>
            <p:nvSpPr>
              <p:cNvPr id="122" name="圆角矩形 23"/>
              <p:cNvSpPr/>
              <p:nvPr/>
            </p:nvSpPr>
            <p:spPr>
              <a:xfrm flipH="1">
                <a:off x="4117785" y="4378051"/>
                <a:ext cx="1702648" cy="404014"/>
              </a:xfrm>
              <a:prstGeom prst="roundRect">
                <a:avLst>
                  <a:gd name="adj" fmla="val 50000"/>
                </a:avLst>
              </a:prstGeom>
              <a:gradFill>
                <a:gsLst>
                  <a:gs pos="0">
                    <a:srgbClr val="E45C5B"/>
                  </a:gs>
                  <a:gs pos="100000">
                    <a:srgbClr val="EA8384"/>
                  </a:gs>
                </a:gsLst>
                <a:lin ang="5400000" scaled="1"/>
              </a:gradFill>
              <a:ln w="28575" cap="flat">
                <a:gradFill>
                  <a:gsLst>
                    <a:gs pos="100000">
                      <a:srgbClr val="E45C5B"/>
                    </a:gs>
                    <a:gs pos="0">
                      <a:srgbClr val="EA8384"/>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23" name="文本框 122"/>
              <p:cNvSpPr txBox="1"/>
              <p:nvPr/>
            </p:nvSpPr>
            <p:spPr>
              <a:xfrm>
                <a:off x="4510733" y="4416707"/>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对接读秀</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pic>
          <p:nvPicPr>
            <p:cNvPr id="68" name="图片 67"/>
            <p:cNvPicPr>
              <a:picLocks noChangeAspect="1"/>
            </p:cNvPicPr>
            <p:nvPr/>
          </p:nvPicPr>
          <p:blipFill>
            <a:blip r:embed="rId1"/>
            <a:stretch>
              <a:fillRect/>
            </a:stretch>
          </p:blipFill>
          <p:spPr>
            <a:xfrm>
              <a:off x="1909926" y="2223248"/>
              <a:ext cx="4342785" cy="901211"/>
            </a:xfrm>
            <a:prstGeom prst="rect">
              <a:avLst/>
            </a:prstGeom>
            <a:ln>
              <a:noFill/>
            </a:ln>
            <a:effectLst>
              <a:outerShdw blurRad="190500" algn="tl" rotWithShape="0">
                <a:srgbClr val="000000">
                  <a:alpha val="70000"/>
                </a:srgbClr>
              </a:outerShdw>
            </a:effectLst>
          </p:spPr>
        </p:pic>
      </p:grpSp>
      <p:grpSp>
        <p:nvGrpSpPr>
          <p:cNvPr id="81" name="组合 80"/>
          <p:cNvGrpSpPr/>
          <p:nvPr/>
        </p:nvGrpSpPr>
        <p:grpSpPr>
          <a:xfrm>
            <a:off x="1860498" y="3982283"/>
            <a:ext cx="5810406" cy="904148"/>
            <a:chOff x="1879290" y="3864425"/>
            <a:chExt cx="5810406" cy="904148"/>
          </a:xfrm>
        </p:grpSpPr>
        <p:grpSp>
          <p:nvGrpSpPr>
            <p:cNvPr id="127" name="组合 126"/>
            <p:cNvGrpSpPr/>
            <p:nvPr/>
          </p:nvGrpSpPr>
          <p:grpSpPr>
            <a:xfrm>
              <a:off x="6412710" y="4228153"/>
              <a:ext cx="1276986" cy="303011"/>
              <a:chOff x="8798682" y="4421987"/>
              <a:chExt cx="1702648" cy="404014"/>
            </a:xfrm>
          </p:grpSpPr>
          <p:sp>
            <p:nvSpPr>
              <p:cNvPr id="128" name="圆角矩形 29"/>
              <p:cNvSpPr/>
              <p:nvPr/>
            </p:nvSpPr>
            <p:spPr>
              <a:xfrm flipH="1">
                <a:off x="8798682" y="4421987"/>
                <a:ext cx="1702648" cy="404014"/>
              </a:xfrm>
              <a:prstGeom prst="roundRect">
                <a:avLst>
                  <a:gd name="adj" fmla="val 50000"/>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29" name="文本框 128"/>
              <p:cNvSpPr txBox="1"/>
              <p:nvPr/>
            </p:nvSpPr>
            <p:spPr>
              <a:xfrm>
                <a:off x="8844390" y="4458520"/>
                <a:ext cx="1631216"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对接第三方数据商</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pic>
          <p:nvPicPr>
            <p:cNvPr id="75" name="图片 74"/>
            <p:cNvPicPr>
              <a:picLocks noChangeAspect="1"/>
            </p:cNvPicPr>
            <p:nvPr/>
          </p:nvPicPr>
          <p:blipFill>
            <a:blip r:embed="rId2"/>
            <a:stretch>
              <a:fillRect/>
            </a:stretch>
          </p:blipFill>
          <p:spPr>
            <a:xfrm>
              <a:off x="1879290" y="3864425"/>
              <a:ext cx="4356944" cy="904148"/>
            </a:xfrm>
            <a:prstGeom prst="rect">
              <a:avLst/>
            </a:prstGeom>
            <a:ln>
              <a:noFill/>
            </a:ln>
            <a:effectLst>
              <a:outerShdw blurRad="190500" algn="tl" rotWithShape="0">
                <a:srgbClr val="000000">
                  <a:alpha val="70000"/>
                </a:srgbClr>
              </a:outerShdw>
            </a:effectLst>
          </p:spPr>
        </p:pic>
      </p:grpSp>
      <p:grpSp>
        <p:nvGrpSpPr>
          <p:cNvPr id="76" name="组合 75"/>
          <p:cNvGrpSpPr/>
          <p:nvPr/>
        </p:nvGrpSpPr>
        <p:grpSpPr>
          <a:xfrm>
            <a:off x="1876971" y="1095906"/>
            <a:ext cx="5771536" cy="924933"/>
            <a:chOff x="1918160" y="1351005"/>
            <a:chExt cx="5771536" cy="924933"/>
          </a:xfrm>
        </p:grpSpPr>
        <p:grpSp>
          <p:nvGrpSpPr>
            <p:cNvPr id="124" name="组合 123"/>
            <p:cNvGrpSpPr/>
            <p:nvPr/>
          </p:nvGrpSpPr>
          <p:grpSpPr>
            <a:xfrm>
              <a:off x="6412710" y="1742082"/>
              <a:ext cx="1276986" cy="303011"/>
              <a:chOff x="6463726" y="4421987"/>
              <a:chExt cx="1702648" cy="404014"/>
            </a:xfrm>
          </p:grpSpPr>
          <p:sp>
            <p:nvSpPr>
              <p:cNvPr id="125" name="圆角矩形 26"/>
              <p:cNvSpPr/>
              <p:nvPr/>
            </p:nvSpPr>
            <p:spPr>
              <a:xfrm>
                <a:off x="6463726" y="4421987"/>
                <a:ext cx="1702648" cy="404014"/>
              </a:xfrm>
              <a:prstGeom prst="roundRect">
                <a:avLst>
                  <a:gd name="adj" fmla="val 50000"/>
                </a:avLst>
              </a:prstGeom>
              <a:gradFill>
                <a:gsLst>
                  <a:gs pos="100000">
                    <a:srgbClr val="FFC165"/>
                  </a:gs>
                  <a:gs pos="0">
                    <a:srgbClr val="FF9A05"/>
                  </a:gs>
                </a:gsLst>
                <a:lin ang="5400000" scaled="1"/>
              </a:gradFill>
              <a:ln w="28575" cap="flat">
                <a:gradFill>
                  <a:gsLst>
                    <a:gs pos="0">
                      <a:srgbClr val="FFC165"/>
                    </a:gs>
                    <a:gs pos="100000">
                      <a:srgbClr val="FF9A05"/>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26" name="文本框 125"/>
              <p:cNvSpPr txBox="1"/>
              <p:nvPr/>
            </p:nvSpPr>
            <p:spPr>
              <a:xfrm>
                <a:off x="6613095" y="4455487"/>
                <a:ext cx="1423895"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对接馆藏</a:t>
                </a:r>
                <a:r>
                  <a:rPr lang="en-US" altLang="zh-CN" sz="1015" dirty="0">
                    <a:solidFill>
                      <a:schemeClr val="bg1"/>
                    </a:solidFill>
                    <a:latin typeface="微软雅黑" panose="020B0503020204020204" pitchFamily="34" charset="-122"/>
                    <a:ea typeface="微软雅黑" panose="020B0503020204020204" pitchFamily="34" charset="-122"/>
                  </a:rPr>
                  <a:t>OPAC</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pic>
          <p:nvPicPr>
            <p:cNvPr id="77" name="图片 76"/>
            <p:cNvPicPr>
              <a:picLocks noChangeAspect="1"/>
            </p:cNvPicPr>
            <p:nvPr/>
          </p:nvPicPr>
          <p:blipFill>
            <a:blip r:embed="rId3"/>
            <a:stretch>
              <a:fillRect/>
            </a:stretch>
          </p:blipFill>
          <p:spPr>
            <a:xfrm>
              <a:off x="1918160" y="1351005"/>
              <a:ext cx="4339292" cy="924933"/>
            </a:xfrm>
            <a:prstGeom prst="rect">
              <a:avLst/>
            </a:prstGeom>
            <a:ln>
              <a:noFill/>
            </a:ln>
            <a:effectLst>
              <a:outerShdw blurRad="190500" algn="tl" rotWithShape="0">
                <a:srgbClr val="000000">
                  <a:alpha val="70000"/>
                </a:srgbClr>
              </a:outerShdw>
            </a:effectLst>
          </p:spPr>
        </p:pic>
      </p:grpSp>
      <p:grpSp>
        <p:nvGrpSpPr>
          <p:cNvPr id="80" name="组合 79"/>
          <p:cNvGrpSpPr/>
          <p:nvPr/>
        </p:nvGrpSpPr>
        <p:grpSpPr>
          <a:xfrm>
            <a:off x="1868733" y="3081007"/>
            <a:ext cx="5809794" cy="820337"/>
            <a:chOff x="1887524" y="3087664"/>
            <a:chExt cx="5809794" cy="820337"/>
          </a:xfrm>
        </p:grpSpPr>
        <p:grpSp>
          <p:nvGrpSpPr>
            <p:cNvPr id="118" name="组合 117"/>
            <p:cNvGrpSpPr/>
            <p:nvPr/>
          </p:nvGrpSpPr>
          <p:grpSpPr>
            <a:xfrm>
              <a:off x="6420332" y="3378446"/>
              <a:ext cx="1276986" cy="303010"/>
              <a:chOff x="1760860" y="4334115"/>
              <a:chExt cx="1702648" cy="404014"/>
            </a:xfrm>
          </p:grpSpPr>
          <p:sp>
            <p:nvSpPr>
              <p:cNvPr id="119" name="圆角矩形 20"/>
              <p:cNvSpPr/>
              <p:nvPr/>
            </p:nvSpPr>
            <p:spPr>
              <a:xfrm>
                <a:off x="1760860" y="4334115"/>
                <a:ext cx="1702648" cy="404014"/>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20" name="文本框 119"/>
              <p:cNvSpPr txBox="1"/>
              <p:nvPr/>
            </p:nvSpPr>
            <p:spPr>
              <a:xfrm>
                <a:off x="2113671" y="4370647"/>
                <a:ext cx="938719" cy="330946"/>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对接百链</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pic>
          <p:nvPicPr>
            <p:cNvPr id="78" name="图片 77"/>
            <p:cNvPicPr>
              <a:picLocks noChangeAspect="1"/>
            </p:cNvPicPr>
            <p:nvPr/>
          </p:nvPicPr>
          <p:blipFill>
            <a:blip r:embed="rId4"/>
            <a:stretch>
              <a:fillRect/>
            </a:stretch>
          </p:blipFill>
          <p:spPr>
            <a:xfrm>
              <a:off x="1887524" y="3087664"/>
              <a:ext cx="4342785" cy="820337"/>
            </a:xfrm>
            <a:prstGeom prst="rect">
              <a:avLst/>
            </a:prstGeom>
            <a:ln>
              <a:noFill/>
            </a:ln>
            <a:effectLst>
              <a:outerShdw blurRad="190500" algn="tl" rotWithShape="0">
                <a:srgbClr val="000000">
                  <a:alpha val="70000"/>
                </a:srgbClr>
              </a:outerShdw>
            </a:effectLst>
          </p:spPr>
        </p:pic>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715857" y="392642"/>
            <a:ext cx="2072960" cy="2584754"/>
            <a:chOff x="3295850" y="1908877"/>
            <a:chExt cx="3738030" cy="4660916"/>
          </a:xfrm>
        </p:grpSpPr>
        <p:sp>
          <p:nvSpPr>
            <p:cNvPr id="12"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4"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6" name="圆角矩形 6"/>
          <p:cNvSpPr/>
          <p:nvPr/>
        </p:nvSpPr>
        <p:spPr>
          <a:xfrm>
            <a:off x="3269582" y="857169"/>
            <a:ext cx="3894951"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7" name="组合 16"/>
          <p:cNvGrpSpPr/>
          <p:nvPr/>
        </p:nvGrpSpPr>
        <p:grpSpPr>
          <a:xfrm>
            <a:off x="3339871" y="1171026"/>
            <a:ext cx="118508" cy="118509"/>
            <a:chOff x="4486616" y="3001075"/>
            <a:chExt cx="274695" cy="274699"/>
          </a:xfrm>
        </p:grpSpPr>
        <p:sp>
          <p:nvSpPr>
            <p:cNvPr id="18" name="椭圆 1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 name="组合 19"/>
          <p:cNvGrpSpPr/>
          <p:nvPr/>
        </p:nvGrpSpPr>
        <p:grpSpPr>
          <a:xfrm>
            <a:off x="3040366" y="1171026"/>
            <a:ext cx="118508" cy="118509"/>
            <a:chOff x="4486616" y="3001075"/>
            <a:chExt cx="274695" cy="274699"/>
          </a:xfrm>
        </p:grpSpPr>
        <p:sp>
          <p:nvSpPr>
            <p:cNvPr id="21" name="椭圆 2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3" name="组合 22"/>
          <p:cNvGrpSpPr/>
          <p:nvPr/>
        </p:nvGrpSpPr>
        <p:grpSpPr>
          <a:xfrm>
            <a:off x="3106923" y="1204688"/>
            <a:ext cx="288238" cy="46073"/>
            <a:chOff x="4318304" y="3089060"/>
            <a:chExt cx="384317" cy="61430"/>
          </a:xfrm>
        </p:grpSpPr>
        <p:sp>
          <p:nvSpPr>
            <p:cNvPr id="24"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6" name="文本框 25"/>
          <p:cNvSpPr txBox="1"/>
          <p:nvPr/>
        </p:nvSpPr>
        <p:spPr>
          <a:xfrm>
            <a:off x="4081769" y="982081"/>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查找显性知识</a:t>
            </a:r>
            <a:endParaRPr lang="zh-CN" altLang="en-US" sz="2700" dirty="0">
              <a:solidFill>
                <a:schemeClr val="bg1"/>
              </a:solidFill>
              <a:latin typeface="造字工房悦黑体验版细体" pitchFamily="50" charset="-122"/>
              <a:ea typeface="造字工房悦黑体验版细体" pitchFamily="50" charset="-122"/>
            </a:endParaRPr>
          </a:p>
        </p:txBody>
      </p:sp>
      <p:grpSp>
        <p:nvGrpSpPr>
          <p:cNvPr id="27" name="组合 26"/>
          <p:cNvGrpSpPr/>
          <p:nvPr/>
        </p:nvGrpSpPr>
        <p:grpSpPr>
          <a:xfrm>
            <a:off x="2161103" y="960737"/>
            <a:ext cx="589923" cy="553376"/>
            <a:chOff x="3108756" y="2110160"/>
            <a:chExt cx="745081" cy="698920"/>
          </a:xfrm>
          <a:solidFill>
            <a:schemeClr val="bg1"/>
          </a:solidFill>
        </p:grpSpPr>
        <p:sp>
          <p:nvSpPr>
            <p:cNvPr id="28"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2"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3"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4"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5"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36" name="组合 35"/>
          <p:cNvGrpSpPr/>
          <p:nvPr/>
        </p:nvGrpSpPr>
        <p:grpSpPr>
          <a:xfrm>
            <a:off x="3641395" y="1050974"/>
            <a:ext cx="451147" cy="429668"/>
            <a:chOff x="5030931" y="2884106"/>
            <a:chExt cx="601529" cy="572890"/>
          </a:xfrm>
        </p:grpSpPr>
        <p:sp>
          <p:nvSpPr>
            <p:cNvPr id="37" name="椭圆 36"/>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8" name="文本框 37"/>
            <p:cNvSpPr txBox="1"/>
            <p:nvPr/>
          </p:nvSpPr>
          <p:spPr>
            <a:xfrm>
              <a:off x="5030931" y="2902999"/>
              <a:ext cx="601529" cy="553997"/>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01</a:t>
              </a:r>
              <a:endParaRPr lang="zh-CN" altLang="en-US" sz="2100" dirty="0">
                <a:solidFill>
                  <a:srgbClr val="FFB850"/>
                </a:solidFill>
                <a:latin typeface="Impact" panose="020B0806030902050204" pitchFamily="34" charset="0"/>
              </a:endParaRPr>
            </a:p>
          </p:txBody>
        </p:sp>
      </p:grpSp>
      <p:grpSp>
        <p:nvGrpSpPr>
          <p:cNvPr id="39" name="组合 38"/>
          <p:cNvGrpSpPr/>
          <p:nvPr/>
        </p:nvGrpSpPr>
        <p:grpSpPr>
          <a:xfrm>
            <a:off x="1724042" y="1803769"/>
            <a:ext cx="2065817" cy="2584754"/>
            <a:chOff x="3295850" y="1895995"/>
            <a:chExt cx="3725149" cy="4660916"/>
          </a:xfrm>
        </p:grpSpPr>
        <p:sp>
          <p:nvSpPr>
            <p:cNvPr id="40"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2"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44" name="圆角矩形 29"/>
          <p:cNvSpPr/>
          <p:nvPr/>
        </p:nvSpPr>
        <p:spPr>
          <a:xfrm>
            <a:off x="3269582" y="2278763"/>
            <a:ext cx="3894951" cy="75108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5" name="组合 44"/>
          <p:cNvGrpSpPr/>
          <p:nvPr/>
        </p:nvGrpSpPr>
        <p:grpSpPr>
          <a:xfrm>
            <a:off x="3339871" y="2592620"/>
            <a:ext cx="118508" cy="118509"/>
            <a:chOff x="4486616" y="3001075"/>
            <a:chExt cx="274695" cy="274699"/>
          </a:xfrm>
        </p:grpSpPr>
        <p:sp>
          <p:nvSpPr>
            <p:cNvPr id="46" name="椭圆 4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椭圆 4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8" name="组合 47"/>
          <p:cNvGrpSpPr/>
          <p:nvPr/>
        </p:nvGrpSpPr>
        <p:grpSpPr>
          <a:xfrm>
            <a:off x="3040366" y="2592620"/>
            <a:ext cx="118508" cy="118509"/>
            <a:chOff x="4486616" y="3001075"/>
            <a:chExt cx="274695" cy="274699"/>
          </a:xfrm>
        </p:grpSpPr>
        <p:sp>
          <p:nvSpPr>
            <p:cNvPr id="49" name="椭圆 4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 name="椭圆 4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1" name="组合 50"/>
          <p:cNvGrpSpPr/>
          <p:nvPr/>
        </p:nvGrpSpPr>
        <p:grpSpPr>
          <a:xfrm>
            <a:off x="3106925" y="2626282"/>
            <a:ext cx="288238" cy="46073"/>
            <a:chOff x="4312849" y="3104300"/>
            <a:chExt cx="384317" cy="61430"/>
          </a:xfrm>
        </p:grpSpPr>
        <p:sp>
          <p:nvSpPr>
            <p:cNvPr id="52"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 name="组合 53"/>
          <p:cNvGrpSpPr/>
          <p:nvPr/>
        </p:nvGrpSpPr>
        <p:grpSpPr>
          <a:xfrm>
            <a:off x="3645485" y="2461137"/>
            <a:ext cx="513267" cy="429667"/>
            <a:chOff x="5030931" y="2884106"/>
            <a:chExt cx="684356" cy="572889"/>
          </a:xfrm>
        </p:grpSpPr>
        <p:sp>
          <p:nvSpPr>
            <p:cNvPr id="55" name="椭圆 54"/>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文本框 55"/>
            <p:cNvSpPr txBox="1"/>
            <p:nvPr/>
          </p:nvSpPr>
          <p:spPr>
            <a:xfrm>
              <a:off x="5030931" y="2902999"/>
              <a:ext cx="684356" cy="553996"/>
            </a:xfrm>
            <a:prstGeom prst="rect">
              <a:avLst/>
            </a:prstGeom>
            <a:noFill/>
          </p:spPr>
          <p:txBody>
            <a:bodyPr wrap="square" rtlCol="0">
              <a:spAutoFit/>
            </a:bodyPr>
            <a:lstStyle/>
            <a:p>
              <a:pPr algn="ctr"/>
              <a:r>
                <a:rPr lang="en-US" altLang="zh-CN" sz="2100" dirty="0">
                  <a:solidFill>
                    <a:srgbClr val="01ACBE"/>
                  </a:solidFill>
                  <a:latin typeface="Impact" panose="020B0806030902050204" pitchFamily="34" charset="0"/>
                </a:rPr>
                <a:t>02</a:t>
              </a:r>
              <a:endParaRPr lang="zh-CN" altLang="en-US" sz="2100" dirty="0">
                <a:solidFill>
                  <a:srgbClr val="01ACBE"/>
                </a:solidFill>
                <a:latin typeface="Impact" panose="020B0806030902050204" pitchFamily="34" charset="0"/>
              </a:endParaRPr>
            </a:p>
          </p:txBody>
        </p:sp>
      </p:grpSp>
      <p:grpSp>
        <p:nvGrpSpPr>
          <p:cNvPr id="57" name="组合 56"/>
          <p:cNvGrpSpPr/>
          <p:nvPr/>
        </p:nvGrpSpPr>
        <p:grpSpPr>
          <a:xfrm>
            <a:off x="2157653" y="2386177"/>
            <a:ext cx="598901" cy="497016"/>
            <a:chOff x="9404083" y="1238855"/>
            <a:chExt cx="801342" cy="665020"/>
          </a:xfrm>
          <a:solidFill>
            <a:schemeClr val="bg1"/>
          </a:solidFill>
        </p:grpSpPr>
        <p:sp>
          <p:nvSpPr>
            <p:cNvPr id="58"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62" name="文本框 61"/>
          <p:cNvSpPr txBox="1"/>
          <p:nvPr/>
        </p:nvSpPr>
        <p:spPr>
          <a:xfrm>
            <a:off x="3907837" y="2413104"/>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挖掘隐性知识</a:t>
            </a:r>
            <a:endParaRPr lang="zh-CN" altLang="en-US" sz="2700" dirty="0">
              <a:solidFill>
                <a:schemeClr val="bg1"/>
              </a:solidFill>
              <a:latin typeface="造字工房悦黑体验版细体" pitchFamily="50" charset="-122"/>
              <a:ea typeface="造字工房悦黑体验版细体" pitchFamily="50"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014857" y="1552609"/>
            <a:ext cx="3114286" cy="2085714"/>
          </a:xfrm>
          <a:prstGeom prst="ellipse">
            <a:avLst/>
          </a:prstGeom>
          <a:ln>
            <a:noFill/>
          </a:ln>
          <a:effectLst>
            <a:softEdge rad="112500"/>
          </a:effectLst>
        </p:spPr>
      </p:pic>
      <p:sp>
        <p:nvSpPr>
          <p:cNvPr id="31" name="文本框 30"/>
          <p:cNvSpPr txBox="1"/>
          <p:nvPr/>
        </p:nvSpPr>
        <p:spPr>
          <a:xfrm>
            <a:off x="8048367" y="4886298"/>
            <a:ext cx="1252151" cy="215444"/>
          </a:xfrm>
          <a:prstGeom prst="rect">
            <a:avLst/>
          </a:prstGeom>
          <a:noFill/>
        </p:spPr>
        <p:txBody>
          <a:bodyPr wrap="square" rtlCol="0">
            <a:spAutoFit/>
          </a:bodyPr>
          <a:lstStyle/>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图片来自百度</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12116" y="632607"/>
            <a:ext cx="3919768" cy="646331"/>
          </a:xfrm>
          <a:prstGeom prst="rect">
            <a:avLst/>
          </a:prstGeom>
          <a:noFill/>
        </p:spPr>
        <p:txBody>
          <a:bodyPr wrap="square" rtlCol="0">
            <a:spAutoFit/>
          </a:bodyPr>
          <a:lstStyle/>
          <a:p>
            <a:pPr algn="ctr"/>
            <a:r>
              <a:rPr lang="zh-CN" altLang="en-US" sz="3600" dirty="0">
                <a:solidFill>
                  <a:srgbClr val="FF5050"/>
                </a:solidFill>
                <a:latin typeface="微软雅黑" panose="020B0503020204020204" pitchFamily="34" charset="-122"/>
                <a:ea typeface="微软雅黑" panose="020B0503020204020204" pitchFamily="34" charset="-122"/>
              </a:rPr>
              <a:t>大数据</a:t>
            </a:r>
            <a:endParaRPr lang="zh-CN" altLang="en-US" sz="3600" dirty="0">
              <a:solidFill>
                <a:srgbClr val="FF505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97339" y="1446111"/>
            <a:ext cx="2040166" cy="584775"/>
          </a:xfrm>
          <a:prstGeom prst="rect">
            <a:avLst/>
          </a:prstGeom>
          <a:noFill/>
        </p:spPr>
        <p:txBody>
          <a:bodyPr wrap="square" rtlCol="0">
            <a:spAutoFit/>
          </a:bodyPr>
          <a:lstStyle/>
          <a:p>
            <a:r>
              <a:rPr lang="zh-CN" altLang="en-US" sz="3200" dirty="0">
                <a:solidFill>
                  <a:srgbClr val="01ACBE"/>
                </a:solidFill>
                <a:latin typeface="微软雅黑" panose="020B0503020204020204" pitchFamily="34" charset="-122"/>
                <a:ea typeface="微软雅黑" panose="020B0503020204020204" pitchFamily="34" charset="-122"/>
              </a:rPr>
              <a:t>互联网</a:t>
            </a:r>
            <a:r>
              <a:rPr lang="en-US" altLang="zh-CN" sz="3200" dirty="0">
                <a:solidFill>
                  <a:srgbClr val="01ACBE"/>
                </a:solidFill>
                <a:latin typeface="微软雅黑" panose="020B0503020204020204" pitchFamily="34" charset="-122"/>
                <a:ea typeface="微软雅黑" panose="020B0503020204020204" pitchFamily="34" charset="-122"/>
              </a:rPr>
              <a:t>+</a:t>
            </a:r>
            <a:endParaRPr lang="zh-CN" altLang="en-US" sz="3200" dirty="0">
              <a:solidFill>
                <a:srgbClr val="01ACBE"/>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012286" y="2796678"/>
            <a:ext cx="2897466" cy="461665"/>
          </a:xfrm>
          <a:prstGeom prst="rect">
            <a:avLst/>
          </a:prstGeom>
          <a:noFill/>
        </p:spPr>
        <p:txBody>
          <a:bodyPr wrap="square" rtlCol="0">
            <a:spAutoFit/>
          </a:bodyPr>
          <a:lstStyle/>
          <a:p>
            <a:r>
              <a:rPr lang="zh-CN" altLang="en-US" sz="2400" dirty="0">
                <a:solidFill>
                  <a:srgbClr val="FFC000"/>
                </a:solidFill>
                <a:latin typeface="微软雅黑" panose="020B0503020204020204" pitchFamily="34" charset="-122"/>
                <a:ea typeface="微软雅黑" panose="020B0503020204020204" pitchFamily="34" charset="-122"/>
              </a:rPr>
              <a:t>信息化</a:t>
            </a:r>
            <a:endParaRPr lang="zh-CN" altLang="en-US" sz="2400" dirty="0">
              <a:solidFill>
                <a:srgbClr val="FFC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978139" y="1600196"/>
            <a:ext cx="2512081" cy="523220"/>
          </a:xfrm>
          <a:prstGeom prst="rect">
            <a:avLst/>
          </a:prstGeom>
          <a:noFill/>
        </p:spPr>
        <p:txBody>
          <a:bodyPr wrap="square" rtlCol="0">
            <a:spAutoFit/>
          </a:bodyPr>
          <a:lstStyle/>
          <a:p>
            <a:r>
              <a:rPr lang="zh-CN" altLang="en-US" sz="2800" dirty="0">
                <a:solidFill>
                  <a:srgbClr val="6C407D"/>
                </a:solidFill>
                <a:latin typeface="微软雅黑" panose="020B0503020204020204" pitchFamily="34" charset="-122"/>
                <a:ea typeface="微软雅黑" panose="020B0503020204020204" pitchFamily="34" charset="-122"/>
              </a:rPr>
              <a:t>整合</a:t>
            </a:r>
            <a:endParaRPr lang="zh-CN" altLang="en-US" sz="2800" dirty="0">
              <a:solidFill>
                <a:srgbClr val="6C407D"/>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393225" y="3633159"/>
            <a:ext cx="1738489" cy="400110"/>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916742" y="3744821"/>
            <a:ext cx="2897466" cy="646331"/>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碎片化</a:t>
            </a:r>
            <a:endParaRPr lang="zh-CN" altLang="en-US" sz="36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129143" y="2595466"/>
            <a:ext cx="2897466" cy="584775"/>
          </a:xfrm>
          <a:prstGeom prst="rect">
            <a:avLst/>
          </a:prstGeom>
          <a:noFill/>
        </p:spPr>
        <p:txBody>
          <a:bodyPr wrap="square" rtlCol="0">
            <a:spAutoFit/>
          </a:bodyPr>
          <a:lstStyle/>
          <a:p>
            <a:r>
              <a:rPr lang="zh-CN" altLang="en-US" sz="3200" dirty="0">
                <a:solidFill>
                  <a:srgbClr val="FFB03D"/>
                </a:solidFill>
                <a:latin typeface="微软雅黑" panose="020B0503020204020204" pitchFamily="34" charset="-122"/>
                <a:ea typeface="微软雅黑" panose="020B0503020204020204" pitchFamily="34" charset="-122"/>
              </a:rPr>
              <a:t>知识经济</a:t>
            </a:r>
            <a:endParaRPr lang="zh-CN" altLang="en-US" sz="3200" dirty="0">
              <a:solidFill>
                <a:srgbClr val="FFB03D"/>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18988" y="2108400"/>
            <a:ext cx="3137554" cy="1269984"/>
          </a:xfrm>
          <a:prstGeom prst="rect">
            <a:avLst/>
          </a:prstGeom>
        </p:spPr>
      </p:pic>
      <p:sp>
        <p:nvSpPr>
          <p:cNvPr id="31" name="文本框 30"/>
          <p:cNvSpPr txBox="1"/>
          <p:nvPr/>
        </p:nvSpPr>
        <p:spPr>
          <a:xfrm>
            <a:off x="8048367" y="4886298"/>
            <a:ext cx="1252151" cy="215444"/>
          </a:xfrm>
          <a:prstGeom prst="rect">
            <a:avLst/>
          </a:prstGeom>
          <a:noFill/>
        </p:spPr>
        <p:txBody>
          <a:bodyPr wrap="square" rtlCol="0">
            <a:spAutoFit/>
          </a:bodyPr>
          <a:lstStyle/>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图片来自百度</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stretch>
            <a:fillRect/>
          </a:stretch>
        </p:blipFill>
        <p:spPr>
          <a:xfrm>
            <a:off x="5236275" y="2987119"/>
            <a:ext cx="2628167" cy="1273251"/>
          </a:xfrm>
          <a:prstGeom prst="rect">
            <a:avLst/>
          </a:prstGeom>
          <a:ln>
            <a:noFill/>
          </a:ln>
          <a:effectLst>
            <a:outerShdw blurRad="190500" algn="tl" rotWithShape="0">
              <a:srgbClr val="000000">
                <a:alpha val="70000"/>
              </a:srgbClr>
            </a:outerShdw>
          </a:effectLst>
        </p:spPr>
      </p:pic>
      <p:pic>
        <p:nvPicPr>
          <p:cNvPr id="4" name="图片 3"/>
          <p:cNvPicPr>
            <a:picLocks noChangeAspect="1"/>
          </p:cNvPicPr>
          <p:nvPr/>
        </p:nvPicPr>
        <p:blipFill>
          <a:blip r:embed="rId3"/>
          <a:stretch>
            <a:fillRect/>
          </a:stretch>
        </p:blipFill>
        <p:spPr>
          <a:xfrm>
            <a:off x="1436878" y="596397"/>
            <a:ext cx="3945226" cy="510434"/>
          </a:xfrm>
          <a:prstGeom prst="rect">
            <a:avLst/>
          </a:prstGeom>
          <a:ln>
            <a:noFill/>
          </a:ln>
          <a:effectLst>
            <a:outerShdw blurRad="190500" algn="tl" rotWithShape="0">
              <a:srgbClr val="000000">
                <a:alpha val="70000"/>
              </a:srgbClr>
            </a:outerShdw>
          </a:effectLst>
        </p:spPr>
      </p:pic>
      <p:pic>
        <p:nvPicPr>
          <p:cNvPr id="6" name="图片 5"/>
          <p:cNvPicPr>
            <a:picLocks noChangeAspect="1"/>
          </p:cNvPicPr>
          <p:nvPr/>
        </p:nvPicPr>
        <p:blipFill>
          <a:blip r:embed="rId4"/>
          <a:stretch>
            <a:fillRect/>
          </a:stretch>
        </p:blipFill>
        <p:spPr>
          <a:xfrm>
            <a:off x="4572000" y="1237805"/>
            <a:ext cx="3056851" cy="1580957"/>
          </a:xfrm>
          <a:prstGeom prst="rect">
            <a:avLst/>
          </a:prstGeom>
        </p:spPr>
      </p:pic>
      <p:pic>
        <p:nvPicPr>
          <p:cNvPr id="7" name="图片 6"/>
          <p:cNvPicPr>
            <a:picLocks noChangeAspect="1"/>
          </p:cNvPicPr>
          <p:nvPr/>
        </p:nvPicPr>
        <p:blipFill>
          <a:blip r:embed="rId5"/>
          <a:stretch>
            <a:fillRect/>
          </a:stretch>
        </p:blipFill>
        <p:spPr>
          <a:xfrm>
            <a:off x="1852939" y="1443192"/>
            <a:ext cx="1884450" cy="1676640"/>
          </a:xfrm>
          <a:prstGeom prst="rect">
            <a:avLst/>
          </a:prstGeom>
          <a:ln>
            <a:noFill/>
          </a:ln>
          <a:effectLst>
            <a:outerShdw blurRad="190500" algn="tl" rotWithShape="0">
              <a:srgbClr val="000000">
                <a:alpha val="70000"/>
              </a:srgbClr>
            </a:outerShdw>
          </a:effectLst>
        </p:spPr>
      </p:pic>
      <p:pic>
        <p:nvPicPr>
          <p:cNvPr id="8" name="图片 7"/>
          <p:cNvPicPr>
            <a:picLocks noChangeAspect="1"/>
          </p:cNvPicPr>
          <p:nvPr/>
        </p:nvPicPr>
        <p:blipFill>
          <a:blip r:embed="rId6"/>
          <a:stretch>
            <a:fillRect/>
          </a:stretch>
        </p:blipFill>
        <p:spPr>
          <a:xfrm>
            <a:off x="1599264" y="3378384"/>
            <a:ext cx="2973937" cy="1363771"/>
          </a:xfrm>
          <a:prstGeom prst="rect">
            <a:avLst/>
          </a:prstGeom>
          <a:ln>
            <a:noFill/>
          </a:ln>
          <a:effectLst>
            <a:outerShdw blurRad="190500" algn="tl" rotWithShape="0">
              <a:srgbClr val="000000">
                <a:alpha val="70000"/>
              </a:srgbClr>
            </a:outerShdw>
          </a:effectLst>
        </p:spPr>
      </p:pic>
      <p:pic>
        <p:nvPicPr>
          <p:cNvPr id="30" name="图片 29"/>
          <p:cNvPicPr>
            <a:picLocks noChangeAspect="1"/>
          </p:cNvPicPr>
          <p:nvPr/>
        </p:nvPicPr>
        <p:blipFill>
          <a:blip r:embed="rId7"/>
          <a:stretch>
            <a:fillRect/>
          </a:stretch>
        </p:blipFill>
        <p:spPr>
          <a:xfrm>
            <a:off x="2877723" y="1365383"/>
            <a:ext cx="3376953" cy="2555528"/>
          </a:xfrm>
          <a:prstGeom prst="ellipse">
            <a:avLst/>
          </a:prstGeom>
          <a:ln>
            <a:noFill/>
          </a:ln>
          <a:effectLst>
            <a:softEdge rad="112500"/>
          </a:effectLst>
        </p:spPr>
      </p:pic>
      <p:sp>
        <p:nvSpPr>
          <p:cNvPr id="10" name="文本框 9"/>
          <p:cNvSpPr txBox="1"/>
          <p:nvPr/>
        </p:nvSpPr>
        <p:spPr>
          <a:xfrm>
            <a:off x="354053" y="1478554"/>
            <a:ext cx="2897466"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可视化</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40878" y="2161947"/>
            <a:ext cx="2897466"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数据挖掘</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48227" y="2916719"/>
            <a:ext cx="2897466"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知识关联</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628851" y="1365383"/>
            <a:ext cx="2897466"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学术动态</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628851" y="2086093"/>
            <a:ext cx="2897466"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资源分布</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
                                        </p:tgtEl>
                                      </p:cBhvr>
                                    </p:animEffect>
                                    <p:set>
                                      <p:cBhvr>
                                        <p:cTn id="63" dur="1" fill="hold">
                                          <p:stCondLst>
                                            <p:cond delay="499"/>
                                          </p:stCondLst>
                                        </p:cTn>
                                        <p:tgtEl>
                                          <p:spTgt spid="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0"/>
                                        </p:tgtEl>
                                      </p:cBhvr>
                                    </p:animEffect>
                                    <p:set>
                                      <p:cBhvr>
                                        <p:cTn id="75" dur="1" fill="hold">
                                          <p:stCondLst>
                                            <p:cond delay="499"/>
                                          </p:stCondLst>
                                        </p:cTn>
                                        <p:tgtEl>
                                          <p:spTgt spid="10"/>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randombar(horizontal)">
                                      <p:cBhvr>
                                        <p:cTn id="92" dur="500"/>
                                        <p:tgtEl>
                                          <p:spTgt spid="3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0" grpId="1"/>
      <p:bldP spid="12" grpId="0"/>
      <p:bldP spid="12" grpId="1"/>
      <p:bldP spid="13" grpId="0"/>
      <p:bldP spid="13" grpId="1"/>
      <p:bldP spid="14" grpId="0"/>
      <p:bldP spid="14" grpId="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628650" y="273050"/>
            <a:ext cx="7811770" cy="4611370"/>
          </a:xfrm>
          <a:prstGeom prst="rect">
            <a:avLst/>
          </a:prstGeom>
        </p:spPr>
      </p:pic>
      <p:sp>
        <p:nvSpPr>
          <p:cNvPr id="5" name="圆角矩形 4"/>
          <p:cNvSpPr/>
          <p:nvPr/>
        </p:nvSpPr>
        <p:spPr>
          <a:xfrm>
            <a:off x="4441825" y="3145790"/>
            <a:ext cx="1336675" cy="675640"/>
          </a:xfrm>
          <a:prstGeom prst="roundRect">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989248" y="3039848"/>
            <a:ext cx="7366159" cy="369332"/>
          </a:xfrm>
          <a:prstGeom prst="rect">
            <a:avLst/>
          </a:prstGeom>
          <a:noFill/>
        </p:spPr>
        <p:txBody>
          <a:bodyPr wrap="square" rtlCol="0">
            <a:spAutoFit/>
          </a:bodyPr>
          <a:lstStyle/>
          <a:p>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3"/>
          <p:cNvSpPr/>
          <p:nvPr/>
        </p:nvSpPr>
        <p:spPr>
          <a:xfrm>
            <a:off x="2522221" y="339091"/>
            <a:ext cx="4099559"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sym typeface="微软雅黑" panose="020B0503020204020204" pitchFamily="34" charset="-122"/>
              </a:rPr>
              <a:t>课题研究</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08285" y="1245391"/>
            <a:ext cx="5066824" cy="369332"/>
          </a:xfrm>
          <a:prstGeom prst="rect">
            <a:avLst/>
          </a:prstGeom>
          <a:noFill/>
        </p:spPr>
        <p:txBody>
          <a:bodyPr wrap="square" rtlCol="0">
            <a:spAutoFit/>
          </a:body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比如对雾霾这个关键词进行数据解读：</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1389177" y="1729167"/>
            <a:ext cx="6197873" cy="1430278"/>
          </a:xfrm>
          <a:prstGeom prst="rect">
            <a:avLst/>
          </a:prstGeom>
          <a:ln>
            <a:noFill/>
          </a:ln>
          <a:effectLst>
            <a:outerShdw blurRad="190500" algn="tl" rotWithShape="0">
              <a:srgbClr val="000000">
                <a:alpha val="70000"/>
              </a:srgbClr>
            </a:outerShdw>
          </a:effectLst>
        </p:spPr>
      </p:pic>
      <p:sp>
        <p:nvSpPr>
          <p:cNvPr id="8" name="矩形 7"/>
          <p:cNvSpPr/>
          <p:nvPr/>
        </p:nvSpPr>
        <p:spPr>
          <a:xfrm>
            <a:off x="1551323" y="3421055"/>
            <a:ext cx="5873580" cy="954107"/>
          </a:xfrm>
          <a:prstGeom prst="rect">
            <a:avLst/>
          </a:prstGeom>
        </p:spPr>
        <p:txBody>
          <a:bodyPr wrap="square">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2013</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年，“雾霾”成为年度关键词。这一年的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次雾霾过程笼罩</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个省（区、市），在北京，仅有</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天不是雾霾天。有报告显示，中国最大的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个城市中，只有不到</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的城市达到世界卫生组织推荐的空气质量标准，与此同时，世界上污染最严重的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个城市有</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个在中国。</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3"/>
          <p:cNvSpPr/>
          <p:nvPr/>
        </p:nvSpPr>
        <p:spPr>
          <a:xfrm>
            <a:off x="2522221" y="339091"/>
            <a:ext cx="4099559"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sym typeface="微软雅黑" panose="020B0503020204020204" pitchFamily="34" charset="-122"/>
              </a:rPr>
              <a:t>课题研究</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284165" y="1315711"/>
            <a:ext cx="6023834" cy="2859363"/>
            <a:chOff x="864027" y="1315711"/>
            <a:chExt cx="6023834" cy="2859363"/>
          </a:xfrm>
        </p:grpSpPr>
        <p:sp>
          <p:nvSpPr>
            <p:cNvPr id="25" name="文本框 24"/>
            <p:cNvSpPr txBox="1"/>
            <p:nvPr/>
          </p:nvSpPr>
          <p:spPr>
            <a:xfrm>
              <a:off x="864027" y="1315711"/>
              <a:ext cx="3578800" cy="30777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透过文献类型看雾霾的研究情况：</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748892" y="1821196"/>
              <a:ext cx="5138969" cy="2353878"/>
            </a:xfrm>
            <a:prstGeom prst="rect">
              <a:avLst/>
            </a:prstGeom>
            <a:ln>
              <a:noFill/>
            </a:ln>
            <a:effectLst>
              <a:outerShdw blurRad="190500" algn="tl" rotWithShape="0">
                <a:srgbClr val="000000">
                  <a:alpha val="70000"/>
                </a:srgbClr>
              </a:outerShdw>
            </a:effectLst>
          </p:spPr>
        </p:pic>
      </p:grpSp>
      <p:grpSp>
        <p:nvGrpSpPr>
          <p:cNvPr id="5" name="组合 4"/>
          <p:cNvGrpSpPr/>
          <p:nvPr/>
        </p:nvGrpSpPr>
        <p:grpSpPr>
          <a:xfrm>
            <a:off x="1261083" y="1315711"/>
            <a:ext cx="6046916" cy="2859363"/>
            <a:chOff x="864027" y="2016728"/>
            <a:chExt cx="6046916" cy="2859363"/>
          </a:xfrm>
        </p:grpSpPr>
        <p:sp>
          <p:nvSpPr>
            <p:cNvPr id="19" name="文本框 18"/>
            <p:cNvSpPr txBox="1"/>
            <p:nvPr/>
          </p:nvSpPr>
          <p:spPr>
            <a:xfrm>
              <a:off x="864027" y="2016728"/>
              <a:ext cx="3686083" cy="307777"/>
            </a:xfrm>
            <a:prstGeom prst="rect">
              <a:avLst/>
            </a:prstGeom>
            <a:noFill/>
          </p:spPr>
          <p:txBody>
            <a:bodyPr wrap="square" rtlCol="0">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分析与雾霾相关的行业分布：</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1818140" y="2522213"/>
              <a:ext cx="5092803" cy="2353878"/>
            </a:xfrm>
            <a:prstGeom prst="rect">
              <a:avLst/>
            </a:prstGeom>
            <a:ln>
              <a:noFill/>
            </a:ln>
            <a:effectLst>
              <a:outerShdw blurRad="190500" algn="tl" rotWithShape="0">
                <a:srgbClr val="000000">
                  <a:alpha val="70000"/>
                </a:srgbClr>
              </a:outerShdw>
            </a:effectLst>
          </p:spPr>
        </p:pic>
      </p:grpSp>
      <p:grpSp>
        <p:nvGrpSpPr>
          <p:cNvPr id="8" name="组合 7"/>
          <p:cNvGrpSpPr/>
          <p:nvPr/>
        </p:nvGrpSpPr>
        <p:grpSpPr>
          <a:xfrm>
            <a:off x="1270330" y="1315711"/>
            <a:ext cx="6046916" cy="2859363"/>
            <a:chOff x="294768" y="2251652"/>
            <a:chExt cx="6046916" cy="2859363"/>
          </a:xfrm>
        </p:grpSpPr>
        <p:sp>
          <p:nvSpPr>
            <p:cNvPr id="15" name="矩形 14"/>
            <p:cNvSpPr/>
            <p:nvPr/>
          </p:nvSpPr>
          <p:spPr>
            <a:xfrm>
              <a:off x="294768" y="2251652"/>
              <a:ext cx="2159566" cy="307777"/>
            </a:xfrm>
            <a:prstGeom prst="rect">
              <a:avLst/>
            </a:prstGeom>
          </p:spPr>
          <p:txBody>
            <a:bodyPr wrap="non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分析与雾霾的地区分布：</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1211249" y="2757137"/>
              <a:ext cx="5130435" cy="2353878"/>
            </a:xfrm>
            <a:prstGeom prst="rect">
              <a:avLst/>
            </a:prstGeom>
          </p:spPr>
        </p:pic>
      </p:grpSp>
      <p:pic>
        <p:nvPicPr>
          <p:cNvPr id="6" name="图片 5"/>
          <p:cNvPicPr>
            <a:picLocks noChangeAspect="1"/>
          </p:cNvPicPr>
          <p:nvPr/>
        </p:nvPicPr>
        <p:blipFill>
          <a:blip r:embed="rId4"/>
          <a:stretch>
            <a:fillRect/>
          </a:stretch>
        </p:blipFill>
        <p:spPr>
          <a:xfrm>
            <a:off x="1884261" y="1713080"/>
            <a:ext cx="5708505" cy="1585272"/>
          </a:xfrm>
          <a:prstGeom prst="rect">
            <a:avLst/>
          </a:prstGeom>
          <a:ln>
            <a:noFill/>
          </a:ln>
          <a:effectLst>
            <a:outerShdw blurRad="190500" algn="tl" rotWithShape="0">
              <a:srgbClr val="000000">
                <a:alpha val="70000"/>
              </a:srgbClr>
            </a:outerShdw>
          </a:effectLst>
        </p:spPr>
      </p:pic>
      <p:pic>
        <p:nvPicPr>
          <p:cNvPr id="9" name="图片 8"/>
          <p:cNvPicPr>
            <a:picLocks noChangeAspect="1"/>
          </p:cNvPicPr>
          <p:nvPr/>
        </p:nvPicPr>
        <p:blipFill>
          <a:blip r:embed="rId5"/>
          <a:stretch>
            <a:fillRect/>
          </a:stretch>
        </p:blipFill>
        <p:spPr>
          <a:xfrm>
            <a:off x="1893510" y="2408674"/>
            <a:ext cx="5699256" cy="1748898"/>
          </a:xfrm>
          <a:prstGeom prst="rect">
            <a:avLst/>
          </a:prstGeom>
          <a:ln>
            <a:noFill/>
          </a:ln>
          <a:effectLst>
            <a:outerShdw blurRad="190500" algn="tl" rotWithShape="0">
              <a:srgbClr val="000000">
                <a:alpha val="70000"/>
              </a:srgbClr>
            </a:outerShdw>
          </a:effectLst>
        </p:spPr>
      </p:pic>
      <p:pic>
        <p:nvPicPr>
          <p:cNvPr id="10" name="图片 9"/>
          <p:cNvPicPr>
            <a:picLocks noChangeAspect="1"/>
          </p:cNvPicPr>
          <p:nvPr/>
        </p:nvPicPr>
        <p:blipFill>
          <a:blip r:embed="rId6"/>
          <a:stretch>
            <a:fillRect/>
          </a:stretch>
        </p:blipFill>
        <p:spPr>
          <a:xfrm>
            <a:off x="1901230" y="3043574"/>
            <a:ext cx="5708506" cy="1608137"/>
          </a:xfrm>
          <a:prstGeom prst="rect">
            <a:avLst/>
          </a:prstGeom>
          <a:ln>
            <a:noFill/>
          </a:ln>
          <a:effectLst>
            <a:outerShdw blurRad="190500" algn="tl" rotWithShape="0">
              <a:srgbClr val="000000">
                <a:alpha val="70000"/>
              </a:srgbClr>
            </a:outerShdw>
          </a:effectLst>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43913" y="1042153"/>
            <a:ext cx="7199871" cy="3310510"/>
          </a:xfrm>
          <a:prstGeom prst="rect">
            <a:avLst/>
          </a:prstGeom>
          <a:ln>
            <a:noFill/>
          </a:ln>
          <a:effectLst>
            <a:outerShdw blurRad="190500" algn="tl" rotWithShape="0">
              <a:srgbClr val="000000">
                <a:alpha val="70000"/>
              </a:srgbClr>
            </a:outerShdw>
          </a:effectLst>
        </p:spPr>
      </p:pic>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rPr>
              <a:t>写论文</a:t>
            </a:r>
            <a:r>
              <a:rPr lang="en-US" altLang="zh-CN" sz="1800" b="1" dirty="0">
                <a:solidFill>
                  <a:srgbClr val="01ACBE"/>
                </a:solidFill>
                <a:latin typeface="微软雅黑" panose="020B0503020204020204" pitchFamily="34" charset="-122"/>
                <a:ea typeface="微软雅黑" panose="020B0503020204020204" pitchFamily="34" charset="-122"/>
              </a:rPr>
              <a:t>--</a:t>
            </a:r>
            <a:r>
              <a:rPr lang="zh-CN" altLang="en-US" sz="1800" b="1" dirty="0">
                <a:solidFill>
                  <a:srgbClr val="01ACBE"/>
                </a:solidFill>
                <a:latin typeface="微软雅黑" panose="020B0503020204020204" pitchFamily="34" charset="-122"/>
                <a:ea typeface="微软雅黑" panose="020B0503020204020204" pitchFamily="34" charset="-122"/>
              </a:rPr>
              <a:t>多主题对比确定选题</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sp>
        <p:nvSpPr>
          <p:cNvPr id="17" name="矩形 3"/>
          <p:cNvSpPr>
            <a:spLocks noChangeArrowheads="1"/>
          </p:cNvSpPr>
          <p:nvPr/>
        </p:nvSpPr>
        <p:spPr bwMode="auto">
          <a:xfrm>
            <a:off x="3462086" y="4352663"/>
            <a:ext cx="221982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人工智能研究呈上升趋势</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对话气泡: 圆角矩形 4"/>
          <p:cNvSpPr/>
          <p:nvPr/>
        </p:nvSpPr>
        <p:spPr>
          <a:xfrm>
            <a:off x="6618489" y="907298"/>
            <a:ext cx="1408670" cy="479020"/>
          </a:xfrm>
          <a:prstGeom prst="wedgeRoundRectCallout">
            <a:avLst>
              <a:gd name="adj1" fmla="val -100950"/>
              <a:gd name="adj2" fmla="val 81417"/>
              <a:gd name="adj3" fmla="val 16667"/>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FF0000"/>
                </a:solidFill>
                <a:latin typeface="微软雅黑" panose="020B0503020204020204" pitchFamily="34" charset="-122"/>
                <a:ea typeface="微软雅黑" panose="020B0503020204020204" pitchFamily="34" charset="-122"/>
              </a:rPr>
              <a:t>可支持</a:t>
            </a:r>
            <a:r>
              <a:rPr lang="en-US" altLang="zh-CN" sz="1200" dirty="0">
                <a:solidFill>
                  <a:srgbClr val="FF0000"/>
                </a:solidFill>
                <a:latin typeface="微软雅黑" panose="020B0503020204020204" pitchFamily="34" charset="-122"/>
                <a:ea typeface="微软雅黑" panose="020B0503020204020204" pitchFamily="34" charset="-122"/>
              </a:rPr>
              <a:t>5</a:t>
            </a:r>
            <a:r>
              <a:rPr lang="zh-CN" altLang="en-US" sz="1200" dirty="0">
                <a:solidFill>
                  <a:srgbClr val="FF0000"/>
                </a:solidFill>
                <a:latin typeface="微软雅黑" panose="020B0503020204020204" pitchFamily="34" charset="-122"/>
                <a:ea typeface="微软雅黑" panose="020B0503020204020204" pitchFamily="34" charset="-122"/>
              </a:rPr>
              <a:t>个检索词</a:t>
            </a:r>
            <a:endParaRPr lang="en-US" altLang="zh-CN" sz="1200" dirty="0">
              <a:solidFill>
                <a:srgbClr val="FF0000"/>
              </a:solidFill>
              <a:latin typeface="微软雅黑" panose="020B0503020204020204" pitchFamily="34" charset="-122"/>
              <a:ea typeface="微软雅黑" panose="020B0503020204020204" pitchFamily="34" charset="-122"/>
            </a:endParaRPr>
          </a:p>
          <a:p>
            <a:pPr algn="ctr"/>
            <a:r>
              <a:rPr lang="zh-CN" altLang="en-US" sz="1200" dirty="0">
                <a:solidFill>
                  <a:srgbClr val="FF0000"/>
                </a:solidFill>
                <a:latin typeface="微软雅黑" panose="020B0503020204020204" pitchFamily="34" charset="-122"/>
                <a:ea typeface="微软雅黑" panose="020B0503020204020204" pitchFamily="34" charset="-122"/>
              </a:rPr>
              <a:t>同时检索</a:t>
            </a:r>
            <a:endParaRPr lang="zh-CN" altLang="en-US" sz="12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2" accel="50000" decel="5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rPr>
              <a:t>写论文</a:t>
            </a:r>
            <a:r>
              <a:rPr lang="en-US" altLang="zh-CN" sz="1800" b="1" dirty="0">
                <a:solidFill>
                  <a:srgbClr val="01ACBE"/>
                </a:solidFill>
                <a:latin typeface="微软雅黑" panose="020B0503020204020204" pitchFamily="34" charset="-122"/>
                <a:ea typeface="微软雅黑" panose="020B0503020204020204" pitchFamily="34" charset="-122"/>
              </a:rPr>
              <a:t>—</a:t>
            </a:r>
            <a:r>
              <a:rPr lang="zh-CN" altLang="en-US" sz="1800" b="1" dirty="0">
                <a:solidFill>
                  <a:srgbClr val="01ACBE"/>
                </a:solidFill>
                <a:latin typeface="微软雅黑" panose="020B0503020204020204" pitchFamily="34" charset="-122"/>
                <a:ea typeface="微软雅黑" panose="020B0503020204020204" pitchFamily="34" charset="-122"/>
              </a:rPr>
              <a:t>知识扩展</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sp>
        <p:nvSpPr>
          <p:cNvPr id="20" name="矩形 3"/>
          <p:cNvSpPr>
            <a:spLocks noChangeArrowheads="1"/>
          </p:cNvSpPr>
          <p:nvPr/>
        </p:nvSpPr>
        <p:spPr bwMode="auto">
          <a:xfrm>
            <a:off x="1670242" y="4034008"/>
            <a:ext cx="202746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人工智能相关研究领域</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矩形 3"/>
          <p:cNvSpPr>
            <a:spLocks noChangeArrowheads="1"/>
          </p:cNvSpPr>
          <p:nvPr/>
        </p:nvSpPr>
        <p:spPr bwMode="auto">
          <a:xfrm>
            <a:off x="5278909" y="4034007"/>
            <a:ext cx="2989270"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人工智能相关同义词、上下位词等</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p:cNvPicPr>
            <a:picLocks noChangeAspect="1"/>
          </p:cNvPicPr>
          <p:nvPr/>
        </p:nvPicPr>
        <p:blipFill>
          <a:blip r:embed="rId1"/>
          <a:stretch>
            <a:fillRect/>
          </a:stretch>
        </p:blipFill>
        <p:spPr>
          <a:xfrm>
            <a:off x="737727" y="1523567"/>
            <a:ext cx="4084859" cy="2329382"/>
          </a:xfrm>
          <a:prstGeom prst="rect">
            <a:avLst/>
          </a:prstGeom>
          <a:ln>
            <a:noFill/>
          </a:ln>
          <a:effectLst>
            <a:outerShdw blurRad="190500" algn="tl" rotWithShape="0">
              <a:srgbClr val="000000">
                <a:alpha val="70000"/>
              </a:srgbClr>
            </a:outerShdw>
          </a:effectLst>
        </p:spPr>
      </p:pic>
      <p:sp>
        <p:nvSpPr>
          <p:cNvPr id="6" name="椭圆 5"/>
          <p:cNvSpPr/>
          <p:nvPr/>
        </p:nvSpPr>
        <p:spPr>
          <a:xfrm>
            <a:off x="1293341" y="2224216"/>
            <a:ext cx="436605" cy="42013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a:blip r:embed="rId2"/>
          <a:stretch>
            <a:fillRect/>
          </a:stretch>
        </p:blipFill>
        <p:spPr>
          <a:xfrm>
            <a:off x="4991906" y="1523567"/>
            <a:ext cx="3535568" cy="2334923"/>
          </a:xfrm>
          <a:prstGeom prst="rect">
            <a:avLst/>
          </a:prstGeom>
          <a:ln>
            <a:noFill/>
          </a:ln>
          <a:effectLst>
            <a:outerShdw blurRad="190500" algn="tl" rotWithShape="0">
              <a:srgbClr val="000000">
                <a:alpha val="70000"/>
              </a:srgbClr>
            </a:outerShdw>
          </a:effectLst>
        </p:spPr>
      </p:pic>
      <p:sp>
        <p:nvSpPr>
          <p:cNvPr id="11" name="椭圆 10"/>
          <p:cNvSpPr/>
          <p:nvPr/>
        </p:nvSpPr>
        <p:spPr>
          <a:xfrm>
            <a:off x="1528119" y="2901291"/>
            <a:ext cx="436605" cy="448789"/>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2" presetClass="entr" presetSubtype="2" accel="50000" decel="5000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1+#ppt_w/2"/>
                                          </p:val>
                                        </p:tav>
                                        <p:tav tm="100000">
                                          <p:val>
                                            <p:strVal val="#ppt_x"/>
                                          </p:val>
                                        </p:tav>
                                      </p:tavLst>
                                    </p:anim>
                                    <p:anim calcmode="lin" valueType="num">
                                      <p:cBhvr additive="base">
                                        <p:cTn id="2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2" accel="50000" decel="5000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6"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rPr>
              <a:t>写论文</a:t>
            </a:r>
            <a:r>
              <a:rPr lang="en-US" altLang="zh-CN" sz="1800" b="1" dirty="0">
                <a:solidFill>
                  <a:srgbClr val="01ACBE"/>
                </a:solidFill>
                <a:latin typeface="微软雅黑" panose="020B0503020204020204" pitchFamily="34" charset="-122"/>
                <a:ea typeface="微软雅黑" panose="020B0503020204020204" pitchFamily="34" charset="-122"/>
              </a:rPr>
              <a:t>—</a:t>
            </a:r>
            <a:r>
              <a:rPr lang="zh-CN" altLang="en-US" sz="1800" b="1" dirty="0">
                <a:solidFill>
                  <a:srgbClr val="01ACBE"/>
                </a:solidFill>
                <a:latin typeface="微软雅黑" panose="020B0503020204020204" pitchFamily="34" charset="-122"/>
                <a:ea typeface="微软雅黑" panose="020B0503020204020204" pitchFamily="34" charset="-122"/>
              </a:rPr>
              <a:t>投稿方向</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sp>
        <p:nvSpPr>
          <p:cNvPr id="13" name="矩形 3"/>
          <p:cNvSpPr>
            <a:spLocks noChangeArrowheads="1"/>
          </p:cNvSpPr>
          <p:nvPr/>
        </p:nvSpPr>
        <p:spPr bwMode="auto">
          <a:xfrm>
            <a:off x="3365905" y="3945201"/>
            <a:ext cx="2412189"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人工智能相关收录刊种分布</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1"/>
          <a:stretch>
            <a:fillRect/>
          </a:stretch>
        </p:blipFill>
        <p:spPr>
          <a:xfrm>
            <a:off x="1639750" y="1258831"/>
            <a:ext cx="5702737" cy="262583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rPr>
              <a:t>写论文</a:t>
            </a:r>
            <a:r>
              <a:rPr lang="en-US" altLang="zh-CN" sz="1800" b="1" dirty="0">
                <a:solidFill>
                  <a:srgbClr val="01ACBE"/>
                </a:solidFill>
                <a:latin typeface="微软雅黑" panose="020B0503020204020204" pitchFamily="34" charset="-122"/>
                <a:ea typeface="微软雅黑" panose="020B0503020204020204" pitchFamily="34" charset="-122"/>
              </a:rPr>
              <a:t>--</a:t>
            </a:r>
            <a:r>
              <a:rPr lang="zh-CN" altLang="en-US" sz="1800" b="1" dirty="0">
                <a:solidFill>
                  <a:srgbClr val="01ACBE"/>
                </a:solidFill>
                <a:latin typeface="微软雅黑" panose="020B0503020204020204" pitchFamily="34" charset="-122"/>
                <a:ea typeface="微软雅黑" panose="020B0503020204020204" pitchFamily="34" charset="-122"/>
              </a:rPr>
              <a:t>了解发文参考引证情况</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063912" y="942992"/>
            <a:ext cx="4299932" cy="4050011"/>
          </a:xfrm>
          <a:prstGeom prst="rect">
            <a:avLst/>
          </a:prstGeom>
          <a:ln>
            <a:noFill/>
          </a:ln>
          <a:effectLst>
            <a:outerShdw blurRad="190500" algn="tl" rotWithShape="0">
              <a:srgbClr val="000000">
                <a:alpha val="70000"/>
              </a:srgbClr>
            </a:outerShdw>
          </a:effectLst>
        </p:spPr>
      </p:pic>
      <p:grpSp>
        <p:nvGrpSpPr>
          <p:cNvPr id="13" name="组合 12"/>
          <p:cNvGrpSpPr/>
          <p:nvPr/>
        </p:nvGrpSpPr>
        <p:grpSpPr>
          <a:xfrm>
            <a:off x="6557319" y="2028416"/>
            <a:ext cx="2046353" cy="1384764"/>
            <a:chOff x="6120031" y="2028416"/>
            <a:chExt cx="2483641" cy="1384764"/>
          </a:xfrm>
        </p:grpSpPr>
        <p:sp>
          <p:nvSpPr>
            <p:cNvPr id="8" name="文本框 7"/>
            <p:cNvSpPr txBox="1"/>
            <p:nvPr/>
          </p:nvSpPr>
          <p:spPr>
            <a:xfrm>
              <a:off x="6120031" y="2028416"/>
              <a:ext cx="2483639" cy="523220"/>
            </a:xfrm>
            <a:prstGeom prst="rect">
              <a:avLst/>
            </a:prstGeom>
            <a:solidFill>
              <a:srgbClr val="01ACBE"/>
            </a:solidFill>
          </p:spPr>
          <p:txBody>
            <a:bodyPr wrap="square" rtlCol="0" anchor="ctr">
              <a:spAutoFit/>
            </a:bodyPr>
            <a:lstStyle/>
            <a:p>
              <a:pPr algn="ctr" fontAlgn="base">
                <a:spcBef>
                  <a:spcPct val="0"/>
                </a:spcBef>
                <a:spcAft>
                  <a:spcPct val="0"/>
                </a:spcAft>
                <a:buFont typeface="Arial" panose="020B0604020202020204" pitchFamily="34" charset="0"/>
                <a:buNone/>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图书、期刊、论文</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的立体引证关系</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nvSpPr>
          <p:spPr>
            <a:xfrm>
              <a:off x="6120031" y="2889960"/>
              <a:ext cx="2483639" cy="523220"/>
            </a:xfrm>
            <a:prstGeom prst="rect">
              <a:avLst/>
            </a:prstGeom>
            <a:solidFill>
              <a:srgbClr val="01ACBE"/>
            </a:solidFill>
          </p:spPr>
          <p:txBody>
            <a:bodyPr wrap="square" rtlCol="0" anchor="ctr">
              <a:spAutoFit/>
            </a:bodyPr>
            <a:lstStyle/>
            <a:p>
              <a:pPr algn="ctr" fontAlgn="base">
                <a:spcBef>
                  <a:spcPct val="0"/>
                </a:spcBef>
                <a:spcAft>
                  <a:spcPct val="0"/>
                </a:spcAft>
                <a:buFont typeface="Arial" panose="020B0604020202020204" pitchFamily="34" charset="0"/>
                <a:buNone/>
              </a:pP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完善的中文期刊引用</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spcBef>
                  <a:spcPct val="0"/>
                </a:spcBef>
                <a:spcAft>
                  <a:spcPct val="0"/>
                </a:spcAft>
                <a:buFont typeface="Arial" panose="020B0604020202020204" pitchFamily="34" charset="0"/>
                <a:buNone/>
              </a:pPr>
              <a:r>
                <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8000</a:t>
              </a:r>
              <a:r>
                <a:rPr lang="zh-CN" altLang="en-US"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多万篇</a:t>
              </a:r>
              <a:endParaRPr lang="en-US" altLang="zh-CN" sz="1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rot="16200000">
              <a:off x="7129121" y="1019327"/>
              <a:ext cx="465461" cy="2483640"/>
            </a:xfrm>
            <a:prstGeom prst="rect">
              <a:avLst/>
            </a:prstGeom>
            <a:gradFill>
              <a:gsLst>
                <a:gs pos="60000">
                  <a:schemeClr val="tx1">
                    <a:alpha val="10000"/>
                  </a:schemeClr>
                </a:gs>
                <a:gs pos="100000">
                  <a:schemeClr val="tx1">
                    <a:alpha val="41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grpSp>
      <p:sp>
        <p:nvSpPr>
          <p:cNvPr id="10" name="矩形 9"/>
          <p:cNvSpPr/>
          <p:nvPr/>
        </p:nvSpPr>
        <p:spPr>
          <a:xfrm rot="16200000">
            <a:off x="7347765" y="2099515"/>
            <a:ext cx="465461" cy="2046352"/>
          </a:xfrm>
          <a:prstGeom prst="rect">
            <a:avLst/>
          </a:prstGeom>
          <a:gradFill>
            <a:gsLst>
              <a:gs pos="60000">
                <a:schemeClr val="tx1">
                  <a:alpha val="10000"/>
                </a:schemeClr>
              </a:gs>
              <a:gs pos="100000">
                <a:schemeClr val="tx1">
                  <a:alpha val="41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rPr>
              <a:t>考研</a:t>
            </a:r>
            <a:r>
              <a:rPr lang="en-US" altLang="zh-CN" sz="1800" b="1" dirty="0">
                <a:solidFill>
                  <a:srgbClr val="01ACBE"/>
                </a:solidFill>
                <a:latin typeface="微软雅黑" panose="020B0503020204020204" pitchFamily="34" charset="-122"/>
                <a:ea typeface="微软雅黑" panose="020B0503020204020204" pitchFamily="34" charset="-122"/>
              </a:rPr>
              <a:t>—</a:t>
            </a:r>
            <a:r>
              <a:rPr lang="zh-CN" altLang="en-US" sz="1800" b="1" dirty="0">
                <a:solidFill>
                  <a:srgbClr val="01ACBE"/>
                </a:solidFill>
                <a:latin typeface="微软雅黑" panose="020B0503020204020204" pitchFamily="34" charset="-122"/>
                <a:ea typeface="微软雅黑" panose="020B0503020204020204" pitchFamily="34" charset="-122"/>
              </a:rPr>
              <a:t>确定学校</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sp>
        <p:nvSpPr>
          <p:cNvPr id="15" name="矩形 3"/>
          <p:cNvSpPr>
            <a:spLocks noChangeArrowheads="1"/>
          </p:cNvSpPr>
          <p:nvPr/>
        </p:nvSpPr>
        <p:spPr bwMode="auto">
          <a:xfrm>
            <a:off x="3396183" y="4253527"/>
            <a:ext cx="221982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该领域的重点高校、地区</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pic>
        <p:nvPicPr>
          <p:cNvPr id="18" name="图片 17"/>
          <p:cNvPicPr>
            <a:picLocks noChangeAspect="1"/>
          </p:cNvPicPr>
          <p:nvPr/>
        </p:nvPicPr>
        <p:blipFill>
          <a:blip r:embed="rId1"/>
          <a:stretch>
            <a:fillRect/>
          </a:stretch>
        </p:blipFill>
        <p:spPr>
          <a:xfrm>
            <a:off x="3390794" y="1453264"/>
            <a:ext cx="5291758" cy="2574773"/>
          </a:xfrm>
          <a:prstGeom prst="rect">
            <a:avLst/>
          </a:prstGeom>
          <a:ln>
            <a:noFill/>
          </a:ln>
          <a:effectLst>
            <a:outerShdw blurRad="190500" algn="tl" rotWithShape="0">
              <a:srgbClr val="000000">
                <a:alpha val="70000"/>
              </a:srgbClr>
            </a:outerShdw>
          </a:effectLst>
        </p:spPr>
      </p:pic>
      <p:pic>
        <p:nvPicPr>
          <p:cNvPr id="2" name="图片 1"/>
          <p:cNvPicPr>
            <a:picLocks noChangeAspect="1"/>
          </p:cNvPicPr>
          <p:nvPr/>
        </p:nvPicPr>
        <p:blipFill>
          <a:blip r:embed="rId2"/>
          <a:stretch>
            <a:fillRect/>
          </a:stretch>
        </p:blipFill>
        <p:spPr>
          <a:xfrm>
            <a:off x="599298" y="1453264"/>
            <a:ext cx="2654648" cy="2579869"/>
          </a:xfrm>
          <a:prstGeom prst="rect">
            <a:avLst/>
          </a:prstGeom>
          <a:ln>
            <a:noFill/>
          </a:ln>
          <a:effectLst>
            <a:outerShdw blurRad="190500" algn="tl" rotWithShape="0">
              <a:srgbClr val="000000">
                <a:alpha val="70000"/>
              </a:srgbClr>
            </a:outerShdw>
          </a:effectLst>
        </p:spPr>
      </p:pic>
      <p:sp>
        <p:nvSpPr>
          <p:cNvPr id="7" name="椭圆 6"/>
          <p:cNvSpPr/>
          <p:nvPr/>
        </p:nvSpPr>
        <p:spPr>
          <a:xfrm>
            <a:off x="1532237" y="2990333"/>
            <a:ext cx="436605" cy="42013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2236458" y="2100649"/>
            <a:ext cx="436605" cy="42013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p:cNvGrpSpPr/>
          <p:nvPr/>
        </p:nvGrpSpPr>
        <p:grpSpPr>
          <a:xfrm>
            <a:off x="1808205" y="1709562"/>
            <a:ext cx="5527590" cy="2062176"/>
            <a:chOff x="1641080" y="1559333"/>
            <a:chExt cx="6123809" cy="2236163"/>
          </a:xfrm>
        </p:grpSpPr>
        <p:grpSp>
          <p:nvGrpSpPr>
            <p:cNvPr id="6" name="组合 5"/>
            <p:cNvGrpSpPr/>
            <p:nvPr/>
          </p:nvGrpSpPr>
          <p:grpSpPr>
            <a:xfrm>
              <a:off x="1641080" y="2409164"/>
              <a:ext cx="6123809" cy="1386332"/>
              <a:chOff x="1540477" y="1789257"/>
              <a:chExt cx="6123809" cy="1386332"/>
            </a:xfrm>
          </p:grpSpPr>
          <p:pic>
            <p:nvPicPr>
              <p:cNvPr id="3" name="图片 2"/>
              <p:cNvPicPr>
                <a:picLocks noChangeAspect="1"/>
              </p:cNvPicPr>
              <p:nvPr/>
            </p:nvPicPr>
            <p:blipFill>
              <a:blip r:embed="rId3"/>
              <a:stretch>
                <a:fillRect/>
              </a:stretch>
            </p:blipFill>
            <p:spPr>
              <a:xfrm>
                <a:off x="1540477" y="1789257"/>
                <a:ext cx="6104762" cy="695238"/>
              </a:xfrm>
              <a:prstGeom prst="rect">
                <a:avLst/>
              </a:prstGeom>
            </p:spPr>
          </p:pic>
          <p:pic>
            <p:nvPicPr>
              <p:cNvPr id="5" name="图片 4"/>
              <p:cNvPicPr>
                <a:picLocks noChangeAspect="1"/>
              </p:cNvPicPr>
              <p:nvPr/>
            </p:nvPicPr>
            <p:blipFill>
              <a:blip r:embed="rId4"/>
              <a:stretch>
                <a:fillRect/>
              </a:stretch>
            </p:blipFill>
            <p:spPr>
              <a:xfrm>
                <a:off x="1540477" y="2480351"/>
                <a:ext cx="6123809" cy="695238"/>
              </a:xfrm>
              <a:prstGeom prst="rect">
                <a:avLst/>
              </a:prstGeom>
            </p:spPr>
          </p:pic>
        </p:grpSp>
        <p:pic>
          <p:nvPicPr>
            <p:cNvPr id="9" name="图片 8"/>
            <p:cNvPicPr>
              <a:picLocks noChangeAspect="1"/>
            </p:cNvPicPr>
            <p:nvPr/>
          </p:nvPicPr>
          <p:blipFill>
            <a:blip r:embed="rId5"/>
            <a:stretch>
              <a:fillRect/>
            </a:stretch>
          </p:blipFill>
          <p:spPr>
            <a:xfrm>
              <a:off x="1641081" y="1559333"/>
              <a:ext cx="6104762" cy="85714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42"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 presetClass="entr" presetSubtype="2" accel="50000" decel="5000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01ACBE"/>
                </a:solidFill>
                <a:latin typeface="微软雅黑" panose="020B0503020204020204" pitchFamily="34" charset="-122"/>
                <a:ea typeface="微软雅黑" panose="020B0503020204020204" pitchFamily="34" charset="-122"/>
              </a:rPr>
              <a:t>考研</a:t>
            </a:r>
            <a:r>
              <a:rPr lang="en-US" altLang="zh-CN" sz="1800" b="1" dirty="0">
                <a:solidFill>
                  <a:srgbClr val="01ACBE"/>
                </a:solidFill>
                <a:latin typeface="微软雅黑" panose="020B0503020204020204" pitchFamily="34" charset="-122"/>
                <a:ea typeface="微软雅黑" panose="020B0503020204020204" pitchFamily="34" charset="-122"/>
              </a:rPr>
              <a:t>—</a:t>
            </a:r>
            <a:r>
              <a:rPr lang="zh-CN" altLang="en-US" sz="1800" b="1" dirty="0">
                <a:solidFill>
                  <a:srgbClr val="01ACBE"/>
                </a:solidFill>
                <a:latin typeface="微软雅黑" panose="020B0503020204020204" pitchFamily="34" charset="-122"/>
                <a:ea typeface="微软雅黑" panose="020B0503020204020204" pitchFamily="34" charset="-122"/>
              </a:rPr>
              <a:t>确定导师</a:t>
            </a:r>
            <a:endParaRPr lang="zh-CN" altLang="en-US" sz="1800" b="1" dirty="0">
              <a:solidFill>
                <a:srgbClr val="01ACBE"/>
              </a:solidFill>
              <a:latin typeface="微软雅黑" panose="020B0503020204020204" pitchFamily="34" charset="-122"/>
              <a:ea typeface="微软雅黑" panose="020B0503020204020204" pitchFamily="34" charset="-122"/>
            </a:endParaRPr>
          </a:p>
        </p:txBody>
      </p:sp>
      <p:sp>
        <p:nvSpPr>
          <p:cNvPr id="14" name="矩形 3"/>
          <p:cNvSpPr>
            <a:spLocks noChangeArrowheads="1"/>
          </p:cNvSpPr>
          <p:nvPr/>
        </p:nvSpPr>
        <p:spPr bwMode="auto">
          <a:xfrm>
            <a:off x="3654446" y="4216646"/>
            <a:ext cx="183510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该领域的学科带头人</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1"/>
          <a:stretch>
            <a:fillRect/>
          </a:stretch>
        </p:blipFill>
        <p:spPr>
          <a:xfrm>
            <a:off x="3754858" y="1223350"/>
            <a:ext cx="4742357" cy="2836116"/>
          </a:xfrm>
          <a:prstGeom prst="rect">
            <a:avLst/>
          </a:prstGeom>
          <a:ln>
            <a:noFill/>
          </a:ln>
          <a:effectLst>
            <a:outerShdw blurRad="190500" algn="tl" rotWithShape="0">
              <a:srgbClr val="000000">
                <a:alpha val="70000"/>
              </a:srgbClr>
            </a:outerShdw>
          </a:effectLst>
        </p:spPr>
      </p:pic>
      <p:pic>
        <p:nvPicPr>
          <p:cNvPr id="3" name="图片 2"/>
          <p:cNvPicPr>
            <a:picLocks noChangeAspect="1"/>
          </p:cNvPicPr>
          <p:nvPr/>
        </p:nvPicPr>
        <p:blipFill>
          <a:blip r:embed="rId2"/>
          <a:stretch>
            <a:fillRect/>
          </a:stretch>
        </p:blipFill>
        <p:spPr>
          <a:xfrm>
            <a:off x="682577" y="1223350"/>
            <a:ext cx="2910396" cy="2836116"/>
          </a:xfrm>
          <a:prstGeom prst="rect">
            <a:avLst/>
          </a:prstGeom>
          <a:ln>
            <a:noFill/>
          </a:ln>
          <a:effectLst>
            <a:outerShdw blurRad="190500" algn="tl" rotWithShape="0">
              <a:srgbClr val="000000">
                <a:alpha val="70000"/>
              </a:srgbClr>
            </a:outerShdw>
          </a:effectLst>
        </p:spPr>
      </p:pic>
      <p:sp>
        <p:nvSpPr>
          <p:cNvPr id="7" name="椭圆 6"/>
          <p:cNvSpPr/>
          <p:nvPr/>
        </p:nvSpPr>
        <p:spPr>
          <a:xfrm>
            <a:off x="1659563" y="2940907"/>
            <a:ext cx="436605" cy="42013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2413684" y="1968843"/>
            <a:ext cx="436605" cy="42013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 presetClass="entr" presetSubtype="2" accel="50000" decel="50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1+#ppt_w/2"/>
                                          </p:val>
                                        </p:tav>
                                        <p:tav tm="100000">
                                          <p:val>
                                            <p:strVal val="#ppt_x"/>
                                          </p:val>
                                        </p:tav>
                                      </p:tavLst>
                                    </p:anim>
                                    <p:anim calcmode="lin" valueType="num">
                                      <p:cBhvr additive="base">
                                        <p:cTn id="2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715857" y="392642"/>
            <a:ext cx="2072960" cy="2584754"/>
            <a:chOff x="3295850" y="1908877"/>
            <a:chExt cx="3738030" cy="4660916"/>
          </a:xfrm>
        </p:grpSpPr>
        <p:sp>
          <p:nvSpPr>
            <p:cNvPr id="12"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4"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6" name="圆角矩形 6"/>
          <p:cNvSpPr/>
          <p:nvPr/>
        </p:nvSpPr>
        <p:spPr>
          <a:xfrm>
            <a:off x="3269582" y="857169"/>
            <a:ext cx="3894951"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7" name="组合 16"/>
          <p:cNvGrpSpPr/>
          <p:nvPr/>
        </p:nvGrpSpPr>
        <p:grpSpPr>
          <a:xfrm>
            <a:off x="3339871" y="1171026"/>
            <a:ext cx="118508" cy="118509"/>
            <a:chOff x="4486616" y="3001075"/>
            <a:chExt cx="274695" cy="274699"/>
          </a:xfrm>
        </p:grpSpPr>
        <p:sp>
          <p:nvSpPr>
            <p:cNvPr id="18" name="椭圆 1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 name="组合 19"/>
          <p:cNvGrpSpPr/>
          <p:nvPr/>
        </p:nvGrpSpPr>
        <p:grpSpPr>
          <a:xfrm>
            <a:off x="3040366" y="1171026"/>
            <a:ext cx="118508" cy="118509"/>
            <a:chOff x="4486616" y="3001075"/>
            <a:chExt cx="274695" cy="274699"/>
          </a:xfrm>
        </p:grpSpPr>
        <p:sp>
          <p:nvSpPr>
            <p:cNvPr id="21" name="椭圆 2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3" name="组合 22"/>
          <p:cNvGrpSpPr/>
          <p:nvPr/>
        </p:nvGrpSpPr>
        <p:grpSpPr>
          <a:xfrm>
            <a:off x="3106923" y="1204688"/>
            <a:ext cx="288238" cy="46073"/>
            <a:chOff x="4318304" y="3089060"/>
            <a:chExt cx="384317" cy="61430"/>
          </a:xfrm>
        </p:grpSpPr>
        <p:sp>
          <p:nvSpPr>
            <p:cNvPr id="24"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6" name="文本框 25"/>
          <p:cNvSpPr txBox="1"/>
          <p:nvPr/>
        </p:nvSpPr>
        <p:spPr>
          <a:xfrm>
            <a:off x="4081769" y="982081"/>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查找显性知识</a:t>
            </a:r>
            <a:endParaRPr lang="zh-CN" altLang="en-US" sz="2700" dirty="0">
              <a:solidFill>
                <a:schemeClr val="bg1"/>
              </a:solidFill>
              <a:latin typeface="造字工房悦黑体验版细体" pitchFamily="50" charset="-122"/>
              <a:ea typeface="造字工房悦黑体验版细体" pitchFamily="50" charset="-122"/>
            </a:endParaRPr>
          </a:p>
        </p:txBody>
      </p:sp>
      <p:grpSp>
        <p:nvGrpSpPr>
          <p:cNvPr id="27" name="组合 26"/>
          <p:cNvGrpSpPr/>
          <p:nvPr/>
        </p:nvGrpSpPr>
        <p:grpSpPr>
          <a:xfrm>
            <a:off x="2161103" y="960737"/>
            <a:ext cx="589923" cy="553376"/>
            <a:chOff x="3108756" y="2110160"/>
            <a:chExt cx="745081" cy="698920"/>
          </a:xfrm>
          <a:solidFill>
            <a:schemeClr val="bg1"/>
          </a:solidFill>
        </p:grpSpPr>
        <p:sp>
          <p:nvSpPr>
            <p:cNvPr id="28"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2"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3"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4"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5"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36" name="组合 35"/>
          <p:cNvGrpSpPr/>
          <p:nvPr/>
        </p:nvGrpSpPr>
        <p:grpSpPr>
          <a:xfrm>
            <a:off x="3641395" y="1050974"/>
            <a:ext cx="451147" cy="429668"/>
            <a:chOff x="5030931" y="2884106"/>
            <a:chExt cx="601529" cy="572890"/>
          </a:xfrm>
        </p:grpSpPr>
        <p:sp>
          <p:nvSpPr>
            <p:cNvPr id="37" name="椭圆 36"/>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8" name="文本框 37"/>
            <p:cNvSpPr txBox="1"/>
            <p:nvPr/>
          </p:nvSpPr>
          <p:spPr>
            <a:xfrm>
              <a:off x="5030931" y="2902999"/>
              <a:ext cx="601529" cy="553997"/>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01</a:t>
              </a:r>
              <a:endParaRPr lang="zh-CN" altLang="en-US" sz="2100" dirty="0">
                <a:solidFill>
                  <a:srgbClr val="FFB850"/>
                </a:solidFill>
                <a:latin typeface="Impact" panose="020B0806030902050204" pitchFamily="34" charset="0"/>
              </a:endParaRPr>
            </a:p>
          </p:txBody>
        </p:sp>
      </p:grpSp>
      <p:grpSp>
        <p:nvGrpSpPr>
          <p:cNvPr id="39" name="组合 38"/>
          <p:cNvGrpSpPr/>
          <p:nvPr/>
        </p:nvGrpSpPr>
        <p:grpSpPr>
          <a:xfrm>
            <a:off x="1724042" y="1803769"/>
            <a:ext cx="2065817" cy="2584754"/>
            <a:chOff x="3295850" y="1895995"/>
            <a:chExt cx="3725149" cy="4660916"/>
          </a:xfrm>
        </p:grpSpPr>
        <p:sp>
          <p:nvSpPr>
            <p:cNvPr id="40"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2"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44" name="圆角矩形 29"/>
          <p:cNvSpPr/>
          <p:nvPr/>
        </p:nvSpPr>
        <p:spPr>
          <a:xfrm>
            <a:off x="3269582" y="2278763"/>
            <a:ext cx="3894951" cy="75108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5" name="组合 44"/>
          <p:cNvGrpSpPr/>
          <p:nvPr/>
        </p:nvGrpSpPr>
        <p:grpSpPr>
          <a:xfrm>
            <a:off x="3339871" y="2592620"/>
            <a:ext cx="118508" cy="118509"/>
            <a:chOff x="4486616" y="3001075"/>
            <a:chExt cx="274695" cy="274699"/>
          </a:xfrm>
        </p:grpSpPr>
        <p:sp>
          <p:nvSpPr>
            <p:cNvPr id="46" name="椭圆 4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椭圆 4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8" name="组合 47"/>
          <p:cNvGrpSpPr/>
          <p:nvPr/>
        </p:nvGrpSpPr>
        <p:grpSpPr>
          <a:xfrm>
            <a:off x="3040366" y="2592620"/>
            <a:ext cx="118508" cy="118509"/>
            <a:chOff x="4486616" y="3001075"/>
            <a:chExt cx="274695" cy="274699"/>
          </a:xfrm>
        </p:grpSpPr>
        <p:sp>
          <p:nvSpPr>
            <p:cNvPr id="49" name="椭圆 4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 name="椭圆 4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1" name="组合 50"/>
          <p:cNvGrpSpPr/>
          <p:nvPr/>
        </p:nvGrpSpPr>
        <p:grpSpPr>
          <a:xfrm>
            <a:off x="3106925" y="2626282"/>
            <a:ext cx="288238" cy="46073"/>
            <a:chOff x="4312849" y="3104300"/>
            <a:chExt cx="384317" cy="61430"/>
          </a:xfrm>
        </p:grpSpPr>
        <p:sp>
          <p:nvSpPr>
            <p:cNvPr id="52"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 name="组合 53"/>
          <p:cNvGrpSpPr/>
          <p:nvPr/>
        </p:nvGrpSpPr>
        <p:grpSpPr>
          <a:xfrm>
            <a:off x="3645485" y="2461137"/>
            <a:ext cx="513267" cy="429667"/>
            <a:chOff x="5030931" y="2884106"/>
            <a:chExt cx="684356" cy="572889"/>
          </a:xfrm>
        </p:grpSpPr>
        <p:sp>
          <p:nvSpPr>
            <p:cNvPr id="55" name="椭圆 54"/>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文本框 55"/>
            <p:cNvSpPr txBox="1"/>
            <p:nvPr/>
          </p:nvSpPr>
          <p:spPr>
            <a:xfrm>
              <a:off x="5030931" y="2902999"/>
              <a:ext cx="684356" cy="553996"/>
            </a:xfrm>
            <a:prstGeom prst="rect">
              <a:avLst/>
            </a:prstGeom>
            <a:noFill/>
          </p:spPr>
          <p:txBody>
            <a:bodyPr wrap="square" rtlCol="0">
              <a:spAutoFit/>
            </a:bodyPr>
            <a:lstStyle/>
            <a:p>
              <a:pPr algn="ctr"/>
              <a:r>
                <a:rPr lang="en-US" altLang="zh-CN" sz="2100" dirty="0">
                  <a:solidFill>
                    <a:srgbClr val="01ACBE"/>
                  </a:solidFill>
                  <a:latin typeface="Impact" panose="020B0806030902050204" pitchFamily="34" charset="0"/>
                </a:rPr>
                <a:t>02</a:t>
              </a:r>
              <a:endParaRPr lang="zh-CN" altLang="en-US" sz="2100" dirty="0">
                <a:solidFill>
                  <a:srgbClr val="01ACBE"/>
                </a:solidFill>
                <a:latin typeface="Impact" panose="020B0806030902050204" pitchFamily="34" charset="0"/>
              </a:endParaRPr>
            </a:p>
          </p:txBody>
        </p:sp>
      </p:grpSp>
      <p:grpSp>
        <p:nvGrpSpPr>
          <p:cNvPr id="57" name="组合 56"/>
          <p:cNvGrpSpPr/>
          <p:nvPr/>
        </p:nvGrpSpPr>
        <p:grpSpPr>
          <a:xfrm>
            <a:off x="2157653" y="2386177"/>
            <a:ext cx="598901" cy="497016"/>
            <a:chOff x="9404083" y="1238855"/>
            <a:chExt cx="801342" cy="665020"/>
          </a:xfrm>
          <a:solidFill>
            <a:schemeClr val="bg1"/>
          </a:solidFill>
        </p:grpSpPr>
        <p:sp>
          <p:nvSpPr>
            <p:cNvPr id="58"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62" name="文本框 61"/>
          <p:cNvSpPr txBox="1"/>
          <p:nvPr/>
        </p:nvSpPr>
        <p:spPr>
          <a:xfrm>
            <a:off x="3907837" y="2413104"/>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挖掘隐性知识</a:t>
            </a:r>
            <a:endParaRPr lang="zh-CN" altLang="en-US" sz="2700" dirty="0">
              <a:solidFill>
                <a:schemeClr val="bg1"/>
              </a:solidFill>
              <a:latin typeface="造字工房悦黑体验版细体" pitchFamily="50" charset="-122"/>
              <a:ea typeface="造字工房悦黑体验版细体" pitchFamily="50" charset="-122"/>
            </a:endParaRPr>
          </a:p>
        </p:txBody>
      </p:sp>
      <p:grpSp>
        <p:nvGrpSpPr>
          <p:cNvPr id="63" name="组合 62"/>
          <p:cNvGrpSpPr/>
          <p:nvPr/>
        </p:nvGrpSpPr>
        <p:grpSpPr>
          <a:xfrm>
            <a:off x="1753771" y="3254911"/>
            <a:ext cx="2065817" cy="2584754"/>
            <a:chOff x="3295850" y="1895995"/>
            <a:chExt cx="3725149" cy="4660916"/>
          </a:xfrm>
        </p:grpSpPr>
        <p:sp>
          <p:nvSpPr>
            <p:cNvPr id="64"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6"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68" name="圆角矩形 6"/>
          <p:cNvSpPr/>
          <p:nvPr/>
        </p:nvSpPr>
        <p:spPr>
          <a:xfrm>
            <a:off x="3306463" y="3728870"/>
            <a:ext cx="3894951" cy="751080"/>
          </a:xfrm>
          <a:prstGeom prst="roundRect">
            <a:avLst>
              <a:gd name="adj" fmla="val 9976"/>
            </a:avLst>
          </a:prstGeom>
          <a:solidFill>
            <a:srgbClr val="E8797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69" name="组合 68"/>
          <p:cNvGrpSpPr/>
          <p:nvPr/>
        </p:nvGrpSpPr>
        <p:grpSpPr>
          <a:xfrm>
            <a:off x="3376752" y="4042727"/>
            <a:ext cx="118508" cy="118509"/>
            <a:chOff x="4486616" y="3001075"/>
            <a:chExt cx="274695" cy="274699"/>
          </a:xfrm>
        </p:grpSpPr>
        <p:sp>
          <p:nvSpPr>
            <p:cNvPr id="70" name="椭圆 6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1" name="椭圆 7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2" name="组合 71"/>
          <p:cNvGrpSpPr/>
          <p:nvPr/>
        </p:nvGrpSpPr>
        <p:grpSpPr>
          <a:xfrm>
            <a:off x="3077247" y="4042727"/>
            <a:ext cx="118508" cy="118509"/>
            <a:chOff x="4486616" y="3001075"/>
            <a:chExt cx="274695" cy="274699"/>
          </a:xfrm>
        </p:grpSpPr>
        <p:sp>
          <p:nvSpPr>
            <p:cNvPr id="73" name="椭圆 7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4" name="椭圆 73"/>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5" name="组合 74"/>
          <p:cNvGrpSpPr/>
          <p:nvPr/>
        </p:nvGrpSpPr>
        <p:grpSpPr>
          <a:xfrm>
            <a:off x="3143806" y="4076389"/>
            <a:ext cx="288238" cy="46073"/>
            <a:chOff x="4317617" y="3104300"/>
            <a:chExt cx="384317" cy="61430"/>
          </a:xfrm>
        </p:grpSpPr>
        <p:sp>
          <p:nvSpPr>
            <p:cNvPr id="76" name="圆角矩形 14"/>
            <p:cNvSpPr/>
            <p:nvPr/>
          </p:nvSpPr>
          <p:spPr>
            <a:xfrm rot="16200000">
              <a:off x="4498570"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7" name="圆角矩形 15"/>
            <p:cNvSpPr/>
            <p:nvPr/>
          </p:nvSpPr>
          <p:spPr>
            <a:xfrm rot="16200000">
              <a:off x="4498571"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8" name="组合 77"/>
          <p:cNvGrpSpPr/>
          <p:nvPr/>
        </p:nvGrpSpPr>
        <p:grpSpPr>
          <a:xfrm>
            <a:off x="3678792" y="3911244"/>
            <a:ext cx="491776" cy="429667"/>
            <a:chOff x="5030931" y="2884106"/>
            <a:chExt cx="655701" cy="572889"/>
          </a:xfrm>
        </p:grpSpPr>
        <p:sp>
          <p:nvSpPr>
            <p:cNvPr id="79" name="椭圆 78"/>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0" name="文本框 79"/>
            <p:cNvSpPr txBox="1"/>
            <p:nvPr/>
          </p:nvSpPr>
          <p:spPr>
            <a:xfrm>
              <a:off x="5030931" y="2902999"/>
              <a:ext cx="655701" cy="553996"/>
            </a:xfrm>
            <a:prstGeom prst="rect">
              <a:avLst/>
            </a:prstGeom>
            <a:noFill/>
          </p:spPr>
          <p:txBody>
            <a:bodyPr wrap="square" rtlCol="0">
              <a:spAutoFit/>
            </a:bodyPr>
            <a:lstStyle/>
            <a:p>
              <a:pPr algn="ctr"/>
              <a:r>
                <a:rPr lang="en-US" altLang="zh-CN" sz="2100" dirty="0">
                  <a:solidFill>
                    <a:srgbClr val="E8797A"/>
                  </a:solidFill>
                  <a:latin typeface="Impact" panose="020B0806030902050204" pitchFamily="34" charset="0"/>
                </a:rPr>
                <a:t>03</a:t>
              </a:r>
              <a:endParaRPr lang="zh-CN" altLang="en-US" sz="2100" dirty="0">
                <a:solidFill>
                  <a:srgbClr val="E8797A"/>
                </a:solidFill>
                <a:latin typeface="Impact" panose="020B0806030902050204" pitchFamily="34" charset="0"/>
              </a:endParaRPr>
            </a:p>
          </p:txBody>
        </p:sp>
      </p:grpSp>
      <p:grpSp>
        <p:nvGrpSpPr>
          <p:cNvPr id="81" name="组合 80"/>
          <p:cNvGrpSpPr/>
          <p:nvPr/>
        </p:nvGrpSpPr>
        <p:grpSpPr>
          <a:xfrm>
            <a:off x="2211868" y="3902378"/>
            <a:ext cx="539637" cy="423360"/>
            <a:chOff x="4172643" y="3997027"/>
            <a:chExt cx="736426" cy="577745"/>
          </a:xfrm>
          <a:solidFill>
            <a:schemeClr val="bg1"/>
          </a:solidFill>
        </p:grpSpPr>
        <p:sp>
          <p:nvSpPr>
            <p:cNvPr id="82" name="Freeform 14"/>
            <p:cNvSpPr/>
            <p:nvPr/>
          </p:nvSpPr>
          <p:spPr bwMode="auto">
            <a:xfrm>
              <a:off x="4409944" y="4129742"/>
              <a:ext cx="499125" cy="385885"/>
            </a:xfrm>
            <a:custGeom>
              <a:avLst/>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15"/>
            <p:cNvSpPr>
              <a:spLocks noEditPoints="1"/>
            </p:cNvSpPr>
            <p:nvPr/>
          </p:nvSpPr>
          <p:spPr bwMode="auto">
            <a:xfrm>
              <a:off x="4534004" y="3997027"/>
              <a:ext cx="339001" cy="188975"/>
            </a:xfrm>
            <a:custGeom>
              <a:avLst/>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16"/>
            <p:cNvSpPr>
              <a:spLocks noEditPoints="1"/>
            </p:cNvSpPr>
            <p:nvPr/>
          </p:nvSpPr>
          <p:spPr bwMode="auto">
            <a:xfrm>
              <a:off x="4172643" y="4213411"/>
              <a:ext cx="361361" cy="361361"/>
            </a:xfrm>
            <a:custGeom>
              <a:avLst/>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12">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 name="Freeform 17"/>
            <p:cNvSpPr/>
            <p:nvPr/>
          </p:nvSpPr>
          <p:spPr bwMode="auto">
            <a:xfrm>
              <a:off x="4288769" y="4324488"/>
              <a:ext cx="83668" cy="102422"/>
            </a:xfrm>
            <a:custGeom>
              <a:avLst/>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86" name="文本框 85"/>
          <p:cNvSpPr txBox="1"/>
          <p:nvPr/>
        </p:nvSpPr>
        <p:spPr>
          <a:xfrm>
            <a:off x="3941142" y="3863211"/>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成果统计分析</a:t>
            </a:r>
            <a:endParaRPr lang="zh-CN" altLang="en-US" sz="2700" dirty="0">
              <a:solidFill>
                <a:schemeClr val="bg1"/>
              </a:solidFill>
              <a:latin typeface="造字工房悦黑体验版细体" pitchFamily="50" charset="-122"/>
              <a:ea typeface="造字工房悦黑体验版细体" pitchFamily="50"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nvSpPr>
        <p:spPr>
          <a:xfrm>
            <a:off x="-175432" y="1724083"/>
            <a:ext cx="9079230" cy="3616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0" indent="0" algn="just">
              <a:buNone/>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981094" y="1461283"/>
            <a:ext cx="3109013" cy="1917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图片 3"/>
          <p:cNvPicPr>
            <a:picLocks noChangeAspect="1"/>
          </p:cNvPicPr>
          <p:nvPr/>
        </p:nvPicPr>
        <p:blipFill>
          <a:blip r:embed="rId2"/>
          <a:stretch>
            <a:fillRect/>
          </a:stretch>
        </p:blipFill>
        <p:spPr>
          <a:xfrm>
            <a:off x="5053893" y="1461283"/>
            <a:ext cx="3109013" cy="1917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文本框 4"/>
          <p:cNvSpPr txBox="1"/>
          <p:nvPr/>
        </p:nvSpPr>
        <p:spPr>
          <a:xfrm>
            <a:off x="8048367" y="4886298"/>
            <a:ext cx="1252151" cy="215444"/>
          </a:xfrm>
          <a:prstGeom prst="rect">
            <a:avLst/>
          </a:prstGeom>
          <a:noFill/>
        </p:spPr>
        <p:txBody>
          <a:bodyPr wrap="square" rtlCol="0">
            <a:spAutoFit/>
          </a:bodyPr>
          <a:lstStyle/>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图片来自百度</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123708" y="3573462"/>
            <a:ext cx="823783"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大数据</a:t>
            </a:r>
            <a:endParaRPr lang="zh-CN" altLang="en-US" sz="16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5948616" y="3573462"/>
            <a:ext cx="1507524"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学术产出分析</a:t>
            </a:r>
            <a:endParaRPr lang="zh-CN" altLang="en-US" sz="1600" dirty="0">
              <a:latin typeface="微软雅黑" panose="020B0503020204020204" pitchFamily="34" charset="-122"/>
              <a:ea typeface="微软雅黑" panose="020B0503020204020204" pitchFamily="34" charset="-122"/>
            </a:endParaRPr>
          </a:p>
        </p:txBody>
      </p:sp>
      <p:sp>
        <p:nvSpPr>
          <p:cNvPr id="8" name="箭头: 右 7"/>
          <p:cNvSpPr/>
          <p:nvPr/>
        </p:nvSpPr>
        <p:spPr>
          <a:xfrm>
            <a:off x="4251291" y="2098892"/>
            <a:ext cx="641418" cy="64255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628650" y="353060"/>
            <a:ext cx="7886700" cy="4274185"/>
          </a:xfrm>
          <a:prstGeom prst="rect">
            <a:avLst/>
          </a:prstGeom>
        </p:spPr>
      </p:pic>
      <p:sp>
        <p:nvSpPr>
          <p:cNvPr id="5" name="圆角矩形 4"/>
          <p:cNvSpPr/>
          <p:nvPr/>
        </p:nvSpPr>
        <p:spPr>
          <a:xfrm>
            <a:off x="3773170" y="1909445"/>
            <a:ext cx="1336675" cy="675640"/>
          </a:xfrm>
          <a:prstGeom prst="roundRect">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2"/>
          <a:stretch>
            <a:fillRect/>
          </a:stretch>
        </p:blipFill>
        <p:spPr>
          <a:xfrm>
            <a:off x="628015" y="750570"/>
            <a:ext cx="7887335" cy="4267835"/>
          </a:xfrm>
          <a:prstGeom prst="rect">
            <a:avLst/>
          </a:prstGeom>
        </p:spPr>
      </p:pic>
      <p:sp>
        <p:nvSpPr>
          <p:cNvPr id="8" name="圆角矩形 7"/>
          <p:cNvSpPr/>
          <p:nvPr/>
        </p:nvSpPr>
        <p:spPr>
          <a:xfrm>
            <a:off x="2811780" y="3353435"/>
            <a:ext cx="1336675" cy="675640"/>
          </a:xfrm>
          <a:prstGeom prst="roundRect">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582103" y="923795"/>
            <a:ext cx="5535930" cy="369332"/>
          </a:xfrm>
          <a:prstGeom prst="rect">
            <a:avLst/>
          </a:prstGeom>
          <a:noFill/>
        </p:spPr>
        <p:txBody>
          <a:bodyPr wrap="square" rtlCol="0" anchor="t">
            <a:spAutoFit/>
          </a:body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例如分析中央民族大学</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2007-2017</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年的学术成果：</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242202" y="1527046"/>
            <a:ext cx="4629150" cy="2994660"/>
          </a:xfrm>
          <a:prstGeom prst="rect">
            <a:avLst/>
          </a:prstGeom>
          <a:ln>
            <a:noFill/>
          </a:ln>
          <a:effectLst>
            <a:outerShdw blurRad="190500" algn="tl" rotWithShape="0">
              <a:srgbClr val="000000">
                <a:alpha val="70000"/>
              </a:srgbClr>
            </a:outerShdw>
          </a:effectLst>
        </p:spPr>
      </p:pic>
      <p:grpSp>
        <p:nvGrpSpPr>
          <p:cNvPr id="21" name="组合 20"/>
          <p:cNvGrpSpPr/>
          <p:nvPr/>
        </p:nvGrpSpPr>
        <p:grpSpPr>
          <a:xfrm>
            <a:off x="4137677" y="1979484"/>
            <a:ext cx="2915934" cy="525304"/>
            <a:chOff x="7259" y="2446"/>
            <a:chExt cx="7647" cy="1707"/>
          </a:xfrm>
        </p:grpSpPr>
        <p:sp>
          <p:nvSpPr>
            <p:cNvPr id="15" name="圆角矩形 14"/>
            <p:cNvSpPr/>
            <p:nvPr/>
          </p:nvSpPr>
          <p:spPr>
            <a:xfrm>
              <a:off x="7259" y="3512"/>
              <a:ext cx="6177" cy="641"/>
            </a:xfrm>
            <a:prstGeom prst="roundRect">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矩形标注 16"/>
            <p:cNvSpPr/>
            <p:nvPr/>
          </p:nvSpPr>
          <p:spPr>
            <a:xfrm>
              <a:off x="11805" y="2446"/>
              <a:ext cx="3101" cy="936"/>
            </a:xfrm>
            <a:prstGeom prst="wedgeRectCallout">
              <a:avLst>
                <a:gd name="adj1" fmla="val -75542"/>
                <a:gd name="adj2" fmla="val 61312"/>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FF0000"/>
                  </a:solidFill>
                </a:rPr>
                <a:t>设置检索机构</a:t>
              </a:r>
              <a:endParaRPr lang="zh-CN" altLang="en-US" sz="1200">
                <a:solidFill>
                  <a:srgbClr val="FF0000"/>
                </a:solidFill>
              </a:endParaRPr>
            </a:p>
          </p:txBody>
        </p:sp>
      </p:grpSp>
      <p:grpSp>
        <p:nvGrpSpPr>
          <p:cNvPr id="4" name="组合 3"/>
          <p:cNvGrpSpPr/>
          <p:nvPr/>
        </p:nvGrpSpPr>
        <p:grpSpPr>
          <a:xfrm>
            <a:off x="4222927" y="3333518"/>
            <a:ext cx="2450963" cy="325208"/>
            <a:chOff x="7259" y="3559"/>
            <a:chExt cx="8410" cy="937"/>
          </a:xfrm>
        </p:grpSpPr>
        <p:sp>
          <p:nvSpPr>
            <p:cNvPr id="5" name="圆角矩形 4"/>
            <p:cNvSpPr/>
            <p:nvPr/>
          </p:nvSpPr>
          <p:spPr>
            <a:xfrm>
              <a:off x="7259" y="3559"/>
              <a:ext cx="4087" cy="531"/>
            </a:xfrm>
            <a:prstGeom prst="roundRect">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矩形标注 6"/>
            <p:cNvSpPr/>
            <p:nvPr/>
          </p:nvSpPr>
          <p:spPr>
            <a:xfrm>
              <a:off x="12915" y="3559"/>
              <a:ext cx="2754" cy="937"/>
            </a:xfrm>
            <a:prstGeom prst="wedgeRectCallout">
              <a:avLst>
                <a:gd name="adj1" fmla="val -101926"/>
                <a:gd name="adj2" fmla="val -24828"/>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FF0000"/>
                  </a:solidFill>
                </a:rPr>
                <a:t>划定检索年限</a:t>
              </a:r>
              <a:endParaRPr lang="zh-CN" altLang="en-US" sz="1200">
                <a:solidFill>
                  <a:srgbClr val="FF0000"/>
                </a:solidFill>
              </a:endParaRPr>
            </a:p>
          </p:txBody>
        </p:sp>
      </p:grpSp>
      <p:grpSp>
        <p:nvGrpSpPr>
          <p:cNvPr id="13" name="组合 12"/>
          <p:cNvGrpSpPr/>
          <p:nvPr/>
        </p:nvGrpSpPr>
        <p:grpSpPr>
          <a:xfrm>
            <a:off x="6018138" y="3803660"/>
            <a:ext cx="1382565" cy="577184"/>
            <a:chOff x="7835" y="2397"/>
            <a:chExt cx="4744" cy="1663"/>
          </a:xfrm>
        </p:grpSpPr>
        <p:sp>
          <p:nvSpPr>
            <p:cNvPr id="14" name="圆角矩形 13"/>
            <p:cNvSpPr/>
            <p:nvPr/>
          </p:nvSpPr>
          <p:spPr>
            <a:xfrm>
              <a:off x="7835" y="3559"/>
              <a:ext cx="1108" cy="501"/>
            </a:xfrm>
            <a:prstGeom prst="roundRect">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矩形标注 15"/>
            <p:cNvSpPr/>
            <p:nvPr/>
          </p:nvSpPr>
          <p:spPr>
            <a:xfrm>
              <a:off x="9825" y="2397"/>
              <a:ext cx="2754" cy="937"/>
            </a:xfrm>
            <a:prstGeom prst="wedgeRectCallout">
              <a:avLst>
                <a:gd name="adj1" fmla="val -97759"/>
                <a:gd name="adj2" fmla="val 69016"/>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FF0000"/>
                  </a:solidFill>
                </a:rPr>
                <a:t>点击检索</a:t>
              </a:r>
              <a:endParaRPr lang="zh-CN" altLang="en-US" sz="1200">
                <a:solidFill>
                  <a:srgbClr val="FF0000"/>
                </a:solidFill>
              </a:endParaRPr>
            </a:p>
          </p:txBody>
        </p:sp>
      </p:grpSp>
      <p:pic>
        <p:nvPicPr>
          <p:cNvPr id="8" name="图片 7"/>
          <p:cNvPicPr>
            <a:picLocks noChangeAspect="1"/>
          </p:cNvPicPr>
          <p:nvPr/>
        </p:nvPicPr>
        <p:blipFill>
          <a:blip r:embed="rId2"/>
          <a:stretch>
            <a:fillRect/>
          </a:stretch>
        </p:blipFill>
        <p:spPr>
          <a:xfrm>
            <a:off x="2304862" y="1527046"/>
            <a:ext cx="4503420" cy="3278505"/>
          </a:xfrm>
          <a:prstGeom prst="rect">
            <a:avLst/>
          </a:prstGeom>
          <a:ln>
            <a:noFill/>
          </a:ln>
          <a:effectLst>
            <a:outerShdw blurRad="190500" algn="tl" rotWithShape="0">
              <a:srgbClr val="000000">
                <a:alpha val="70000"/>
              </a:srgbClr>
            </a:outerShdw>
          </a:effectLst>
        </p:spPr>
      </p:pic>
      <p:grpSp>
        <p:nvGrpSpPr>
          <p:cNvPr id="9" name="组合 8"/>
          <p:cNvGrpSpPr/>
          <p:nvPr/>
        </p:nvGrpSpPr>
        <p:grpSpPr>
          <a:xfrm>
            <a:off x="700074" y="1596965"/>
            <a:ext cx="3994681" cy="670555"/>
            <a:chOff x="2960" y="3512"/>
            <a:chExt cx="10476" cy="2179"/>
          </a:xfrm>
        </p:grpSpPr>
        <p:sp>
          <p:nvSpPr>
            <p:cNvPr id="10" name="圆角矩形 9"/>
            <p:cNvSpPr/>
            <p:nvPr/>
          </p:nvSpPr>
          <p:spPr>
            <a:xfrm>
              <a:off x="7259" y="3512"/>
              <a:ext cx="6177" cy="641"/>
            </a:xfrm>
            <a:prstGeom prst="roundRect">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矩形标注 11"/>
            <p:cNvSpPr/>
            <p:nvPr/>
          </p:nvSpPr>
          <p:spPr>
            <a:xfrm>
              <a:off x="2960" y="4755"/>
              <a:ext cx="3874" cy="936"/>
            </a:xfrm>
            <a:prstGeom prst="wedgeRectCallout">
              <a:avLst>
                <a:gd name="adj1" fmla="val 82353"/>
                <a:gd name="adj2" fmla="val -111836"/>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FF0000"/>
                  </a:solidFill>
                </a:rPr>
                <a:t>近</a:t>
              </a:r>
              <a:r>
                <a:rPr lang="en-US" altLang="zh-CN" sz="1200">
                  <a:solidFill>
                    <a:srgbClr val="FF0000"/>
                  </a:solidFill>
                </a:rPr>
                <a:t>10</a:t>
              </a:r>
              <a:r>
                <a:rPr lang="zh-CN" altLang="en-US" sz="1200">
                  <a:solidFill>
                    <a:srgbClr val="FF0000"/>
                  </a:solidFill>
                </a:rPr>
                <a:t>年的成果总量</a:t>
              </a:r>
              <a:endParaRPr lang="zh-CN" altLang="en-US" sz="1200">
                <a:solidFill>
                  <a:srgbClr val="FF0000"/>
                </a:solidFill>
              </a:endParaRPr>
            </a:p>
          </p:txBody>
        </p:sp>
      </p:grpSp>
      <p:grpSp>
        <p:nvGrpSpPr>
          <p:cNvPr id="19" name="组合 18"/>
          <p:cNvGrpSpPr/>
          <p:nvPr/>
        </p:nvGrpSpPr>
        <p:grpSpPr>
          <a:xfrm>
            <a:off x="2424276" y="1300978"/>
            <a:ext cx="5489826" cy="1204168"/>
            <a:chOff x="-4286" y="-138"/>
            <a:chExt cx="14397" cy="3913"/>
          </a:xfrm>
        </p:grpSpPr>
        <p:sp>
          <p:nvSpPr>
            <p:cNvPr id="20" name="圆角矩形 19"/>
            <p:cNvSpPr/>
            <p:nvPr/>
          </p:nvSpPr>
          <p:spPr>
            <a:xfrm>
              <a:off x="-4286" y="1618"/>
              <a:ext cx="11324" cy="2157"/>
            </a:xfrm>
            <a:prstGeom prst="roundRect">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矩形标注 21"/>
            <p:cNvSpPr/>
            <p:nvPr/>
          </p:nvSpPr>
          <p:spPr>
            <a:xfrm>
              <a:off x="7211" y="-138"/>
              <a:ext cx="2900" cy="1314"/>
            </a:xfrm>
            <a:prstGeom prst="wedgeRectCallout">
              <a:avLst>
                <a:gd name="adj1" fmla="val -119880"/>
                <a:gd name="adj2" fmla="val 80224"/>
              </a:avLst>
            </a:prstGeom>
            <a:noFill/>
            <a:ln w="19050">
              <a:solidFill>
                <a:srgbClr val="FF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FF0000"/>
                  </a:solidFill>
                </a:rPr>
                <a:t>10</a:t>
              </a:r>
              <a:r>
                <a:rPr lang="zh-CN" altLang="en-US" sz="1200">
                  <a:solidFill>
                    <a:srgbClr val="FF0000"/>
                  </a:solidFill>
                </a:rPr>
                <a:t>年整体的发展趋势图</a:t>
              </a:r>
              <a:endParaRPr lang="zh-CN" altLang="en-US" sz="1200">
                <a:solidFill>
                  <a:srgbClr val="FF0000"/>
                </a:solidFill>
              </a:endParaRPr>
            </a:p>
          </p:txBody>
        </p:sp>
      </p:grpSp>
      <p:sp>
        <p:nvSpPr>
          <p:cNvPr id="27"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5050"/>
                </a:solidFill>
                <a:latin typeface="微软雅黑" panose="020B0503020204020204" pitchFamily="34" charset="-122"/>
                <a:ea typeface="微软雅黑" panose="020B0503020204020204" pitchFamily="34" charset="-122"/>
              </a:rPr>
              <a:t>高校学术成果统计</a:t>
            </a:r>
            <a:endParaRPr lang="zh-CN" altLang="en-US" sz="1800" b="1" dirty="0">
              <a:solidFill>
                <a:srgbClr val="FF505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3"/>
                                        </p:tgtEl>
                                        <p:attrNameLst>
                                          <p:attrName>ppt_x</p:attrName>
                                        </p:attrNameLst>
                                      </p:cBhvr>
                                      <p:tavLst>
                                        <p:tav tm="0">
                                          <p:val>
                                            <p:strVal val="ppt_x"/>
                                          </p:val>
                                        </p:tav>
                                        <p:tav tm="100000">
                                          <p:val>
                                            <p:strVal val="ppt_x"/>
                                          </p:val>
                                        </p:tav>
                                      </p:tavLst>
                                    </p:anim>
                                    <p:anim calcmode="lin" valueType="num">
                                      <p:cBhvr additive="base">
                                        <p:cTn id="26" dur="500"/>
                                        <p:tgtEl>
                                          <p:spTgt spid="3"/>
                                        </p:tgtEl>
                                        <p:attrNameLst>
                                          <p:attrName>ppt_y</p:attrName>
                                        </p:attrNameLst>
                                      </p:cBhvr>
                                      <p:tavLst>
                                        <p:tav tm="0">
                                          <p:val>
                                            <p:strVal val="ppt_y"/>
                                          </p:val>
                                        </p:tav>
                                        <p:tav tm="100000">
                                          <p:val>
                                            <p:strVal val="1+ppt_h/2"/>
                                          </p:val>
                                        </p:tav>
                                      </p:tavLst>
                                    </p:anim>
                                    <p:set>
                                      <p:cBhvr>
                                        <p:cTn id="27" dur="1" fill="hold">
                                          <p:stCondLst>
                                            <p:cond delay="499"/>
                                          </p:stCondLst>
                                        </p:cTn>
                                        <p:tgtEl>
                                          <p:spTgt spid="3"/>
                                        </p:tgtEl>
                                        <p:attrNameLst>
                                          <p:attrName>style.visibility</p:attrName>
                                        </p:attrNameLst>
                                      </p:cBhvr>
                                      <p:to>
                                        <p:strVal val="hidden"/>
                                      </p:to>
                                    </p:set>
                                  </p:childTnLst>
                                </p:cTn>
                              </p:par>
                              <p:par>
                                <p:cTn id="28" presetID="2" presetClass="exit" presetSubtype="4" fill="hold" nodeType="withEffect">
                                  <p:stCondLst>
                                    <p:cond delay="0"/>
                                  </p:stCondLst>
                                  <p:childTnLst>
                                    <p:anim calcmode="lin" valueType="num">
                                      <p:cBhvr additive="base">
                                        <p:cTn id="29" dur="500"/>
                                        <p:tgtEl>
                                          <p:spTgt spid="21"/>
                                        </p:tgtEl>
                                        <p:attrNameLst>
                                          <p:attrName>ppt_x</p:attrName>
                                        </p:attrNameLst>
                                      </p:cBhvr>
                                      <p:tavLst>
                                        <p:tav tm="0">
                                          <p:val>
                                            <p:strVal val="ppt_x"/>
                                          </p:val>
                                        </p:tav>
                                        <p:tav tm="100000">
                                          <p:val>
                                            <p:strVal val="ppt_x"/>
                                          </p:val>
                                        </p:tav>
                                      </p:tavLst>
                                    </p:anim>
                                    <p:anim calcmode="lin" valueType="num">
                                      <p:cBhvr additive="base">
                                        <p:cTn id="30" dur="500"/>
                                        <p:tgtEl>
                                          <p:spTgt spid="21"/>
                                        </p:tgtEl>
                                        <p:attrNameLst>
                                          <p:attrName>ppt_y</p:attrName>
                                        </p:attrNameLst>
                                      </p:cBhvr>
                                      <p:tavLst>
                                        <p:tav tm="0">
                                          <p:val>
                                            <p:strVal val="ppt_y"/>
                                          </p:val>
                                        </p:tav>
                                        <p:tav tm="100000">
                                          <p:val>
                                            <p:strVal val="1+ppt_h/2"/>
                                          </p:val>
                                        </p:tav>
                                      </p:tavLst>
                                    </p:anim>
                                    <p:set>
                                      <p:cBhvr>
                                        <p:cTn id="31" dur="1" fill="hold">
                                          <p:stCondLst>
                                            <p:cond delay="499"/>
                                          </p:stCondLst>
                                        </p:cTn>
                                        <p:tgtEl>
                                          <p:spTgt spid="21"/>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4"/>
                                        </p:tgtEl>
                                        <p:attrNameLst>
                                          <p:attrName>ppt_x</p:attrName>
                                        </p:attrNameLst>
                                      </p:cBhvr>
                                      <p:tavLst>
                                        <p:tav tm="0">
                                          <p:val>
                                            <p:strVal val="ppt_x"/>
                                          </p:val>
                                        </p:tav>
                                        <p:tav tm="100000">
                                          <p:val>
                                            <p:strVal val="ppt_x"/>
                                          </p:val>
                                        </p:tav>
                                      </p:tavLst>
                                    </p:anim>
                                    <p:anim calcmode="lin" valueType="num">
                                      <p:cBhvr additive="base">
                                        <p:cTn id="34" dur="500"/>
                                        <p:tgtEl>
                                          <p:spTgt spid="4"/>
                                        </p:tgtEl>
                                        <p:attrNameLst>
                                          <p:attrName>ppt_y</p:attrName>
                                        </p:attrNameLst>
                                      </p:cBhvr>
                                      <p:tavLst>
                                        <p:tav tm="0">
                                          <p:val>
                                            <p:strVal val="ppt_y"/>
                                          </p:val>
                                        </p:tav>
                                        <p:tav tm="100000">
                                          <p:val>
                                            <p:strVal val="1+ppt_h/2"/>
                                          </p:val>
                                        </p:tav>
                                      </p:tavLst>
                                    </p:anim>
                                    <p:set>
                                      <p:cBhvr>
                                        <p:cTn id="35" dur="1" fill="hold">
                                          <p:stCondLst>
                                            <p:cond delay="499"/>
                                          </p:stCondLst>
                                        </p:cTn>
                                        <p:tgtEl>
                                          <p:spTgt spid="4"/>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1+ppt_h/2"/>
                                          </p:val>
                                        </p:tav>
                                      </p:tavLst>
                                    </p:anim>
                                    <p:set>
                                      <p:cBhvr>
                                        <p:cTn id="39" dur="1" fill="hold">
                                          <p:stCondLst>
                                            <p:cond delay="499"/>
                                          </p:stCondLst>
                                        </p:cTn>
                                        <p:tgtEl>
                                          <p:spTgt spid="13"/>
                                        </p:tgtEl>
                                        <p:attrNameLst>
                                          <p:attrName>style.visibility</p:attrName>
                                        </p:attrNameLst>
                                      </p:cBhvr>
                                      <p:to>
                                        <p:strVal val="hidden"/>
                                      </p:to>
                                    </p:set>
                                  </p:childTnLst>
                                </p:cTn>
                              </p:par>
                            </p:childTnLst>
                          </p:cTn>
                        </p:par>
                        <p:par>
                          <p:cTn id="40" fill="hold">
                            <p:stCondLst>
                              <p:cond delay="500"/>
                            </p:stCondLst>
                            <p:childTnLst>
                              <p:par>
                                <p:cTn id="41" presetID="3" presetClass="entr" presetSubtype="1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par>
                                <p:cTn id="44" presetID="3" presetClass="entr" presetSubtype="1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par>
                                <p:cTn id="47" presetID="3"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5050"/>
                </a:solidFill>
                <a:latin typeface="微软雅黑" panose="020B0503020204020204" pitchFamily="34" charset="-122"/>
                <a:ea typeface="微软雅黑" panose="020B0503020204020204" pitchFamily="34" charset="-122"/>
              </a:rPr>
              <a:t>高校学术成果统计</a:t>
            </a:r>
            <a:endParaRPr lang="zh-CN" altLang="en-US" sz="1800" b="1" dirty="0">
              <a:solidFill>
                <a:srgbClr val="FF505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04042" y="4596660"/>
            <a:ext cx="6813709" cy="415498"/>
          </a:xfrm>
          <a:prstGeom prst="rect">
            <a:avLst/>
          </a:prstGeom>
          <a:noFill/>
        </p:spPr>
        <p:txBody>
          <a:bodyPr wrap="square" rtlCol="0">
            <a:spAutoFit/>
          </a:bodyPr>
          <a:lstStyle/>
          <a:p>
            <a:pPr algn="just"/>
            <a:r>
              <a:rPr lang="en-US" altLang="zh-CN" sz="2100" dirty="0">
                <a:solidFill>
                  <a:srgbClr val="FF5050"/>
                </a:solidFill>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可视化分析中能提供整体产出类比的发展趋势</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376010" y="1129669"/>
            <a:ext cx="4576725" cy="338112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5050"/>
                </a:solidFill>
                <a:latin typeface="微软雅黑" panose="020B0503020204020204" pitchFamily="34" charset="-122"/>
                <a:ea typeface="微软雅黑" panose="020B0503020204020204" pitchFamily="34" charset="-122"/>
              </a:rPr>
              <a:t>高校学术成果统计</a:t>
            </a:r>
            <a:endParaRPr lang="zh-CN" altLang="en-US" sz="1800" b="1" dirty="0">
              <a:solidFill>
                <a:srgbClr val="FF505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23784" y="4225466"/>
            <a:ext cx="8384540" cy="677108"/>
          </a:xfrm>
          <a:prstGeom prst="rect">
            <a:avLst/>
          </a:prstGeom>
          <a:noFill/>
        </p:spPr>
        <p:txBody>
          <a:bodyPr wrap="square" rtlCol="0">
            <a:spAutoFit/>
          </a:bodyPr>
          <a:lstStyle/>
          <a:p>
            <a:pPr algn="just"/>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各分析图表都提供了相应的</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excel</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表格导出功能，方便工作人员来进行统计。</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endParaRPr lang="zh-CN" altLang="en-US" sz="2000" dirty="0">
              <a:solidFill>
                <a:srgbClr val="FF505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589385" y="1752193"/>
            <a:ext cx="4134861" cy="1893350"/>
          </a:xfrm>
          <a:prstGeom prst="rect">
            <a:avLst/>
          </a:prstGeom>
          <a:ln>
            <a:noFill/>
          </a:ln>
          <a:effectLst>
            <a:outerShdw blurRad="190500" algn="tl" rotWithShape="0">
              <a:srgbClr val="000000">
                <a:alpha val="70000"/>
              </a:srgbClr>
            </a:outerShdw>
          </a:effectLst>
        </p:spPr>
      </p:pic>
      <p:pic>
        <p:nvPicPr>
          <p:cNvPr id="7" name="图片 6"/>
          <p:cNvPicPr>
            <a:picLocks noChangeAspect="1"/>
          </p:cNvPicPr>
          <p:nvPr/>
        </p:nvPicPr>
        <p:blipFill>
          <a:blip r:embed="rId2"/>
          <a:stretch>
            <a:fillRect/>
          </a:stretch>
        </p:blipFill>
        <p:spPr>
          <a:xfrm>
            <a:off x="536109" y="1570391"/>
            <a:ext cx="3945273" cy="2256954"/>
          </a:xfrm>
          <a:prstGeom prst="rect">
            <a:avLst/>
          </a:prstGeom>
          <a:ln>
            <a:noFill/>
          </a:ln>
          <a:effectLst>
            <a:outerShdw blurRad="190500" algn="tl" rotWithShape="0">
              <a:srgbClr val="000000">
                <a:alpha val="70000"/>
              </a:srgbClr>
            </a:outerShdw>
          </a:effectLst>
        </p:spPr>
      </p:pic>
      <p:sp>
        <p:nvSpPr>
          <p:cNvPr id="9" name="文本框 8"/>
          <p:cNvSpPr txBox="1"/>
          <p:nvPr/>
        </p:nvSpPr>
        <p:spPr>
          <a:xfrm>
            <a:off x="1463185" y="1111921"/>
            <a:ext cx="2633943" cy="338554"/>
          </a:xfrm>
          <a:prstGeom prst="rect">
            <a:avLst/>
          </a:prstGeom>
          <a:noFill/>
        </p:spPr>
        <p:txBody>
          <a:bodyPr wrap="square" rtlCol="0" anchor="t">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学术成果收录状况统计：</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623886" y="1118446"/>
            <a:ext cx="2523336" cy="338554"/>
          </a:xfrm>
          <a:prstGeom prst="rect">
            <a:avLst/>
          </a:prstGeom>
          <a:noFill/>
        </p:spPr>
        <p:txBody>
          <a:bodyPr wrap="square" rtlCol="0" anchor="t">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不同学术成果所占比例：</a:t>
            </a:r>
            <a:endParaRPr lang="zh-CN" altLang="en-US" sz="1600" dirty="0">
              <a:solidFill>
                <a:srgbClr val="0070C0"/>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471059" y="1728681"/>
            <a:ext cx="4051513" cy="1893350"/>
          </a:xfrm>
          <a:prstGeom prst="rect">
            <a:avLst/>
          </a:prstGeom>
          <a:ln>
            <a:noFill/>
          </a:ln>
          <a:effectLst>
            <a:outerShdw blurRad="190500" algn="tl" rotWithShape="0">
              <a:srgbClr val="000000">
                <a:alpha val="70000"/>
              </a:srgbClr>
            </a:outerShdw>
          </a:effectLst>
        </p:spPr>
      </p:pic>
      <p:pic>
        <p:nvPicPr>
          <p:cNvPr id="12" name="图片 11"/>
          <p:cNvPicPr>
            <a:picLocks noChangeAspect="1"/>
          </p:cNvPicPr>
          <p:nvPr/>
        </p:nvPicPr>
        <p:blipFill>
          <a:blip r:embed="rId4"/>
          <a:stretch>
            <a:fillRect/>
          </a:stretch>
        </p:blipFill>
        <p:spPr>
          <a:xfrm>
            <a:off x="5220130" y="1765243"/>
            <a:ext cx="2894140" cy="188030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2" presetClass="exit" presetSubtype="4" fill="hold" nodeType="afterEffect">
                                  <p:stCondLst>
                                    <p:cond delay="0"/>
                                  </p:stCondLst>
                                  <p:childTnLst>
                                    <p:anim calcmode="lin" valueType="num">
                                      <p:cBhvr additive="base">
                                        <p:cTn id="29" dur="500"/>
                                        <p:tgtEl>
                                          <p:spTgt spid="5"/>
                                        </p:tgtEl>
                                        <p:attrNameLst>
                                          <p:attrName>ppt_x</p:attrName>
                                        </p:attrNameLst>
                                      </p:cBhvr>
                                      <p:tavLst>
                                        <p:tav tm="0">
                                          <p:val>
                                            <p:strVal val="ppt_x"/>
                                          </p:val>
                                        </p:tav>
                                        <p:tav tm="100000">
                                          <p:val>
                                            <p:strVal val="ppt_x"/>
                                          </p:val>
                                        </p:tav>
                                      </p:tavLst>
                                    </p:anim>
                                    <p:anim calcmode="lin" valueType="num">
                                      <p:cBhvr additive="base">
                                        <p:cTn id="30" dur="500"/>
                                        <p:tgtEl>
                                          <p:spTgt spid="5"/>
                                        </p:tgtEl>
                                        <p:attrNameLst>
                                          <p:attrName>ppt_y</p:attrName>
                                        </p:attrNameLst>
                                      </p:cBhvr>
                                      <p:tavLst>
                                        <p:tav tm="0">
                                          <p:val>
                                            <p:strVal val="ppt_y"/>
                                          </p:val>
                                        </p:tav>
                                        <p:tav tm="100000">
                                          <p:val>
                                            <p:strVal val="1+ppt_h/2"/>
                                          </p:val>
                                        </p:tav>
                                      </p:tavLst>
                                    </p:anim>
                                    <p:set>
                                      <p:cBhvr>
                                        <p:cTn id="31" dur="1" fill="hold">
                                          <p:stCondLst>
                                            <p:cond delay="499"/>
                                          </p:stCondLst>
                                        </p:cTn>
                                        <p:tgtEl>
                                          <p:spTgt spid="5"/>
                                        </p:tgtEl>
                                        <p:attrNameLst>
                                          <p:attrName>style.visibility</p:attrName>
                                        </p:attrNameLst>
                                      </p:cBhvr>
                                      <p:to>
                                        <p:strVal val="hidden"/>
                                      </p:to>
                                    </p:set>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5050"/>
                </a:solidFill>
                <a:latin typeface="微软雅黑" panose="020B0503020204020204" pitchFamily="34" charset="-122"/>
                <a:ea typeface="微软雅黑" panose="020B0503020204020204" pitchFamily="34" charset="-122"/>
              </a:rPr>
              <a:t>高校学术成果统计</a:t>
            </a:r>
            <a:endParaRPr lang="zh-CN" altLang="en-US" sz="1800" b="1" dirty="0">
              <a:solidFill>
                <a:srgbClr val="FF505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004060" y="4674918"/>
            <a:ext cx="5135880" cy="400110"/>
          </a:xfrm>
          <a:prstGeom prst="rect">
            <a:avLst/>
          </a:prstGeom>
          <a:noFill/>
        </p:spPr>
        <p:txBody>
          <a:bodyPr wrap="square" rtlCol="0" anchor="t">
            <a:spAutoFit/>
          </a:body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高校整体学科的发文情况</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01136" y="1501786"/>
            <a:ext cx="6304548" cy="2886636"/>
          </a:xfrm>
          <a:prstGeom prst="rect">
            <a:avLst/>
          </a:prstGeom>
          <a:ln>
            <a:noFill/>
          </a:ln>
          <a:effectLst>
            <a:outerShdw blurRad="190500" algn="tl" rotWithShape="0">
              <a:srgbClr val="000000">
                <a:alpha val="70000"/>
              </a:srgbClr>
            </a:outerShdw>
          </a:effectLst>
        </p:spPr>
      </p:pic>
      <p:pic>
        <p:nvPicPr>
          <p:cNvPr id="7" name="图片 6"/>
          <p:cNvPicPr>
            <a:picLocks noChangeAspect="1"/>
          </p:cNvPicPr>
          <p:nvPr/>
        </p:nvPicPr>
        <p:blipFill>
          <a:blip r:embed="rId2"/>
          <a:stretch>
            <a:fillRect/>
          </a:stretch>
        </p:blipFill>
        <p:spPr>
          <a:xfrm>
            <a:off x="3126148" y="1049177"/>
            <a:ext cx="2854524" cy="3625741"/>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2080490" y="1662070"/>
            <a:ext cx="5007293" cy="2864168"/>
          </a:xfrm>
          <a:prstGeom prst="rect">
            <a:avLst/>
          </a:prstGeom>
          <a:ln>
            <a:noFill/>
          </a:ln>
          <a:effectLst>
            <a:outerShdw blurRad="190500" algn="tl" rotWithShape="0">
              <a:srgbClr val="000000">
                <a:alpha val="70000"/>
              </a:srgbClr>
            </a:outerShdw>
          </a:effectLst>
        </p:spPr>
      </p:pic>
      <p:sp>
        <p:nvSpPr>
          <p:cNvPr id="2" name="文本框 1"/>
          <p:cNvSpPr txBox="1"/>
          <p:nvPr/>
        </p:nvSpPr>
        <p:spPr>
          <a:xfrm>
            <a:off x="2658182" y="1063227"/>
            <a:ext cx="3851910" cy="369332"/>
          </a:xfrm>
          <a:prstGeom prst="rect">
            <a:avLst/>
          </a:prstGeom>
          <a:noFill/>
        </p:spPr>
        <p:txBody>
          <a:bodyPr wrap="square" rtlCol="0" anchor="t">
            <a:spAutoFit/>
          </a:bodyPr>
          <a:lstStyle/>
          <a:p>
            <a:pPr algn="ct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07-17</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年发文作者的统计情况：</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891524" y="2142919"/>
            <a:ext cx="3640455" cy="2082165"/>
            <a:chOff x="1793" y="4932"/>
            <a:chExt cx="7644" cy="4372"/>
          </a:xfrm>
        </p:grpSpPr>
        <p:pic>
          <p:nvPicPr>
            <p:cNvPr id="17" name="图片 16"/>
            <p:cNvPicPr>
              <a:picLocks noChangeAspect="1"/>
            </p:cNvPicPr>
            <p:nvPr/>
          </p:nvPicPr>
          <p:blipFill>
            <a:blip r:embed="rId2"/>
            <a:stretch>
              <a:fillRect/>
            </a:stretch>
          </p:blipFill>
          <p:spPr>
            <a:xfrm>
              <a:off x="1793" y="4932"/>
              <a:ext cx="7644" cy="4373"/>
            </a:xfrm>
            <a:prstGeom prst="rect">
              <a:avLst/>
            </a:prstGeom>
            <a:ln>
              <a:noFill/>
            </a:ln>
            <a:effectLst>
              <a:outerShdw blurRad="190500" algn="tl" rotWithShape="0">
                <a:srgbClr val="000000">
                  <a:alpha val="70000"/>
                </a:srgbClr>
              </a:outerShdw>
            </a:effectLst>
          </p:spPr>
        </p:pic>
        <p:sp>
          <p:nvSpPr>
            <p:cNvPr id="12" name="圆角矩形 11"/>
            <p:cNvSpPr/>
            <p:nvPr/>
          </p:nvSpPr>
          <p:spPr>
            <a:xfrm>
              <a:off x="6920" y="4954"/>
              <a:ext cx="2495" cy="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t>07-11</a:t>
              </a:r>
              <a:r>
                <a:rPr lang="zh-CN" altLang="en-US" sz="1200"/>
                <a:t>年的情况</a:t>
              </a:r>
              <a:endParaRPr lang="zh-CN" altLang="en-US" sz="1200"/>
            </a:p>
          </p:txBody>
        </p:sp>
      </p:grpSp>
      <p:grpSp>
        <p:nvGrpSpPr>
          <p:cNvPr id="20" name="组合 19"/>
          <p:cNvGrpSpPr/>
          <p:nvPr/>
        </p:nvGrpSpPr>
        <p:grpSpPr>
          <a:xfrm>
            <a:off x="4612023" y="2142919"/>
            <a:ext cx="3621405" cy="2071688"/>
            <a:chOff x="9775" y="4932"/>
            <a:chExt cx="7604" cy="4350"/>
          </a:xfrm>
        </p:grpSpPr>
        <p:pic>
          <p:nvPicPr>
            <p:cNvPr id="19" name="图片 18"/>
            <p:cNvPicPr>
              <a:picLocks noChangeAspect="1"/>
            </p:cNvPicPr>
            <p:nvPr/>
          </p:nvPicPr>
          <p:blipFill>
            <a:blip r:embed="rId3"/>
            <a:stretch>
              <a:fillRect/>
            </a:stretch>
          </p:blipFill>
          <p:spPr>
            <a:xfrm>
              <a:off x="9775" y="4932"/>
              <a:ext cx="7604" cy="4350"/>
            </a:xfrm>
            <a:prstGeom prst="rect">
              <a:avLst/>
            </a:prstGeom>
          </p:spPr>
        </p:pic>
        <p:sp>
          <p:nvSpPr>
            <p:cNvPr id="13" name="圆角矩形 12"/>
            <p:cNvSpPr/>
            <p:nvPr/>
          </p:nvSpPr>
          <p:spPr>
            <a:xfrm>
              <a:off x="14862" y="4954"/>
              <a:ext cx="2495" cy="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t>12-17</a:t>
              </a:r>
              <a:r>
                <a:rPr lang="zh-CN" altLang="en-US" sz="1200"/>
                <a:t>年的情况</a:t>
              </a:r>
              <a:endParaRPr lang="zh-CN" altLang="en-US" sz="1200"/>
            </a:p>
          </p:txBody>
        </p:sp>
      </p:grpSp>
      <p:pic>
        <p:nvPicPr>
          <p:cNvPr id="22" name="图片 21"/>
          <p:cNvPicPr>
            <a:picLocks noChangeAspect="1"/>
          </p:cNvPicPr>
          <p:nvPr/>
        </p:nvPicPr>
        <p:blipFill>
          <a:blip r:embed="rId4"/>
          <a:stretch>
            <a:fillRect/>
          </a:stretch>
        </p:blipFill>
        <p:spPr>
          <a:xfrm>
            <a:off x="3052049" y="1524475"/>
            <a:ext cx="3039904" cy="3279934"/>
          </a:xfrm>
          <a:prstGeom prst="rect">
            <a:avLst/>
          </a:prstGeom>
          <a:ln>
            <a:noFill/>
          </a:ln>
          <a:effectLst>
            <a:outerShdw blurRad="190500" algn="tl" rotWithShape="0">
              <a:srgbClr val="000000">
                <a:alpha val="70000"/>
              </a:srgbClr>
            </a:outerShdw>
          </a:effectLst>
        </p:spPr>
      </p:pic>
      <p:sp>
        <p:nvSpPr>
          <p:cNvPr id="18"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5050"/>
                </a:solidFill>
                <a:latin typeface="微软雅黑" panose="020B0503020204020204" pitchFamily="34" charset="-122"/>
                <a:ea typeface="微软雅黑" panose="020B0503020204020204" pitchFamily="34" charset="-122"/>
              </a:rPr>
              <a:t>单位学者产出统计</a:t>
            </a:r>
            <a:endParaRPr lang="zh-CN" altLang="en-US" sz="1800" b="1" dirty="0">
              <a:solidFill>
                <a:srgbClr val="FF5050"/>
              </a:solidFill>
              <a:latin typeface="微软雅黑" panose="020B0503020204020204" pitchFamily="34" charset="-122"/>
              <a:ea typeface="微软雅黑" panose="020B0503020204020204" pitchFamily="3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xit" presetSubtype="0" accel="100000" fill="hold" nodeType="clickEffect">
                                  <p:stCondLst>
                                    <p:cond delay="0"/>
                                  </p:stCondLst>
                                  <p:childTnLst>
                                    <p:anim calcmode="lin" valueType="num">
                                      <p:cBhvr>
                                        <p:cTn id="15" dur="500"/>
                                        <p:tgtEl>
                                          <p:spTgt spid="16"/>
                                        </p:tgtEl>
                                        <p:attrNameLst>
                                          <p:attrName>ppt_w</p:attrName>
                                        </p:attrNameLst>
                                      </p:cBhvr>
                                      <p:tavLst>
                                        <p:tav tm="0">
                                          <p:val>
                                            <p:strVal val="ppt_w"/>
                                          </p:val>
                                        </p:tav>
                                        <p:tav tm="100000">
                                          <p:val>
                                            <p:fltVal val="0"/>
                                          </p:val>
                                        </p:tav>
                                      </p:tavLst>
                                    </p:anim>
                                    <p:anim calcmode="lin" valueType="num">
                                      <p:cBhvr>
                                        <p:cTn id="16" dur="500"/>
                                        <p:tgtEl>
                                          <p:spTgt spid="16"/>
                                        </p:tgtEl>
                                        <p:attrNameLst>
                                          <p:attrName>ppt_h</p:attrName>
                                        </p:attrNameLst>
                                      </p:cBhvr>
                                      <p:tavLst>
                                        <p:tav tm="0">
                                          <p:val>
                                            <p:strVal val="ppt_h"/>
                                          </p:val>
                                        </p:tav>
                                        <p:tav tm="100000">
                                          <p:val>
                                            <p:fltVal val="0"/>
                                          </p:val>
                                        </p:tav>
                                      </p:tavLst>
                                    </p:anim>
                                    <p:anim calcmode="lin" valueType="num">
                                      <p:cBhvr>
                                        <p:cTn id="17" dur="500"/>
                                        <p:tgtEl>
                                          <p:spTgt spid="16"/>
                                        </p:tgtEl>
                                        <p:attrNameLst>
                                          <p:attrName>style.rotation</p:attrName>
                                        </p:attrNameLst>
                                      </p:cBhvr>
                                      <p:tavLst>
                                        <p:tav tm="0">
                                          <p:val>
                                            <p:fltVal val="0"/>
                                          </p:val>
                                        </p:tav>
                                        <p:tav tm="100000">
                                          <p:val>
                                            <p:fltVal val="360"/>
                                          </p:val>
                                        </p:tav>
                                      </p:tavLst>
                                    </p:anim>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par>
                          <p:cTn id="20" fill="hold">
                            <p:stCondLst>
                              <p:cond delay="500"/>
                            </p:stCondLst>
                            <p:childTnLst>
                              <p:par>
                                <p:cTn id="21" presetID="49" presetClass="entr" presetSubtype="0" decel="10000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 calcmode="lin" valueType="num">
                                      <p:cBhvr>
                                        <p:cTn id="25" dur="500" fill="hold"/>
                                        <p:tgtEl>
                                          <p:spTgt spid="21"/>
                                        </p:tgtEl>
                                        <p:attrNameLst>
                                          <p:attrName>style.rotation</p:attrName>
                                        </p:attrNameLst>
                                      </p:cBhvr>
                                      <p:tavLst>
                                        <p:tav tm="0">
                                          <p:val>
                                            <p:fltVal val="360"/>
                                          </p:val>
                                        </p:tav>
                                        <p:tav tm="100000">
                                          <p:val>
                                            <p:fltVal val="0"/>
                                          </p:val>
                                        </p:tav>
                                      </p:tavLst>
                                    </p:anim>
                                    <p:animEffect transition="in" filter="fade">
                                      <p:cBhvr>
                                        <p:cTn id="26" dur="500"/>
                                        <p:tgtEl>
                                          <p:spTgt spid="21"/>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 calcmode="lin" valueType="num">
                                      <p:cBhvr>
                                        <p:cTn id="31" dur="500" fill="hold"/>
                                        <p:tgtEl>
                                          <p:spTgt spid="20"/>
                                        </p:tgtEl>
                                        <p:attrNameLst>
                                          <p:attrName>style.rotation</p:attrName>
                                        </p:attrNameLst>
                                      </p:cBhvr>
                                      <p:tavLst>
                                        <p:tav tm="0">
                                          <p:val>
                                            <p:fltVal val="360"/>
                                          </p:val>
                                        </p:tav>
                                        <p:tav tm="100000">
                                          <p:val>
                                            <p:fltVal val="0"/>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childTnLst>
                                    <p:animEffect transition="out" filter="checkerboard(across)">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5" presetClass="exit" presetSubtype="10" fill="hold" nodeType="withEffect">
                                  <p:stCondLst>
                                    <p:cond delay="0"/>
                                  </p:stCondLst>
                                  <p:childTnLst>
                                    <p:animEffect transition="out" filter="checkerboard(across)">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par>
                          <p:cTn id="41" fill="hold">
                            <p:stCondLst>
                              <p:cond delay="500"/>
                            </p:stCondLst>
                            <p:childTnLst>
                              <p:par>
                                <p:cTn id="42" presetID="5" presetClass="entr" presetSubtype="1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heckerboard(across)">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376133" y="1484107"/>
            <a:ext cx="4275775" cy="1989048"/>
          </a:xfrm>
          <a:prstGeom prst="rect">
            <a:avLst/>
          </a:prstGeom>
          <a:ln>
            <a:noFill/>
          </a:ln>
          <a:effectLst>
            <a:outerShdw blurRad="190500" algn="tl" rotWithShape="0">
              <a:srgbClr val="000000">
                <a:alpha val="70000"/>
              </a:srgbClr>
            </a:outerShdw>
          </a:effectLst>
        </p:spPr>
      </p:pic>
      <p:pic>
        <p:nvPicPr>
          <p:cNvPr id="10" name="图片 9"/>
          <p:cNvPicPr>
            <a:picLocks noChangeAspect="1"/>
          </p:cNvPicPr>
          <p:nvPr/>
        </p:nvPicPr>
        <p:blipFill>
          <a:blip r:embed="rId2"/>
          <a:stretch>
            <a:fillRect/>
          </a:stretch>
        </p:blipFill>
        <p:spPr>
          <a:xfrm>
            <a:off x="6198890" y="1484107"/>
            <a:ext cx="1519237" cy="1716293"/>
          </a:xfrm>
          <a:prstGeom prst="rect">
            <a:avLst/>
          </a:prstGeom>
          <a:ln>
            <a:noFill/>
          </a:ln>
          <a:effectLst>
            <a:outerShdw blurRad="190500" algn="tl" rotWithShape="0">
              <a:srgbClr val="000000">
                <a:alpha val="70000"/>
              </a:srgbClr>
            </a:outerShdw>
          </a:effectLst>
        </p:spPr>
      </p:pic>
      <p:pic>
        <p:nvPicPr>
          <p:cNvPr id="11" name="图片 10"/>
          <p:cNvPicPr>
            <a:picLocks noChangeAspect="1"/>
          </p:cNvPicPr>
          <p:nvPr/>
        </p:nvPicPr>
        <p:blipFill>
          <a:blip r:embed="rId3"/>
          <a:stretch>
            <a:fillRect/>
          </a:stretch>
        </p:blipFill>
        <p:spPr>
          <a:xfrm>
            <a:off x="2723351" y="1037731"/>
            <a:ext cx="3640493" cy="4168433"/>
          </a:xfrm>
          <a:prstGeom prst="rect">
            <a:avLst/>
          </a:prstGeom>
          <a:ln>
            <a:noFill/>
          </a:ln>
          <a:effectLst>
            <a:outerShdw blurRad="190500" algn="tl" rotWithShape="0">
              <a:srgbClr val="000000">
                <a:alpha val="70000"/>
              </a:srgbClr>
            </a:outerShdw>
          </a:effectLst>
        </p:spPr>
      </p:pic>
      <p:pic>
        <p:nvPicPr>
          <p:cNvPr id="12" name="图片 11"/>
          <p:cNvPicPr>
            <a:picLocks noChangeAspect="1"/>
          </p:cNvPicPr>
          <p:nvPr/>
        </p:nvPicPr>
        <p:blipFill>
          <a:blip r:embed="rId4"/>
          <a:stretch>
            <a:fillRect/>
          </a:stretch>
        </p:blipFill>
        <p:spPr>
          <a:xfrm>
            <a:off x="2376286" y="1484107"/>
            <a:ext cx="4334619" cy="3204654"/>
          </a:xfrm>
          <a:prstGeom prst="rect">
            <a:avLst/>
          </a:prstGeom>
          <a:ln>
            <a:noFill/>
          </a:ln>
          <a:effectLst>
            <a:outerShdw blurRad="190500" algn="tl" rotWithShape="0">
              <a:srgbClr val="000000">
                <a:alpha val="70000"/>
              </a:srgbClr>
            </a:outerShdw>
          </a:effectLst>
        </p:spPr>
      </p:pic>
      <p:sp>
        <p:nvSpPr>
          <p:cNvPr id="8"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5050"/>
                </a:solidFill>
                <a:effectLst/>
                <a:uLnTx/>
                <a:uFillTx/>
                <a:latin typeface="微软雅黑" panose="020B0503020204020204" pitchFamily="34" charset="-122"/>
                <a:ea typeface="微软雅黑" panose="020B0503020204020204" pitchFamily="34" charset="-122"/>
                <a:cs typeface="+mn-cs"/>
              </a:rPr>
              <a:t>个人学术成果</a:t>
            </a:r>
            <a:endParaRPr kumimoji="0" lang="zh-CN" altLang="en-US" sz="1800" b="1" i="0" u="none" strike="noStrike" kern="1200" cap="none" spc="0" normalizeH="0" baseline="0" noProof="0" dirty="0">
              <a:ln>
                <a:noFill/>
              </a:ln>
              <a:solidFill>
                <a:srgbClr val="FF5050"/>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5"/>
          <a:stretch>
            <a:fillRect/>
          </a:stretch>
        </p:blipFill>
        <p:spPr>
          <a:xfrm>
            <a:off x="1256697" y="1484107"/>
            <a:ext cx="6837405" cy="251433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2331768" y="1573319"/>
            <a:ext cx="1837251" cy="733508"/>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F5050"/>
          </a:solidFill>
          <a:ln w="28575">
            <a:solidFill>
              <a:schemeClr val="bg1">
                <a:lumMod val="95000"/>
              </a:schemeClr>
            </a:solidFill>
          </a:ln>
        </p:spPr>
        <p:txBody>
          <a:bodyPr vert="horz" wrap="square" lIns="91440" tIns="45720" rIns="91440" bIns="45720" numCol="1" anchor="t" anchorCtr="0" compatLnSpc="1"/>
          <a:lstStyle/>
          <a:p>
            <a:endParaRPr lang="en-US" sz="2400" dirty="0"/>
          </a:p>
        </p:txBody>
      </p:sp>
      <p:sp>
        <p:nvSpPr>
          <p:cNvPr id="5" name="Freeform 6"/>
          <p:cNvSpPr/>
          <p:nvPr/>
        </p:nvSpPr>
        <p:spPr bwMode="auto">
          <a:xfrm>
            <a:off x="1914145" y="2306827"/>
            <a:ext cx="2671025" cy="73179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FFB03D"/>
          </a:solidFill>
          <a:ln w="28575">
            <a:solidFill>
              <a:schemeClr val="bg1">
                <a:lumMod val="95000"/>
              </a:schemeClr>
            </a:solidFill>
          </a:ln>
        </p:spPr>
        <p:txBody>
          <a:bodyPr vert="horz" wrap="square" lIns="91440" tIns="45720" rIns="91440" bIns="45720" numCol="1" anchor="t" anchorCtr="0" compatLnSpc="1"/>
          <a:lstStyle/>
          <a:p>
            <a:endParaRPr lang="en-US" sz="2400"/>
          </a:p>
        </p:txBody>
      </p:sp>
      <p:sp>
        <p:nvSpPr>
          <p:cNvPr id="6" name="Freeform 7"/>
          <p:cNvSpPr/>
          <p:nvPr/>
        </p:nvSpPr>
        <p:spPr bwMode="auto">
          <a:xfrm>
            <a:off x="1499471" y="3038617"/>
            <a:ext cx="3500370" cy="730073"/>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7030A0"/>
          </a:solidFill>
          <a:ln w="28575">
            <a:solidFill>
              <a:schemeClr val="bg1">
                <a:lumMod val="95000"/>
              </a:schemeClr>
            </a:solidFill>
          </a:ln>
        </p:spPr>
        <p:txBody>
          <a:bodyPr vert="horz" wrap="square" lIns="91440" tIns="45720" rIns="91440" bIns="45720" numCol="1" anchor="t" anchorCtr="0" compatLnSpc="1"/>
          <a:lstStyle/>
          <a:p>
            <a:endParaRPr lang="en-US" sz="2400"/>
          </a:p>
        </p:txBody>
      </p:sp>
      <p:sp>
        <p:nvSpPr>
          <p:cNvPr id="7" name="Freeform 8"/>
          <p:cNvSpPr/>
          <p:nvPr/>
        </p:nvSpPr>
        <p:spPr bwMode="auto">
          <a:xfrm>
            <a:off x="1081848" y="3768689"/>
            <a:ext cx="4335619" cy="73179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01ACBE"/>
          </a:solidFill>
          <a:ln w="28575">
            <a:solidFill>
              <a:schemeClr val="bg1">
                <a:lumMod val="95000"/>
              </a:schemeClr>
            </a:solidFill>
          </a:ln>
        </p:spPr>
        <p:txBody>
          <a:bodyPr vert="horz" wrap="square" lIns="91440" tIns="45720" rIns="91440" bIns="45720" numCol="1" anchor="t" anchorCtr="0" compatLnSpc="1"/>
          <a:lstStyle/>
          <a:p>
            <a:endParaRPr lang="en-US" sz="2400"/>
          </a:p>
        </p:txBody>
      </p:sp>
      <p:sp>
        <p:nvSpPr>
          <p:cNvPr id="8" name="Text Box 10"/>
          <p:cNvSpPr txBox="1">
            <a:spLocks noChangeArrowheads="1"/>
          </p:cNvSpPr>
          <p:nvPr/>
        </p:nvSpPr>
        <p:spPr bwMode="auto">
          <a:xfrm>
            <a:off x="2175218" y="4010469"/>
            <a:ext cx="2147232" cy="276999"/>
          </a:xfrm>
          <a:prstGeom prst="rect">
            <a:avLst/>
          </a:prstGeom>
          <a:noFill/>
          <a:ln w="9525">
            <a:noFill/>
            <a:miter lim="800000"/>
          </a:ln>
        </p:spPr>
        <p:txBody>
          <a:bodyPr wrap="square" lIns="45720" tIns="22860" rIns="45720" bIns="22860">
            <a:spAutoFit/>
          </a:bodyPr>
          <a:lstStyle/>
          <a:p>
            <a:pPr algn="ctr" defTabSz="1088390"/>
            <a:r>
              <a:rPr lang="zh-CN" altLang="en-US" sz="15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数据基础</a:t>
            </a:r>
            <a:endParaRPr lang="en-US" altLang="zh-CN" sz="15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5" name="Oval 14"/>
          <p:cNvSpPr/>
          <p:nvPr/>
        </p:nvSpPr>
        <p:spPr>
          <a:xfrm>
            <a:off x="5103704" y="4028479"/>
            <a:ext cx="212210" cy="212210"/>
          </a:xfrm>
          <a:prstGeom prst="ellipse">
            <a:avLst/>
          </a:prstGeom>
          <a:solidFill>
            <a:srgbClr val="01ACBE"/>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3" name="直接连接符 22"/>
          <p:cNvCxnSpPr/>
          <p:nvPr/>
        </p:nvCxnSpPr>
        <p:spPr>
          <a:xfrm flipV="1">
            <a:off x="5315915" y="4116698"/>
            <a:ext cx="398480" cy="1"/>
          </a:xfrm>
          <a:prstGeom prst="line">
            <a:avLst/>
          </a:prstGeom>
          <a:noFill/>
          <a:ln w="19050" cap="flat" cmpd="sng">
            <a:solidFill>
              <a:srgbClr val="01ACBE"/>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26" name="矩形 25"/>
          <p:cNvSpPr/>
          <p:nvPr/>
        </p:nvSpPr>
        <p:spPr>
          <a:xfrm>
            <a:off x="5874699" y="3985872"/>
            <a:ext cx="561678" cy="323159"/>
          </a:xfrm>
          <a:prstGeom prst="rect">
            <a:avLst/>
          </a:prstGeom>
        </p:spPr>
        <p:txBody>
          <a:bodyPr wrap="none" lIns="68573" tIns="34287" rIns="68573" bIns="34287">
            <a:spAutoFit/>
          </a:bodyPr>
          <a:lstStyle/>
          <a:p>
            <a:r>
              <a:rPr lang="zh-CN" altLang="en-US" sz="1650" b="1" dirty="0">
                <a:solidFill>
                  <a:srgbClr val="01ACBE"/>
                </a:solidFill>
                <a:latin typeface="微软雅黑" panose="020B0503020204020204" pitchFamily="34" charset="-122"/>
                <a:ea typeface="微软雅黑" panose="020B0503020204020204" pitchFamily="34" charset="-122"/>
              </a:rPr>
              <a:t>基石</a:t>
            </a:r>
            <a:endParaRPr lang="en-US" altLang="zh-CN" sz="1650" b="1" dirty="0">
              <a:solidFill>
                <a:srgbClr val="01ACBE"/>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5874699" y="4248520"/>
            <a:ext cx="2676972"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050" dirty="0">
                <a:solidFill>
                  <a:srgbClr val="01ACBE"/>
                </a:solidFill>
              </a:rPr>
              <a:t>保证用户底层检索文献量，</a:t>
            </a:r>
            <a:r>
              <a:rPr lang="zh-CN" altLang="zh-CN" sz="1050" dirty="0">
                <a:solidFill>
                  <a:srgbClr val="01ACBE"/>
                </a:solidFill>
              </a:rPr>
              <a:t>文献资源</a:t>
            </a:r>
            <a:r>
              <a:rPr lang="zh-CN" altLang="en-US" sz="1050" dirty="0">
                <a:solidFill>
                  <a:srgbClr val="01ACBE"/>
                </a:solidFill>
              </a:rPr>
              <a:t>知识</a:t>
            </a:r>
            <a:r>
              <a:rPr lang="zh-CN" altLang="zh-CN" sz="1050" dirty="0">
                <a:solidFill>
                  <a:srgbClr val="01ACBE"/>
                </a:solidFill>
              </a:rPr>
              <a:t>技创新的重要支撑</a:t>
            </a:r>
            <a:endParaRPr lang="zh-CN" altLang="en-US" sz="1050" dirty="0">
              <a:solidFill>
                <a:srgbClr val="01ACBE"/>
              </a:solidFill>
              <a:sym typeface="微软雅黑" panose="020B0503020204020204" pitchFamily="34" charset="-122"/>
            </a:endParaRPr>
          </a:p>
        </p:txBody>
      </p:sp>
      <p:sp>
        <p:nvSpPr>
          <p:cNvPr id="16" name="Text Box 10"/>
          <p:cNvSpPr txBox="1">
            <a:spLocks noChangeArrowheads="1"/>
          </p:cNvSpPr>
          <p:nvPr/>
        </p:nvSpPr>
        <p:spPr bwMode="auto">
          <a:xfrm>
            <a:off x="2176040" y="3280396"/>
            <a:ext cx="2147232" cy="276999"/>
          </a:xfrm>
          <a:prstGeom prst="rect">
            <a:avLst/>
          </a:prstGeom>
          <a:noFill/>
          <a:ln w="9525">
            <a:noFill/>
            <a:miter lim="800000"/>
          </a:ln>
        </p:spPr>
        <p:txBody>
          <a:bodyPr wrap="square" lIns="45720" tIns="22860" rIns="45720" bIns="22860">
            <a:spAutoFit/>
          </a:bodyPr>
          <a:lstStyle/>
          <a:p>
            <a:pPr algn="ctr" defTabSz="1088390"/>
            <a:r>
              <a:rPr lang="zh-CN" altLang="en-US" sz="15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全面、精准检索</a:t>
            </a:r>
            <a:endParaRPr lang="en-US" altLang="zh-CN" sz="15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7" name="Oval 13"/>
          <p:cNvSpPr/>
          <p:nvPr/>
        </p:nvSpPr>
        <p:spPr>
          <a:xfrm>
            <a:off x="4685970" y="3275641"/>
            <a:ext cx="212210" cy="212210"/>
          </a:xfrm>
          <a:prstGeom prst="ellipse">
            <a:avLst/>
          </a:prstGeom>
          <a:solidFill>
            <a:srgbClr val="7030A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8" name="直接连接符 17"/>
          <p:cNvCxnSpPr>
            <a:stCxn id="17" idx="6"/>
          </p:cNvCxnSpPr>
          <p:nvPr/>
        </p:nvCxnSpPr>
        <p:spPr>
          <a:xfrm flipV="1">
            <a:off x="4898180" y="3375880"/>
            <a:ext cx="816215" cy="5867"/>
          </a:xfrm>
          <a:prstGeom prst="line">
            <a:avLst/>
          </a:prstGeom>
          <a:noFill/>
          <a:ln w="19050" cap="flat" cmpd="sng">
            <a:solidFill>
              <a:srgbClr val="7030A0"/>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19" name="矩形 47"/>
          <p:cNvSpPr>
            <a:spLocks noChangeArrowheads="1"/>
          </p:cNvSpPr>
          <p:nvPr/>
        </p:nvSpPr>
        <p:spPr bwMode="auto">
          <a:xfrm>
            <a:off x="5874699" y="3221512"/>
            <a:ext cx="2237487" cy="25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050" dirty="0">
                <a:solidFill>
                  <a:srgbClr val="7030A0"/>
                </a:solidFill>
              </a:rPr>
              <a:t>检索全面率、准确率</a:t>
            </a:r>
            <a:endParaRPr lang="zh-CN" altLang="en-US" sz="1050" dirty="0">
              <a:solidFill>
                <a:srgbClr val="7030A0"/>
              </a:solidFill>
              <a:sym typeface="微软雅黑" panose="020B0503020204020204" pitchFamily="34" charset="-122"/>
            </a:endParaRPr>
          </a:p>
        </p:txBody>
      </p:sp>
      <p:sp>
        <p:nvSpPr>
          <p:cNvPr id="20" name="矩形 19"/>
          <p:cNvSpPr/>
          <p:nvPr/>
        </p:nvSpPr>
        <p:spPr>
          <a:xfrm>
            <a:off x="5874699" y="2952482"/>
            <a:ext cx="561678" cy="323159"/>
          </a:xfrm>
          <a:prstGeom prst="rect">
            <a:avLst/>
          </a:prstGeom>
        </p:spPr>
        <p:txBody>
          <a:bodyPr wrap="none" lIns="68573" tIns="34287" rIns="68573" bIns="34287">
            <a:spAutoFit/>
          </a:bodyPr>
          <a:lstStyle/>
          <a:p>
            <a:r>
              <a:rPr lang="zh-CN" altLang="en-US" sz="1650" b="1" dirty="0">
                <a:solidFill>
                  <a:srgbClr val="7030A0"/>
                </a:solidFill>
                <a:latin typeface="微软雅黑" panose="020B0503020204020204" pitchFamily="34" charset="-122"/>
                <a:ea typeface="微软雅黑" panose="020B0503020204020204" pitchFamily="34" charset="-122"/>
              </a:rPr>
              <a:t>保障</a:t>
            </a:r>
            <a:endParaRPr lang="en-US" altLang="zh-CN" sz="1650" b="1" dirty="0">
              <a:solidFill>
                <a:srgbClr val="7030A0"/>
              </a:solidFill>
              <a:latin typeface="微软雅黑" panose="020B0503020204020204" pitchFamily="34" charset="-122"/>
              <a:ea typeface="微软雅黑" panose="020B0503020204020204" pitchFamily="34" charset="-122"/>
            </a:endParaRPr>
          </a:p>
        </p:txBody>
      </p:sp>
      <p:sp>
        <p:nvSpPr>
          <p:cNvPr id="21" name="Text Box 10"/>
          <p:cNvSpPr txBox="1">
            <a:spLocks noChangeArrowheads="1"/>
          </p:cNvSpPr>
          <p:nvPr/>
        </p:nvSpPr>
        <p:spPr bwMode="auto">
          <a:xfrm>
            <a:off x="2176041" y="2534223"/>
            <a:ext cx="2147232" cy="276999"/>
          </a:xfrm>
          <a:prstGeom prst="rect">
            <a:avLst/>
          </a:prstGeom>
          <a:noFill/>
          <a:ln w="9525">
            <a:noFill/>
            <a:miter lim="800000"/>
          </a:ln>
        </p:spPr>
        <p:txBody>
          <a:bodyPr wrap="square" lIns="45720" tIns="22860" rIns="45720" bIns="22860">
            <a:spAutoFit/>
          </a:bodyPr>
          <a:lstStyle/>
          <a:p>
            <a:pPr algn="ctr" defTabSz="1088390"/>
            <a:r>
              <a:rPr lang="zh-CN" altLang="en-US" sz="15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资源整合</a:t>
            </a:r>
            <a:endParaRPr lang="en-US" altLang="zh-CN" sz="15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2" name="Text Box 10"/>
          <p:cNvSpPr txBox="1">
            <a:spLocks noChangeArrowheads="1"/>
          </p:cNvSpPr>
          <p:nvPr/>
        </p:nvSpPr>
        <p:spPr bwMode="auto">
          <a:xfrm>
            <a:off x="2176040" y="1835754"/>
            <a:ext cx="2147232" cy="276999"/>
          </a:xfrm>
          <a:prstGeom prst="rect">
            <a:avLst/>
          </a:prstGeom>
          <a:noFill/>
          <a:ln w="9525">
            <a:noFill/>
            <a:miter lim="800000"/>
          </a:ln>
        </p:spPr>
        <p:txBody>
          <a:bodyPr wrap="square" lIns="45720" tIns="22860" rIns="45720" bIns="22860">
            <a:spAutoFit/>
          </a:bodyPr>
          <a:lstStyle/>
          <a:p>
            <a:pPr algn="ctr" defTabSz="1088390"/>
            <a:r>
              <a:rPr lang="zh-CN" altLang="en-US" sz="15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分析发掘</a:t>
            </a:r>
            <a:endParaRPr lang="en-US" altLang="zh-CN" sz="15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3" name="Oval 12"/>
          <p:cNvSpPr/>
          <p:nvPr/>
        </p:nvSpPr>
        <p:spPr>
          <a:xfrm>
            <a:off x="4260011" y="2569934"/>
            <a:ext cx="212210" cy="212210"/>
          </a:xfrm>
          <a:prstGeom prst="ellipse">
            <a:avLst/>
          </a:prstGeom>
          <a:solidFill>
            <a:srgbClr val="FFB03D"/>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肘形接點 23"/>
          <p:cNvSpPr>
            <a:spLocks noChangeShapeType="1"/>
          </p:cNvSpPr>
          <p:nvPr/>
        </p:nvSpPr>
        <p:spPr bwMode="auto">
          <a:xfrm rot="5400000" flipH="1" flipV="1">
            <a:off x="4921439" y="1823074"/>
            <a:ext cx="343739" cy="1242173"/>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FFB03D"/>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015" dirty="0">
              <a:ea typeface="微软雅黑" panose="020B0503020204020204" pitchFamily="34" charset="-122"/>
            </a:endParaRPr>
          </a:p>
        </p:txBody>
      </p:sp>
      <p:sp>
        <p:nvSpPr>
          <p:cNvPr id="35" name="矩形 34"/>
          <p:cNvSpPr/>
          <p:nvPr/>
        </p:nvSpPr>
        <p:spPr>
          <a:xfrm>
            <a:off x="5874699" y="1979026"/>
            <a:ext cx="561678" cy="323159"/>
          </a:xfrm>
          <a:prstGeom prst="rect">
            <a:avLst/>
          </a:prstGeom>
        </p:spPr>
        <p:txBody>
          <a:bodyPr wrap="none" lIns="68573" tIns="34287" rIns="68573" bIns="34287">
            <a:spAutoFit/>
          </a:bodyPr>
          <a:lstStyle/>
          <a:p>
            <a:r>
              <a:rPr lang="zh-CN" altLang="en-US" sz="1650" b="1" dirty="0">
                <a:solidFill>
                  <a:srgbClr val="FFB03D"/>
                </a:solidFill>
                <a:latin typeface="微软雅黑" panose="020B0503020204020204" pitchFamily="34" charset="-122"/>
                <a:ea typeface="微软雅黑" panose="020B0503020204020204" pitchFamily="34" charset="-122"/>
              </a:rPr>
              <a:t>堡垒</a:t>
            </a:r>
            <a:endParaRPr lang="en-US" altLang="zh-CN" sz="1650" b="1" dirty="0">
              <a:solidFill>
                <a:srgbClr val="FFB03D"/>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5874699" y="2241674"/>
            <a:ext cx="2237487" cy="6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zh-CN" sz="1050" dirty="0">
                <a:solidFill>
                  <a:srgbClr val="FFC000"/>
                </a:solidFill>
              </a:rPr>
              <a:t>优化整合各类型国内外知名、综合性、权威的文献服务系统资源与本地资源</a:t>
            </a:r>
            <a:endParaRPr lang="zh-CN" altLang="en-US" sz="1050" dirty="0">
              <a:solidFill>
                <a:srgbClr val="FFC000"/>
              </a:solidFill>
              <a:sym typeface="微软雅黑" panose="020B0503020204020204" pitchFamily="34" charset="-122"/>
            </a:endParaRPr>
          </a:p>
        </p:txBody>
      </p:sp>
      <p:sp>
        <p:nvSpPr>
          <p:cNvPr id="37" name="Oval 11"/>
          <p:cNvSpPr/>
          <p:nvPr/>
        </p:nvSpPr>
        <p:spPr>
          <a:xfrm>
            <a:off x="3860535" y="1786846"/>
            <a:ext cx="212210" cy="212210"/>
          </a:xfrm>
          <a:prstGeom prst="ellipse">
            <a:avLst/>
          </a:prstGeom>
          <a:solidFill>
            <a:srgbClr val="FF505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肘形接點 23"/>
          <p:cNvSpPr>
            <a:spLocks noChangeShapeType="1"/>
          </p:cNvSpPr>
          <p:nvPr/>
        </p:nvSpPr>
        <p:spPr bwMode="auto">
          <a:xfrm rot="5400000" flipH="1" flipV="1">
            <a:off x="4634264" y="685482"/>
            <a:ext cx="527832" cy="1674896"/>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solidFill>
            <a:srgbClr val="FF5050"/>
          </a:solidFill>
          <a:ln w="19050" cap="flat" cmpd="sng">
            <a:solidFill>
              <a:srgbClr val="FF0000"/>
            </a:solidFill>
            <a:prstDash val="dash"/>
            <a:bevel/>
            <a:headEnd type="oval" w="med" len="med"/>
            <a:tailEnd type="oval" w="med" len="med"/>
          </a:ln>
        </p:spPr>
        <p:txBody>
          <a:bodyPr/>
          <a:lstStyle/>
          <a:p>
            <a:endParaRPr lang="zh-CN" altLang="en-US" sz="1015" dirty="0">
              <a:ea typeface="微软雅黑" panose="020B0503020204020204" pitchFamily="34" charset="-122"/>
            </a:endParaRPr>
          </a:p>
        </p:txBody>
      </p:sp>
      <p:sp>
        <p:nvSpPr>
          <p:cNvPr id="39" name="矩形 38"/>
          <p:cNvSpPr/>
          <p:nvPr/>
        </p:nvSpPr>
        <p:spPr>
          <a:xfrm>
            <a:off x="5895932" y="964432"/>
            <a:ext cx="561678" cy="323159"/>
          </a:xfrm>
          <a:prstGeom prst="rect">
            <a:avLst/>
          </a:prstGeom>
        </p:spPr>
        <p:txBody>
          <a:bodyPr wrap="none" lIns="68573" tIns="34287" rIns="68573" bIns="34287">
            <a:spAutoFit/>
          </a:bodyPr>
          <a:lstStyle/>
          <a:p>
            <a:r>
              <a:rPr lang="zh-CN" altLang="en-US" sz="1650" b="1" dirty="0">
                <a:solidFill>
                  <a:srgbClr val="FF5050"/>
                </a:solidFill>
                <a:latin typeface="微软雅黑" panose="020B0503020204020204" pitchFamily="34" charset="-122"/>
                <a:ea typeface="微软雅黑" panose="020B0503020204020204" pitchFamily="34" charset="-122"/>
              </a:rPr>
              <a:t>目的</a:t>
            </a:r>
            <a:endParaRPr lang="en-US" altLang="zh-CN" sz="1650" b="1" dirty="0">
              <a:solidFill>
                <a:srgbClr val="FF5050"/>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5895932" y="1227080"/>
            <a:ext cx="2237487" cy="25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050" dirty="0">
                <a:solidFill>
                  <a:srgbClr val="FF5050"/>
                </a:solidFill>
                <a:sym typeface="微软雅黑" panose="020B0503020204020204" pitchFamily="34" charset="-122"/>
              </a:rPr>
              <a:t>知识服务为最终目的</a:t>
            </a:r>
            <a:endParaRPr lang="zh-CN" altLang="en-US" sz="1050" dirty="0">
              <a:solidFill>
                <a:srgbClr val="FF5050"/>
              </a:solidFill>
              <a:sym typeface="微软雅黑" panose="020B0503020204020204" pitchFamily="34" charset="-122"/>
            </a:endParaRPr>
          </a:p>
        </p:txBody>
      </p:sp>
      <p:sp>
        <p:nvSpPr>
          <p:cNvPr id="32" name="圆角矩形 3"/>
          <p:cNvSpPr/>
          <p:nvPr/>
        </p:nvSpPr>
        <p:spPr>
          <a:xfrm>
            <a:off x="2522221" y="339091"/>
            <a:ext cx="4099559"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6C407D"/>
                </a:solidFill>
                <a:latin typeface="微软雅黑" panose="020B0503020204020204" pitchFamily="34" charset="-122"/>
                <a:ea typeface="微软雅黑" panose="020B0503020204020204" pitchFamily="34" charset="-122"/>
                <a:sym typeface="微软雅黑" panose="020B0503020204020204" pitchFamily="34" charset="-122"/>
              </a:rPr>
              <a:t>发现服务</a:t>
            </a:r>
            <a:endParaRPr lang="zh-CN" altLang="en-US" sz="1800" b="1" dirty="0">
              <a:solidFill>
                <a:srgbClr val="6C407D"/>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357984" y="2367163"/>
            <a:ext cx="4774979" cy="646331"/>
          </a:xfrm>
          <a:prstGeom prst="rect">
            <a:avLst/>
          </a:prstGeom>
          <a:noFill/>
        </p:spPr>
        <p:txBody>
          <a:bodyPr wrap="square" rtlCol="0">
            <a:spAutoFit/>
          </a:bodyPr>
          <a:lstStyle/>
          <a:p>
            <a:r>
              <a:rPr lang="zh-CN" altLang="en-US" sz="3600" dirty="0">
                <a:solidFill>
                  <a:srgbClr val="002060"/>
                </a:solidFill>
                <a:latin typeface="微软雅黑" panose="020B0503020204020204" pitchFamily="34" charset="-122"/>
                <a:ea typeface="微软雅黑" panose="020B0503020204020204" pitchFamily="34" charset="-122"/>
              </a:rPr>
              <a:t>更多功能敬请探索</a:t>
            </a:r>
            <a:endParaRPr lang="zh-CN" altLang="en-US" sz="36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p:tgtEl>
                                          <p:spTgt spid="7"/>
                                        </p:tgtEl>
                                        <p:attrNameLst>
                                          <p:attrName>ppt_y</p:attrName>
                                        </p:attrNameLst>
                                      </p:cBhvr>
                                      <p:tavLst>
                                        <p:tav tm="0">
                                          <p:val>
                                            <p:strVal val="#ppt_y-#ppt_h*1.125000"/>
                                          </p:val>
                                        </p:tav>
                                        <p:tav tm="100000">
                                          <p:val>
                                            <p:strVal val="#ppt_y"/>
                                          </p:val>
                                        </p:tav>
                                      </p:tavLst>
                                    </p:anim>
                                    <p:animEffect transition="in" filter="wipe(down)">
                                      <p:cBhvr>
                                        <p:cTn id="8" dur="300"/>
                                        <p:tgtEl>
                                          <p:spTgt spid="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
                                        <p:tgtEl>
                                          <p:spTgt spid="8"/>
                                        </p:tgtEl>
                                        <p:attrNameLst>
                                          <p:attrName>ppt_y</p:attrName>
                                        </p:attrNameLst>
                                      </p:cBhvr>
                                      <p:tavLst>
                                        <p:tav tm="0">
                                          <p:val>
                                            <p:strVal val="#ppt_y-#ppt_h*1.125000"/>
                                          </p:val>
                                        </p:tav>
                                        <p:tav tm="100000">
                                          <p:val>
                                            <p:strVal val="#ppt_y"/>
                                          </p:val>
                                        </p:tav>
                                      </p:tavLst>
                                    </p:anim>
                                    <p:animEffect transition="in" filter="wipe(down)">
                                      <p:cBhvr>
                                        <p:cTn id="12" dur="300"/>
                                        <p:tgtEl>
                                          <p:spTgt spid="8"/>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50" fill="hold"/>
                                        <p:tgtEl>
                                          <p:spTgt spid="15"/>
                                        </p:tgtEl>
                                        <p:attrNameLst>
                                          <p:attrName>ppt_x</p:attrName>
                                        </p:attrNameLst>
                                      </p:cBhvr>
                                      <p:tavLst>
                                        <p:tav tm="0">
                                          <p:val>
                                            <p:strVal val="#ppt_x"/>
                                          </p:val>
                                        </p:tav>
                                        <p:tav tm="100000">
                                          <p:val>
                                            <p:strVal val="#ppt_x"/>
                                          </p:val>
                                        </p:tav>
                                      </p:tavLst>
                                    </p:anim>
                                    <p:anim calcmode="lin" valueType="num">
                                      <p:cBhvr additive="base">
                                        <p:cTn id="16" dur="250" fill="hold"/>
                                        <p:tgtEl>
                                          <p:spTgt spid="15"/>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25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300"/>
                                        <p:tgtEl>
                                          <p:spTgt spid="6"/>
                                        </p:tgtEl>
                                        <p:attrNameLst>
                                          <p:attrName>ppt_y</p:attrName>
                                        </p:attrNameLst>
                                      </p:cBhvr>
                                      <p:tavLst>
                                        <p:tav tm="0">
                                          <p:val>
                                            <p:strVal val="#ppt_y-#ppt_h*1.125000"/>
                                          </p:val>
                                        </p:tav>
                                        <p:tav tm="100000">
                                          <p:val>
                                            <p:strVal val="#ppt_y"/>
                                          </p:val>
                                        </p:tav>
                                      </p:tavLst>
                                    </p:anim>
                                    <p:animEffect transition="in" filter="wipe(down)">
                                      <p:cBhvr>
                                        <p:cTn id="31" dur="300"/>
                                        <p:tgtEl>
                                          <p:spTgt spid="6"/>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300"/>
                                        <p:tgtEl>
                                          <p:spTgt spid="16"/>
                                        </p:tgtEl>
                                        <p:attrNameLst>
                                          <p:attrName>ppt_y</p:attrName>
                                        </p:attrNameLst>
                                      </p:cBhvr>
                                      <p:tavLst>
                                        <p:tav tm="0">
                                          <p:val>
                                            <p:strVal val="#ppt_y-#ppt_h*1.125000"/>
                                          </p:val>
                                        </p:tav>
                                        <p:tav tm="100000">
                                          <p:val>
                                            <p:strVal val="#ppt_y"/>
                                          </p:val>
                                        </p:tav>
                                      </p:tavLst>
                                    </p:anim>
                                    <p:animEffect transition="in" filter="wipe(down)">
                                      <p:cBhvr>
                                        <p:cTn id="35" dur="300"/>
                                        <p:tgtEl>
                                          <p:spTgt spid="16"/>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250" fill="hold"/>
                                        <p:tgtEl>
                                          <p:spTgt spid="17"/>
                                        </p:tgtEl>
                                        <p:attrNameLst>
                                          <p:attrName>ppt_x</p:attrName>
                                        </p:attrNameLst>
                                      </p:cBhvr>
                                      <p:tavLst>
                                        <p:tav tm="0">
                                          <p:val>
                                            <p:strVal val="#ppt_x"/>
                                          </p:val>
                                        </p:tav>
                                        <p:tav tm="100000">
                                          <p:val>
                                            <p:strVal val="#ppt_x"/>
                                          </p:val>
                                        </p:tav>
                                      </p:tavLst>
                                    </p:anim>
                                    <p:anim calcmode="lin" valueType="num">
                                      <p:cBhvr additive="base">
                                        <p:cTn id="40" dur="250" fill="hold"/>
                                        <p:tgtEl>
                                          <p:spTgt spid="17"/>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35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300"/>
                                        <p:tgtEl>
                                          <p:spTgt spid="5"/>
                                        </p:tgtEl>
                                        <p:attrNameLst>
                                          <p:attrName>ppt_y</p:attrName>
                                        </p:attrNameLst>
                                      </p:cBhvr>
                                      <p:tavLst>
                                        <p:tav tm="0">
                                          <p:val>
                                            <p:strVal val="#ppt_y-#ppt_h*1.125000"/>
                                          </p:val>
                                        </p:tav>
                                        <p:tav tm="100000">
                                          <p:val>
                                            <p:strVal val="#ppt_y"/>
                                          </p:val>
                                        </p:tav>
                                      </p:tavLst>
                                    </p:anim>
                                    <p:animEffect transition="in" filter="wipe(down)">
                                      <p:cBhvr>
                                        <p:cTn id="56" dur="300"/>
                                        <p:tgtEl>
                                          <p:spTgt spid="5"/>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300"/>
                                        <p:tgtEl>
                                          <p:spTgt spid="21"/>
                                        </p:tgtEl>
                                        <p:attrNameLst>
                                          <p:attrName>ppt_y</p:attrName>
                                        </p:attrNameLst>
                                      </p:cBhvr>
                                      <p:tavLst>
                                        <p:tav tm="0">
                                          <p:val>
                                            <p:strVal val="#ppt_y-#ppt_h*1.125000"/>
                                          </p:val>
                                        </p:tav>
                                        <p:tav tm="100000">
                                          <p:val>
                                            <p:strVal val="#ppt_y"/>
                                          </p:val>
                                        </p:tav>
                                      </p:tavLst>
                                    </p:anim>
                                    <p:animEffect transition="in" filter="wipe(down)">
                                      <p:cBhvr>
                                        <p:cTn id="60" dur="300"/>
                                        <p:tgtEl>
                                          <p:spTgt spid="21"/>
                                        </p:tgtEl>
                                      </p:cBhvr>
                                    </p:animEffect>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250" fill="hold"/>
                                        <p:tgtEl>
                                          <p:spTgt spid="33"/>
                                        </p:tgtEl>
                                        <p:attrNameLst>
                                          <p:attrName>ppt_x</p:attrName>
                                        </p:attrNameLst>
                                      </p:cBhvr>
                                      <p:tavLst>
                                        <p:tav tm="0">
                                          <p:val>
                                            <p:strVal val="#ppt_x"/>
                                          </p:val>
                                        </p:tav>
                                        <p:tav tm="100000">
                                          <p:val>
                                            <p:strVal val="#ppt_x"/>
                                          </p:val>
                                        </p:tav>
                                      </p:tavLst>
                                    </p:anim>
                                    <p:anim calcmode="lin" valueType="num">
                                      <p:cBhvr additive="base">
                                        <p:cTn id="65" dur="250" fill="hold"/>
                                        <p:tgtEl>
                                          <p:spTgt spid="33"/>
                                        </p:tgtEl>
                                        <p:attrNameLst>
                                          <p:attrName>ppt_y</p:attrName>
                                        </p:attrNameLst>
                                      </p:cBhvr>
                                      <p:tavLst>
                                        <p:tav tm="0">
                                          <p:val>
                                            <p:strVal val="1+#ppt_h/2"/>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450"/>
                                        <p:tgtEl>
                                          <p:spTgt spid="34"/>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left)">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1"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300"/>
                                        <p:tgtEl>
                                          <p:spTgt spid="4"/>
                                        </p:tgtEl>
                                        <p:attrNameLst>
                                          <p:attrName>ppt_y</p:attrName>
                                        </p:attrNameLst>
                                      </p:cBhvr>
                                      <p:tavLst>
                                        <p:tav tm="0">
                                          <p:val>
                                            <p:strVal val="#ppt_y-#ppt_h*1.125000"/>
                                          </p:val>
                                        </p:tav>
                                        <p:tav tm="100000">
                                          <p:val>
                                            <p:strVal val="#ppt_y"/>
                                          </p:val>
                                        </p:tav>
                                      </p:tavLst>
                                    </p:anim>
                                    <p:animEffect transition="in" filter="wipe(down)">
                                      <p:cBhvr>
                                        <p:cTn id="82" dur="300"/>
                                        <p:tgtEl>
                                          <p:spTgt spid="4"/>
                                        </p:tgtEl>
                                      </p:cBhvr>
                                    </p:animEffect>
                                  </p:childTnLst>
                                </p:cTn>
                              </p:par>
                              <p:par>
                                <p:cTn id="83" presetID="12" presetClass="entr" presetSubtype="1"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300"/>
                                        <p:tgtEl>
                                          <p:spTgt spid="22"/>
                                        </p:tgtEl>
                                        <p:attrNameLst>
                                          <p:attrName>ppt_y</p:attrName>
                                        </p:attrNameLst>
                                      </p:cBhvr>
                                      <p:tavLst>
                                        <p:tav tm="0">
                                          <p:val>
                                            <p:strVal val="#ppt_y-#ppt_h*1.125000"/>
                                          </p:val>
                                        </p:tav>
                                        <p:tav tm="100000">
                                          <p:val>
                                            <p:strVal val="#ppt_y"/>
                                          </p:val>
                                        </p:tav>
                                      </p:tavLst>
                                    </p:anim>
                                    <p:animEffect transition="in" filter="wipe(down)">
                                      <p:cBhvr>
                                        <p:cTn id="86" dur="300"/>
                                        <p:tgtEl>
                                          <p:spTgt spid="22"/>
                                        </p:tgtEl>
                                      </p:cBhvr>
                                    </p:animEffect>
                                  </p:childTnLst>
                                </p:cTn>
                              </p:par>
                            </p:childTnLst>
                          </p:cTn>
                        </p:par>
                        <p:par>
                          <p:cTn id="87" fill="hold">
                            <p:stCondLst>
                              <p:cond delay="500"/>
                            </p:stCondLst>
                            <p:childTnLst>
                              <p:par>
                                <p:cTn id="88" presetID="2" presetClass="entr" presetSubtype="4"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250" fill="hold"/>
                                        <p:tgtEl>
                                          <p:spTgt spid="37"/>
                                        </p:tgtEl>
                                        <p:attrNameLst>
                                          <p:attrName>ppt_x</p:attrName>
                                        </p:attrNameLst>
                                      </p:cBhvr>
                                      <p:tavLst>
                                        <p:tav tm="0">
                                          <p:val>
                                            <p:strVal val="#ppt_x"/>
                                          </p:val>
                                        </p:tav>
                                        <p:tav tm="100000">
                                          <p:val>
                                            <p:strVal val="#ppt_x"/>
                                          </p:val>
                                        </p:tav>
                                      </p:tavLst>
                                    </p:anim>
                                    <p:anim calcmode="lin" valueType="num">
                                      <p:cBhvr additive="base">
                                        <p:cTn id="91" dur="250" fill="hold"/>
                                        <p:tgtEl>
                                          <p:spTgt spid="37"/>
                                        </p:tgtEl>
                                        <p:attrNameLst>
                                          <p:attrName>ppt_y</p:attrName>
                                        </p:attrNameLst>
                                      </p:cBhvr>
                                      <p:tavLst>
                                        <p:tav tm="0">
                                          <p:val>
                                            <p:strVal val="1+#ppt_h/2"/>
                                          </p:val>
                                        </p:tav>
                                        <p:tav tm="100000">
                                          <p:val>
                                            <p:strVal val="#ppt_y"/>
                                          </p:val>
                                        </p:tav>
                                      </p:tavLst>
                                    </p:anim>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left)">
                                      <p:cBhvr>
                                        <p:cTn id="95" dur="500"/>
                                        <p:tgtEl>
                                          <p:spTgt spid="38"/>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left)">
                                      <p:cBhvr>
                                        <p:cTn id="99" dur="500"/>
                                        <p:tgtEl>
                                          <p:spTgt spid="3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wipe(left)">
                                      <p:cBhvr>
                                        <p:cTn id="102" dur="5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2"/>
                                        </p:tgtEl>
                                      </p:cBhvr>
                                    </p:animEffect>
                                    <p:set>
                                      <p:cBhvr>
                                        <p:cTn id="107" dur="1" fill="hold">
                                          <p:stCondLst>
                                            <p:cond delay="499"/>
                                          </p:stCondLst>
                                        </p:cTn>
                                        <p:tgtEl>
                                          <p:spTgt spid="32"/>
                                        </p:tgtEl>
                                        <p:attrNameLst>
                                          <p:attrName>style.visibility</p:attrName>
                                        </p:attrNameLst>
                                      </p:cBhvr>
                                      <p:to>
                                        <p:strVal val="hidden"/>
                                      </p:to>
                                    </p:set>
                                  </p:childTnLst>
                                </p:cTn>
                              </p:par>
                              <p:par>
                                <p:cTn id="108" presetID="14" presetClass="exit" presetSubtype="10" fill="hold" grpId="1" nodeType="withEffect">
                                  <p:stCondLst>
                                    <p:cond delay="0"/>
                                  </p:stCondLst>
                                  <p:childTnLst>
                                    <p:animEffect transition="out" filter="randombar(horizontal)">
                                      <p:cBhvr>
                                        <p:cTn id="109" dur="500"/>
                                        <p:tgtEl>
                                          <p:spTgt spid="7"/>
                                        </p:tgtEl>
                                      </p:cBhvr>
                                    </p:animEffect>
                                    <p:set>
                                      <p:cBhvr>
                                        <p:cTn id="110" dur="1" fill="hold">
                                          <p:stCondLst>
                                            <p:cond delay="499"/>
                                          </p:stCondLst>
                                        </p:cTn>
                                        <p:tgtEl>
                                          <p:spTgt spid="7"/>
                                        </p:tgtEl>
                                        <p:attrNameLst>
                                          <p:attrName>style.visibility</p:attrName>
                                        </p:attrNameLst>
                                      </p:cBhvr>
                                      <p:to>
                                        <p:strVal val="hidden"/>
                                      </p:to>
                                    </p:set>
                                  </p:childTnLst>
                                </p:cTn>
                              </p:par>
                              <p:par>
                                <p:cTn id="111" presetID="14" presetClass="exit" presetSubtype="10" fill="hold" grpId="1" nodeType="withEffect">
                                  <p:stCondLst>
                                    <p:cond delay="0"/>
                                  </p:stCondLst>
                                  <p:childTnLst>
                                    <p:animEffect transition="out" filter="randombar(horizontal)">
                                      <p:cBhvr>
                                        <p:cTn id="112" dur="500"/>
                                        <p:tgtEl>
                                          <p:spTgt spid="8"/>
                                        </p:tgtEl>
                                      </p:cBhvr>
                                    </p:animEffect>
                                    <p:set>
                                      <p:cBhvr>
                                        <p:cTn id="113" dur="1" fill="hold">
                                          <p:stCondLst>
                                            <p:cond delay="499"/>
                                          </p:stCondLst>
                                        </p:cTn>
                                        <p:tgtEl>
                                          <p:spTgt spid="8"/>
                                        </p:tgtEl>
                                        <p:attrNameLst>
                                          <p:attrName>style.visibility</p:attrName>
                                        </p:attrNameLst>
                                      </p:cBhvr>
                                      <p:to>
                                        <p:strVal val="hidden"/>
                                      </p:to>
                                    </p:set>
                                  </p:childTnLst>
                                </p:cTn>
                              </p:par>
                              <p:par>
                                <p:cTn id="114" presetID="14" presetClass="exit" presetSubtype="10" fill="hold" grpId="1" nodeType="withEffect">
                                  <p:stCondLst>
                                    <p:cond delay="0"/>
                                  </p:stCondLst>
                                  <p:childTnLst>
                                    <p:animEffect transition="out" filter="randombar(horizontal)">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14" presetClass="exit" presetSubtype="10" fill="hold" nodeType="withEffect">
                                  <p:stCondLst>
                                    <p:cond delay="0"/>
                                  </p:stCondLst>
                                  <p:childTnLst>
                                    <p:animEffect transition="out" filter="randombar(horizontal)">
                                      <p:cBhvr>
                                        <p:cTn id="118" dur="500"/>
                                        <p:tgtEl>
                                          <p:spTgt spid="23"/>
                                        </p:tgtEl>
                                      </p:cBhvr>
                                    </p:animEffect>
                                    <p:set>
                                      <p:cBhvr>
                                        <p:cTn id="119" dur="1" fill="hold">
                                          <p:stCondLst>
                                            <p:cond delay="499"/>
                                          </p:stCondLst>
                                        </p:cTn>
                                        <p:tgtEl>
                                          <p:spTgt spid="23"/>
                                        </p:tgtEl>
                                        <p:attrNameLst>
                                          <p:attrName>style.visibility</p:attrName>
                                        </p:attrNameLst>
                                      </p:cBhvr>
                                      <p:to>
                                        <p:strVal val="hidden"/>
                                      </p:to>
                                    </p:set>
                                  </p:childTnLst>
                                </p:cTn>
                              </p:par>
                              <p:par>
                                <p:cTn id="120" presetID="14" presetClass="exit" presetSubtype="10" fill="hold" grpId="1" nodeType="withEffect">
                                  <p:stCondLst>
                                    <p:cond delay="0"/>
                                  </p:stCondLst>
                                  <p:childTnLst>
                                    <p:animEffect transition="out" filter="randombar(horizontal)">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4" presetClass="exit" presetSubtype="10" fill="hold" grpId="1" nodeType="withEffect">
                                  <p:stCondLst>
                                    <p:cond delay="0"/>
                                  </p:stCondLst>
                                  <p:childTnLst>
                                    <p:animEffect transition="out" filter="randombar(horizontal)">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par>
                                <p:cTn id="126" presetID="14" presetClass="exit" presetSubtype="10" fill="hold" grpId="1" nodeType="withEffect">
                                  <p:stCondLst>
                                    <p:cond delay="0"/>
                                  </p:stCondLst>
                                  <p:childTnLst>
                                    <p:animEffect transition="out" filter="randombar(horizontal)">
                                      <p:cBhvr>
                                        <p:cTn id="127" dur="500"/>
                                        <p:tgtEl>
                                          <p:spTgt spid="6"/>
                                        </p:tgtEl>
                                      </p:cBhvr>
                                    </p:animEffect>
                                    <p:set>
                                      <p:cBhvr>
                                        <p:cTn id="128" dur="1" fill="hold">
                                          <p:stCondLst>
                                            <p:cond delay="499"/>
                                          </p:stCondLst>
                                        </p:cTn>
                                        <p:tgtEl>
                                          <p:spTgt spid="6"/>
                                        </p:tgtEl>
                                        <p:attrNameLst>
                                          <p:attrName>style.visibility</p:attrName>
                                        </p:attrNameLst>
                                      </p:cBhvr>
                                      <p:to>
                                        <p:strVal val="hidden"/>
                                      </p:to>
                                    </p:set>
                                  </p:childTnLst>
                                </p:cTn>
                              </p:par>
                              <p:par>
                                <p:cTn id="129" presetID="14" presetClass="exit" presetSubtype="10" fill="hold" grpId="1" nodeType="withEffect">
                                  <p:stCondLst>
                                    <p:cond delay="0"/>
                                  </p:stCondLst>
                                  <p:childTnLst>
                                    <p:animEffect transition="out" filter="randombar(horizontal)">
                                      <p:cBhvr>
                                        <p:cTn id="130" dur="500"/>
                                        <p:tgtEl>
                                          <p:spTgt spid="16"/>
                                        </p:tgtEl>
                                      </p:cBhvr>
                                    </p:animEffect>
                                    <p:set>
                                      <p:cBhvr>
                                        <p:cTn id="131" dur="1" fill="hold">
                                          <p:stCondLst>
                                            <p:cond delay="499"/>
                                          </p:stCondLst>
                                        </p:cTn>
                                        <p:tgtEl>
                                          <p:spTgt spid="16"/>
                                        </p:tgtEl>
                                        <p:attrNameLst>
                                          <p:attrName>style.visibility</p:attrName>
                                        </p:attrNameLst>
                                      </p:cBhvr>
                                      <p:to>
                                        <p:strVal val="hidden"/>
                                      </p:to>
                                    </p:set>
                                  </p:childTnLst>
                                </p:cTn>
                              </p:par>
                              <p:par>
                                <p:cTn id="132" presetID="14" presetClass="exit" presetSubtype="10" fill="hold" grpId="1" nodeType="withEffect">
                                  <p:stCondLst>
                                    <p:cond delay="0"/>
                                  </p:stCondLst>
                                  <p:childTnLst>
                                    <p:animEffect transition="out" filter="randombar(horizontal)">
                                      <p:cBhvr>
                                        <p:cTn id="133" dur="500"/>
                                        <p:tgtEl>
                                          <p:spTgt spid="17"/>
                                        </p:tgtEl>
                                      </p:cBhvr>
                                    </p:animEffect>
                                    <p:set>
                                      <p:cBhvr>
                                        <p:cTn id="134" dur="1" fill="hold">
                                          <p:stCondLst>
                                            <p:cond delay="499"/>
                                          </p:stCondLst>
                                        </p:cTn>
                                        <p:tgtEl>
                                          <p:spTgt spid="17"/>
                                        </p:tgtEl>
                                        <p:attrNameLst>
                                          <p:attrName>style.visibility</p:attrName>
                                        </p:attrNameLst>
                                      </p:cBhvr>
                                      <p:to>
                                        <p:strVal val="hidden"/>
                                      </p:to>
                                    </p:set>
                                  </p:childTnLst>
                                </p:cTn>
                              </p:par>
                              <p:par>
                                <p:cTn id="135" presetID="14" presetClass="exit" presetSubtype="10" fill="hold" nodeType="withEffect">
                                  <p:stCondLst>
                                    <p:cond delay="0"/>
                                  </p:stCondLst>
                                  <p:childTnLst>
                                    <p:animEffect transition="out" filter="randombar(horizontal)">
                                      <p:cBhvr>
                                        <p:cTn id="136" dur="500"/>
                                        <p:tgtEl>
                                          <p:spTgt spid="18"/>
                                        </p:tgtEl>
                                      </p:cBhvr>
                                    </p:animEffect>
                                    <p:set>
                                      <p:cBhvr>
                                        <p:cTn id="137" dur="1" fill="hold">
                                          <p:stCondLst>
                                            <p:cond delay="499"/>
                                          </p:stCondLst>
                                        </p:cTn>
                                        <p:tgtEl>
                                          <p:spTgt spid="18"/>
                                        </p:tgtEl>
                                        <p:attrNameLst>
                                          <p:attrName>style.visibility</p:attrName>
                                        </p:attrNameLst>
                                      </p:cBhvr>
                                      <p:to>
                                        <p:strVal val="hidden"/>
                                      </p:to>
                                    </p:set>
                                  </p:childTnLst>
                                </p:cTn>
                              </p:par>
                              <p:par>
                                <p:cTn id="138" presetID="14" presetClass="exit" presetSubtype="10" fill="hold" grpId="1" nodeType="withEffect">
                                  <p:stCondLst>
                                    <p:cond delay="0"/>
                                  </p:stCondLst>
                                  <p:childTnLst>
                                    <p:animEffect transition="out" filter="randombar(horizontal)">
                                      <p:cBhvr>
                                        <p:cTn id="139" dur="500"/>
                                        <p:tgtEl>
                                          <p:spTgt spid="20"/>
                                        </p:tgtEl>
                                      </p:cBhvr>
                                    </p:animEffect>
                                    <p:set>
                                      <p:cBhvr>
                                        <p:cTn id="140" dur="1" fill="hold">
                                          <p:stCondLst>
                                            <p:cond delay="499"/>
                                          </p:stCondLst>
                                        </p:cTn>
                                        <p:tgtEl>
                                          <p:spTgt spid="20"/>
                                        </p:tgtEl>
                                        <p:attrNameLst>
                                          <p:attrName>style.visibility</p:attrName>
                                        </p:attrNameLst>
                                      </p:cBhvr>
                                      <p:to>
                                        <p:strVal val="hidden"/>
                                      </p:to>
                                    </p:set>
                                  </p:childTnLst>
                                </p:cTn>
                              </p:par>
                              <p:par>
                                <p:cTn id="141" presetID="14" presetClass="exit" presetSubtype="10" fill="hold" grpId="1" nodeType="withEffect">
                                  <p:stCondLst>
                                    <p:cond delay="0"/>
                                  </p:stCondLst>
                                  <p:childTnLst>
                                    <p:animEffect transition="out" filter="randombar(horizontal)">
                                      <p:cBhvr>
                                        <p:cTn id="142" dur="500"/>
                                        <p:tgtEl>
                                          <p:spTgt spid="19"/>
                                        </p:tgtEl>
                                      </p:cBhvr>
                                    </p:animEffect>
                                    <p:set>
                                      <p:cBhvr>
                                        <p:cTn id="143" dur="1" fill="hold">
                                          <p:stCondLst>
                                            <p:cond delay="499"/>
                                          </p:stCondLst>
                                        </p:cTn>
                                        <p:tgtEl>
                                          <p:spTgt spid="19"/>
                                        </p:tgtEl>
                                        <p:attrNameLst>
                                          <p:attrName>style.visibility</p:attrName>
                                        </p:attrNameLst>
                                      </p:cBhvr>
                                      <p:to>
                                        <p:strVal val="hidden"/>
                                      </p:to>
                                    </p:set>
                                  </p:childTnLst>
                                </p:cTn>
                              </p:par>
                              <p:par>
                                <p:cTn id="144" presetID="14" presetClass="exit" presetSubtype="10" fill="hold" grpId="1" nodeType="withEffect">
                                  <p:stCondLst>
                                    <p:cond delay="0"/>
                                  </p:stCondLst>
                                  <p:childTnLst>
                                    <p:animEffect transition="out" filter="randombar(horizontal)">
                                      <p:cBhvr>
                                        <p:cTn id="145" dur="500"/>
                                        <p:tgtEl>
                                          <p:spTgt spid="5"/>
                                        </p:tgtEl>
                                      </p:cBhvr>
                                    </p:animEffect>
                                    <p:set>
                                      <p:cBhvr>
                                        <p:cTn id="146" dur="1" fill="hold">
                                          <p:stCondLst>
                                            <p:cond delay="499"/>
                                          </p:stCondLst>
                                        </p:cTn>
                                        <p:tgtEl>
                                          <p:spTgt spid="5"/>
                                        </p:tgtEl>
                                        <p:attrNameLst>
                                          <p:attrName>style.visibility</p:attrName>
                                        </p:attrNameLst>
                                      </p:cBhvr>
                                      <p:to>
                                        <p:strVal val="hidden"/>
                                      </p:to>
                                    </p:set>
                                  </p:childTnLst>
                                </p:cTn>
                              </p:par>
                              <p:par>
                                <p:cTn id="147" presetID="14" presetClass="exit" presetSubtype="10" fill="hold" grpId="1" nodeType="withEffect">
                                  <p:stCondLst>
                                    <p:cond delay="0"/>
                                  </p:stCondLst>
                                  <p:childTnLst>
                                    <p:animEffect transition="out" filter="randombar(horizontal)">
                                      <p:cBhvr>
                                        <p:cTn id="148" dur="500"/>
                                        <p:tgtEl>
                                          <p:spTgt spid="21"/>
                                        </p:tgtEl>
                                      </p:cBhvr>
                                    </p:animEffect>
                                    <p:set>
                                      <p:cBhvr>
                                        <p:cTn id="149" dur="1" fill="hold">
                                          <p:stCondLst>
                                            <p:cond delay="499"/>
                                          </p:stCondLst>
                                        </p:cTn>
                                        <p:tgtEl>
                                          <p:spTgt spid="21"/>
                                        </p:tgtEl>
                                        <p:attrNameLst>
                                          <p:attrName>style.visibility</p:attrName>
                                        </p:attrNameLst>
                                      </p:cBhvr>
                                      <p:to>
                                        <p:strVal val="hidden"/>
                                      </p:to>
                                    </p:set>
                                  </p:childTnLst>
                                </p:cTn>
                              </p:par>
                              <p:par>
                                <p:cTn id="150" presetID="14" presetClass="exit" presetSubtype="10" fill="hold" grpId="1" nodeType="withEffect">
                                  <p:stCondLst>
                                    <p:cond delay="0"/>
                                  </p:stCondLst>
                                  <p:childTnLst>
                                    <p:animEffect transition="out" filter="randombar(horizontal)">
                                      <p:cBhvr>
                                        <p:cTn id="151" dur="500"/>
                                        <p:tgtEl>
                                          <p:spTgt spid="33"/>
                                        </p:tgtEl>
                                      </p:cBhvr>
                                    </p:animEffect>
                                    <p:set>
                                      <p:cBhvr>
                                        <p:cTn id="152" dur="1" fill="hold">
                                          <p:stCondLst>
                                            <p:cond delay="499"/>
                                          </p:stCondLst>
                                        </p:cTn>
                                        <p:tgtEl>
                                          <p:spTgt spid="33"/>
                                        </p:tgtEl>
                                        <p:attrNameLst>
                                          <p:attrName>style.visibility</p:attrName>
                                        </p:attrNameLst>
                                      </p:cBhvr>
                                      <p:to>
                                        <p:strVal val="hidden"/>
                                      </p:to>
                                    </p:set>
                                  </p:childTnLst>
                                </p:cTn>
                              </p:par>
                              <p:par>
                                <p:cTn id="153" presetID="14" presetClass="exit" presetSubtype="10" fill="hold" grpId="1" nodeType="withEffect">
                                  <p:stCondLst>
                                    <p:cond delay="0"/>
                                  </p:stCondLst>
                                  <p:childTnLst>
                                    <p:animEffect transition="out" filter="randombar(horizontal)">
                                      <p:cBhvr>
                                        <p:cTn id="154" dur="500"/>
                                        <p:tgtEl>
                                          <p:spTgt spid="34"/>
                                        </p:tgtEl>
                                      </p:cBhvr>
                                    </p:animEffect>
                                    <p:set>
                                      <p:cBhvr>
                                        <p:cTn id="155" dur="1" fill="hold">
                                          <p:stCondLst>
                                            <p:cond delay="499"/>
                                          </p:stCondLst>
                                        </p:cTn>
                                        <p:tgtEl>
                                          <p:spTgt spid="34"/>
                                        </p:tgtEl>
                                        <p:attrNameLst>
                                          <p:attrName>style.visibility</p:attrName>
                                        </p:attrNameLst>
                                      </p:cBhvr>
                                      <p:to>
                                        <p:strVal val="hidden"/>
                                      </p:to>
                                    </p:set>
                                  </p:childTnLst>
                                </p:cTn>
                              </p:par>
                              <p:par>
                                <p:cTn id="156" presetID="14" presetClass="exit" presetSubtype="10" fill="hold" grpId="1" nodeType="withEffect">
                                  <p:stCondLst>
                                    <p:cond delay="0"/>
                                  </p:stCondLst>
                                  <p:childTnLst>
                                    <p:animEffect transition="out" filter="randombar(horizontal)">
                                      <p:cBhvr>
                                        <p:cTn id="157" dur="500"/>
                                        <p:tgtEl>
                                          <p:spTgt spid="35"/>
                                        </p:tgtEl>
                                      </p:cBhvr>
                                    </p:animEffect>
                                    <p:set>
                                      <p:cBhvr>
                                        <p:cTn id="158" dur="1" fill="hold">
                                          <p:stCondLst>
                                            <p:cond delay="499"/>
                                          </p:stCondLst>
                                        </p:cTn>
                                        <p:tgtEl>
                                          <p:spTgt spid="35"/>
                                        </p:tgtEl>
                                        <p:attrNameLst>
                                          <p:attrName>style.visibility</p:attrName>
                                        </p:attrNameLst>
                                      </p:cBhvr>
                                      <p:to>
                                        <p:strVal val="hidden"/>
                                      </p:to>
                                    </p:set>
                                  </p:childTnLst>
                                </p:cTn>
                              </p:par>
                              <p:par>
                                <p:cTn id="159" presetID="14" presetClass="exit" presetSubtype="10" fill="hold" grpId="1" nodeType="withEffect">
                                  <p:stCondLst>
                                    <p:cond delay="0"/>
                                  </p:stCondLst>
                                  <p:childTnLst>
                                    <p:animEffect transition="out" filter="randombar(horizontal)">
                                      <p:cBhvr>
                                        <p:cTn id="160" dur="500"/>
                                        <p:tgtEl>
                                          <p:spTgt spid="36"/>
                                        </p:tgtEl>
                                      </p:cBhvr>
                                    </p:animEffect>
                                    <p:set>
                                      <p:cBhvr>
                                        <p:cTn id="161" dur="1" fill="hold">
                                          <p:stCondLst>
                                            <p:cond delay="499"/>
                                          </p:stCondLst>
                                        </p:cTn>
                                        <p:tgtEl>
                                          <p:spTgt spid="36"/>
                                        </p:tgtEl>
                                        <p:attrNameLst>
                                          <p:attrName>style.visibility</p:attrName>
                                        </p:attrNameLst>
                                      </p:cBhvr>
                                      <p:to>
                                        <p:strVal val="hidden"/>
                                      </p:to>
                                    </p:set>
                                  </p:childTnLst>
                                </p:cTn>
                              </p:par>
                              <p:par>
                                <p:cTn id="162" presetID="14" presetClass="exit" presetSubtype="10" fill="hold" grpId="1" nodeType="withEffect">
                                  <p:stCondLst>
                                    <p:cond delay="0"/>
                                  </p:stCondLst>
                                  <p:childTnLst>
                                    <p:animEffect transition="out" filter="randombar(horizontal)">
                                      <p:cBhvr>
                                        <p:cTn id="163" dur="500"/>
                                        <p:tgtEl>
                                          <p:spTgt spid="4"/>
                                        </p:tgtEl>
                                      </p:cBhvr>
                                    </p:animEffect>
                                    <p:set>
                                      <p:cBhvr>
                                        <p:cTn id="164" dur="1" fill="hold">
                                          <p:stCondLst>
                                            <p:cond delay="499"/>
                                          </p:stCondLst>
                                        </p:cTn>
                                        <p:tgtEl>
                                          <p:spTgt spid="4"/>
                                        </p:tgtEl>
                                        <p:attrNameLst>
                                          <p:attrName>style.visibility</p:attrName>
                                        </p:attrNameLst>
                                      </p:cBhvr>
                                      <p:to>
                                        <p:strVal val="hidden"/>
                                      </p:to>
                                    </p:set>
                                  </p:childTnLst>
                                </p:cTn>
                              </p:par>
                              <p:par>
                                <p:cTn id="165" presetID="14" presetClass="exit" presetSubtype="10" fill="hold" grpId="1" nodeType="withEffect">
                                  <p:stCondLst>
                                    <p:cond delay="0"/>
                                  </p:stCondLst>
                                  <p:childTnLst>
                                    <p:animEffect transition="out" filter="randombar(horizontal)">
                                      <p:cBhvr>
                                        <p:cTn id="166" dur="500"/>
                                        <p:tgtEl>
                                          <p:spTgt spid="22"/>
                                        </p:tgtEl>
                                      </p:cBhvr>
                                    </p:animEffect>
                                    <p:set>
                                      <p:cBhvr>
                                        <p:cTn id="167" dur="1" fill="hold">
                                          <p:stCondLst>
                                            <p:cond delay="499"/>
                                          </p:stCondLst>
                                        </p:cTn>
                                        <p:tgtEl>
                                          <p:spTgt spid="22"/>
                                        </p:tgtEl>
                                        <p:attrNameLst>
                                          <p:attrName>style.visibility</p:attrName>
                                        </p:attrNameLst>
                                      </p:cBhvr>
                                      <p:to>
                                        <p:strVal val="hidden"/>
                                      </p:to>
                                    </p:set>
                                  </p:childTnLst>
                                </p:cTn>
                              </p:par>
                              <p:par>
                                <p:cTn id="168" presetID="14" presetClass="exit" presetSubtype="10" fill="hold" grpId="1" nodeType="withEffect">
                                  <p:stCondLst>
                                    <p:cond delay="0"/>
                                  </p:stCondLst>
                                  <p:childTnLst>
                                    <p:animEffect transition="out" filter="randombar(horizontal)">
                                      <p:cBhvr>
                                        <p:cTn id="169" dur="500"/>
                                        <p:tgtEl>
                                          <p:spTgt spid="37"/>
                                        </p:tgtEl>
                                      </p:cBhvr>
                                    </p:animEffect>
                                    <p:set>
                                      <p:cBhvr>
                                        <p:cTn id="170" dur="1" fill="hold">
                                          <p:stCondLst>
                                            <p:cond delay="499"/>
                                          </p:stCondLst>
                                        </p:cTn>
                                        <p:tgtEl>
                                          <p:spTgt spid="37"/>
                                        </p:tgtEl>
                                        <p:attrNameLst>
                                          <p:attrName>style.visibility</p:attrName>
                                        </p:attrNameLst>
                                      </p:cBhvr>
                                      <p:to>
                                        <p:strVal val="hidden"/>
                                      </p:to>
                                    </p:set>
                                  </p:childTnLst>
                                </p:cTn>
                              </p:par>
                              <p:par>
                                <p:cTn id="171" presetID="14" presetClass="exit" presetSubtype="10" fill="hold" grpId="1" nodeType="withEffect">
                                  <p:stCondLst>
                                    <p:cond delay="0"/>
                                  </p:stCondLst>
                                  <p:childTnLst>
                                    <p:animEffect transition="out" filter="randombar(horizontal)">
                                      <p:cBhvr>
                                        <p:cTn id="172" dur="500"/>
                                        <p:tgtEl>
                                          <p:spTgt spid="38"/>
                                        </p:tgtEl>
                                      </p:cBhvr>
                                    </p:animEffect>
                                    <p:set>
                                      <p:cBhvr>
                                        <p:cTn id="173" dur="1" fill="hold">
                                          <p:stCondLst>
                                            <p:cond delay="499"/>
                                          </p:stCondLst>
                                        </p:cTn>
                                        <p:tgtEl>
                                          <p:spTgt spid="38"/>
                                        </p:tgtEl>
                                        <p:attrNameLst>
                                          <p:attrName>style.visibility</p:attrName>
                                        </p:attrNameLst>
                                      </p:cBhvr>
                                      <p:to>
                                        <p:strVal val="hidden"/>
                                      </p:to>
                                    </p:set>
                                  </p:childTnLst>
                                </p:cTn>
                              </p:par>
                              <p:par>
                                <p:cTn id="174" presetID="14" presetClass="exit" presetSubtype="10" fill="hold" grpId="1" nodeType="withEffect">
                                  <p:stCondLst>
                                    <p:cond delay="0"/>
                                  </p:stCondLst>
                                  <p:childTnLst>
                                    <p:animEffect transition="out" filter="randombar(horizontal)">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par>
                                <p:cTn id="177" presetID="14" presetClass="exit" presetSubtype="10" fill="hold" grpId="1" nodeType="withEffect">
                                  <p:stCondLst>
                                    <p:cond delay="0"/>
                                  </p:stCondLst>
                                  <p:childTnLst>
                                    <p:animEffect transition="out" filter="randombar(horizontal)">
                                      <p:cBhvr>
                                        <p:cTn id="178" dur="500"/>
                                        <p:tgtEl>
                                          <p:spTgt spid="40"/>
                                        </p:tgtEl>
                                      </p:cBhvr>
                                    </p:animEffect>
                                    <p:set>
                                      <p:cBhvr>
                                        <p:cTn id="179" dur="1" fill="hold">
                                          <p:stCondLst>
                                            <p:cond delay="499"/>
                                          </p:stCondLst>
                                        </p:cTn>
                                        <p:tgtEl>
                                          <p:spTgt spid="40"/>
                                        </p:tgtEl>
                                        <p:attrNameLst>
                                          <p:attrName>style.visibility</p:attrName>
                                        </p:attrNameLst>
                                      </p:cBhvr>
                                      <p:to>
                                        <p:strVal val="hidden"/>
                                      </p:to>
                                    </p:set>
                                  </p:childTnLst>
                                </p:cTn>
                              </p:par>
                              <p:par>
                                <p:cTn id="180" presetID="31" presetClass="entr" presetSubtype="0" fill="hold" grpId="0" nodeType="withEffect">
                                  <p:stCondLst>
                                    <p:cond delay="0"/>
                                  </p:stCondLst>
                                  <p:childTnLst>
                                    <p:set>
                                      <p:cBhvr>
                                        <p:cTn id="181" dur="1" fill="hold">
                                          <p:stCondLst>
                                            <p:cond delay="0"/>
                                          </p:stCondLst>
                                        </p:cTn>
                                        <p:tgtEl>
                                          <p:spTgt spid="2"/>
                                        </p:tgtEl>
                                        <p:attrNameLst>
                                          <p:attrName>style.visibility</p:attrName>
                                        </p:attrNameLst>
                                      </p:cBhvr>
                                      <p:to>
                                        <p:strVal val="visible"/>
                                      </p:to>
                                    </p:set>
                                    <p:anim calcmode="lin" valueType="num">
                                      <p:cBhvr>
                                        <p:cTn id="182" dur="1000" fill="hold"/>
                                        <p:tgtEl>
                                          <p:spTgt spid="2"/>
                                        </p:tgtEl>
                                        <p:attrNameLst>
                                          <p:attrName>ppt_w</p:attrName>
                                        </p:attrNameLst>
                                      </p:cBhvr>
                                      <p:tavLst>
                                        <p:tav tm="0">
                                          <p:val>
                                            <p:fltVal val="0"/>
                                          </p:val>
                                        </p:tav>
                                        <p:tav tm="100000">
                                          <p:val>
                                            <p:strVal val="#ppt_w"/>
                                          </p:val>
                                        </p:tav>
                                      </p:tavLst>
                                    </p:anim>
                                    <p:anim calcmode="lin" valueType="num">
                                      <p:cBhvr>
                                        <p:cTn id="183" dur="1000" fill="hold"/>
                                        <p:tgtEl>
                                          <p:spTgt spid="2"/>
                                        </p:tgtEl>
                                        <p:attrNameLst>
                                          <p:attrName>ppt_h</p:attrName>
                                        </p:attrNameLst>
                                      </p:cBhvr>
                                      <p:tavLst>
                                        <p:tav tm="0">
                                          <p:val>
                                            <p:fltVal val="0"/>
                                          </p:val>
                                        </p:tav>
                                        <p:tav tm="100000">
                                          <p:val>
                                            <p:strVal val="#ppt_h"/>
                                          </p:val>
                                        </p:tav>
                                      </p:tavLst>
                                    </p:anim>
                                    <p:anim calcmode="lin" valueType="num">
                                      <p:cBhvr>
                                        <p:cTn id="184" dur="1000" fill="hold"/>
                                        <p:tgtEl>
                                          <p:spTgt spid="2"/>
                                        </p:tgtEl>
                                        <p:attrNameLst>
                                          <p:attrName>style.rotation</p:attrName>
                                        </p:attrNameLst>
                                      </p:cBhvr>
                                      <p:tavLst>
                                        <p:tav tm="0">
                                          <p:val>
                                            <p:fltVal val="90"/>
                                          </p:val>
                                        </p:tav>
                                        <p:tav tm="100000">
                                          <p:val>
                                            <p:fltVal val="0"/>
                                          </p:val>
                                        </p:tav>
                                      </p:tavLst>
                                    </p:anim>
                                    <p:animEffect transition="in" filter="fade">
                                      <p:cBhvr>
                                        <p:cTn id="18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P spid="8" grpId="1"/>
      <p:bldP spid="15" grpId="0" animBg="1"/>
      <p:bldP spid="15" grpId="1" animBg="1"/>
      <p:bldP spid="26" grpId="0"/>
      <p:bldP spid="26" grpId="1"/>
      <p:bldP spid="27" grpId="0"/>
      <p:bldP spid="27" grpId="1"/>
      <p:bldP spid="16" grpId="0"/>
      <p:bldP spid="16" grpId="1"/>
      <p:bldP spid="17" grpId="0" animBg="1"/>
      <p:bldP spid="17" grpId="1" animBg="1"/>
      <p:bldP spid="19" grpId="0"/>
      <p:bldP spid="19" grpId="1"/>
      <p:bldP spid="20" grpId="0"/>
      <p:bldP spid="20" grpId="1"/>
      <p:bldP spid="21" grpId="0"/>
      <p:bldP spid="21" grpId="1"/>
      <p:bldP spid="22" grpId="0"/>
      <p:bldP spid="22" grpId="1"/>
      <p:bldP spid="33" grpId="0" animBg="1"/>
      <p:bldP spid="33" grpId="1" animBg="1"/>
      <p:bldP spid="34" grpId="0" animBg="1"/>
      <p:bldP spid="34" grpId="1" animBg="1"/>
      <p:bldP spid="35" grpId="0"/>
      <p:bldP spid="35" grpId="1"/>
      <p:bldP spid="36" grpId="0"/>
      <p:bldP spid="36" grpId="1"/>
      <p:bldP spid="37" grpId="0" animBg="1"/>
      <p:bldP spid="37" grpId="1" animBg="1"/>
      <p:bldP spid="38" grpId="0" animBg="1"/>
      <p:bldP spid="38" grpId="1" animBg="1"/>
      <p:bldP spid="39" grpId="0"/>
      <p:bldP spid="39" grpId="1"/>
      <p:bldP spid="40" grpId="0"/>
      <p:bldP spid="40" grpId="1"/>
      <p:bldP spid="32" grpId="1"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95297" y="1245206"/>
            <a:ext cx="1350257" cy="1350258"/>
            <a:chOff x="2380201" y="1546167"/>
            <a:chExt cx="1800343" cy="1800344"/>
          </a:xfrm>
        </p:grpSpPr>
        <p:sp>
          <p:nvSpPr>
            <p:cNvPr id="5" name="菱形 4"/>
            <p:cNvSpPr/>
            <p:nvPr>
              <p:custDataLst>
                <p:tags r:id="rId1"/>
              </p:custDataLst>
            </p:nvPr>
          </p:nvSpPr>
          <p:spPr>
            <a:xfrm>
              <a:off x="2380201"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6" name="菱形 5"/>
            <p:cNvSpPr/>
            <p:nvPr>
              <p:custDataLst>
                <p:tags r:id="rId2"/>
              </p:custDataLst>
            </p:nvPr>
          </p:nvSpPr>
          <p:spPr>
            <a:xfrm>
              <a:off x="2668216" y="1834183"/>
              <a:ext cx="1223439" cy="1223439"/>
            </a:xfrm>
            <a:prstGeom prst="diamond">
              <a:avLst/>
            </a:prstGeom>
            <a:solidFill>
              <a:srgbClr val="FF9A05"/>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谢</a:t>
              </a:r>
              <a:endParaRPr lang="zh-CN" altLang="en-US" sz="3000">
                <a:solidFill>
                  <a:srgbClr val="FFFFFF"/>
                </a:solidFill>
                <a:latin typeface="造字工房悦黑体验版细体" pitchFamily="50" charset="-122"/>
                <a:ea typeface="造字工房悦黑体验版细体" pitchFamily="50" charset="-122"/>
              </a:endParaRPr>
            </a:p>
          </p:txBody>
        </p:sp>
      </p:grpSp>
      <p:grpSp>
        <p:nvGrpSpPr>
          <p:cNvPr id="7" name="组合 6"/>
          <p:cNvGrpSpPr/>
          <p:nvPr/>
        </p:nvGrpSpPr>
        <p:grpSpPr>
          <a:xfrm>
            <a:off x="4706039" y="1245206"/>
            <a:ext cx="1348622" cy="1350258"/>
            <a:chOff x="4261190" y="1546167"/>
            <a:chExt cx="1798163" cy="1800344"/>
          </a:xfrm>
        </p:grpSpPr>
        <p:sp>
          <p:nvSpPr>
            <p:cNvPr id="8" name="菱形 7"/>
            <p:cNvSpPr/>
            <p:nvPr>
              <p:custDataLst>
                <p:tags r:id="rId3"/>
              </p:custDataLst>
            </p:nvPr>
          </p:nvSpPr>
          <p:spPr>
            <a:xfrm>
              <a:off x="4261190" y="1546167"/>
              <a:ext cx="179816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9" name="菱形 8"/>
            <p:cNvSpPr/>
            <p:nvPr>
              <p:custDataLst>
                <p:tags r:id="rId4"/>
              </p:custDataLst>
            </p:nvPr>
          </p:nvSpPr>
          <p:spPr>
            <a:xfrm>
              <a:off x="4548548" y="1834183"/>
              <a:ext cx="1223439" cy="1223439"/>
            </a:xfrm>
            <a:prstGeom prst="diamond">
              <a:avLst/>
            </a:prstGeom>
            <a:solidFill>
              <a:srgbClr val="02B3C1"/>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谢</a:t>
              </a:r>
              <a:endParaRPr lang="zh-CN" altLang="en-US" sz="3000">
                <a:solidFill>
                  <a:srgbClr val="FFFFFF"/>
                </a:solidFill>
                <a:latin typeface="造字工房悦黑体验版细体" pitchFamily="50" charset="-122"/>
                <a:ea typeface="造字工房悦黑体验版细体" pitchFamily="50" charset="-122"/>
              </a:endParaRPr>
            </a:p>
          </p:txBody>
        </p:sp>
      </p:grpSp>
      <p:sp>
        <p:nvSpPr>
          <p:cNvPr id="17" name="矩形 16"/>
          <p:cNvSpPr/>
          <p:nvPr>
            <p:custDataLst>
              <p:tags r:id="rId5"/>
            </p:custDataLst>
          </p:nvPr>
        </p:nvSpPr>
        <p:spPr>
          <a:xfrm>
            <a:off x="3480590" y="2940368"/>
            <a:ext cx="2368154" cy="25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超星集团</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828841" y="3080267"/>
            <a:ext cx="1231276" cy="34289"/>
            <a:chOff x="3060700" y="4724400"/>
            <a:chExt cx="5955507" cy="31432"/>
          </a:xfrm>
        </p:grpSpPr>
        <p:cxnSp>
          <p:nvCxnSpPr>
            <p:cNvPr id="19" name="直接连接符 1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5196994" y="3066217"/>
            <a:ext cx="1231276" cy="34289"/>
            <a:chOff x="3060700" y="4724400"/>
            <a:chExt cx="5955507" cy="31432"/>
          </a:xfrm>
        </p:grpSpPr>
        <p:cxnSp>
          <p:nvCxnSpPr>
            <p:cNvPr id="22" name="直接连接符 21"/>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custDataLst>
              <p:tags r:id="rId6"/>
            </p:custDataLst>
          </p:nvPr>
        </p:nvSpPr>
        <p:spPr>
          <a:xfrm>
            <a:off x="3511308" y="3192065"/>
            <a:ext cx="2368154" cy="25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en-US" altLang="zh-CN" sz="1200" dirty="0">
                <a:solidFill>
                  <a:schemeClr val="bg1">
                    <a:lumMod val="50000"/>
                  </a:schemeClr>
                </a:solidFill>
                <a:latin typeface="微软雅黑" panose="020B0503020204020204" pitchFamily="34" charset="-122"/>
                <a:ea typeface="微软雅黑" panose="020B0503020204020204" pitchFamily="34" charset="-122"/>
              </a:rPr>
              <a:t>2021.3</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5" name="Group 4"/>
          <p:cNvGrpSpPr>
            <a:grpSpLocks noChangeAspect="1"/>
          </p:cNvGrpSpPr>
          <p:nvPr/>
        </p:nvGrpSpPr>
        <p:grpSpPr bwMode="auto">
          <a:xfrm>
            <a:off x="107361" y="3788930"/>
            <a:ext cx="1653284" cy="1102190"/>
            <a:chOff x="2637" y="1359"/>
            <a:chExt cx="2406" cy="1604"/>
          </a:xfrm>
          <a:solidFill>
            <a:schemeClr val="tx1">
              <a:lumMod val="65000"/>
              <a:lumOff val="35000"/>
            </a:schemeClr>
          </a:solidFill>
        </p:grpSpPr>
        <p:grpSp>
          <p:nvGrpSpPr>
            <p:cNvPr id="26" name="Group 205"/>
            <p:cNvGrpSpPr/>
            <p:nvPr/>
          </p:nvGrpSpPr>
          <p:grpSpPr bwMode="auto">
            <a:xfrm>
              <a:off x="3459" y="1364"/>
              <a:ext cx="905" cy="1564"/>
              <a:chOff x="3459" y="1364"/>
              <a:chExt cx="905" cy="1564"/>
            </a:xfrm>
            <a:grpFill/>
          </p:grpSpPr>
          <p:sp>
            <p:nvSpPr>
              <p:cNvPr id="57" name="Freeform 5"/>
              <p:cNvSpPr>
                <a:spLocks noEditPoints="1"/>
              </p:cNvSpPr>
              <p:nvPr/>
            </p:nvSpPr>
            <p:spPr bwMode="auto">
              <a:xfrm>
                <a:off x="3932" y="1470"/>
                <a:ext cx="12" cy="12"/>
              </a:xfrm>
              <a:custGeom>
                <a:avLst/>
                <a:gdLst>
                  <a:gd name="T0" fmla="*/ 5 w 5"/>
                  <a:gd name="T1" fmla="*/ 3 h 5"/>
                  <a:gd name="T2" fmla="*/ 4 w 5"/>
                  <a:gd name="T3" fmla="*/ 3 h 5"/>
                  <a:gd name="T4" fmla="*/ 4 w 5"/>
                  <a:gd name="T5" fmla="*/ 2 h 5"/>
                  <a:gd name="T6" fmla="*/ 5 w 5"/>
                  <a:gd name="T7" fmla="*/ 2 h 5"/>
                  <a:gd name="T8" fmla="*/ 5 w 5"/>
                  <a:gd name="T9" fmla="*/ 2 h 5"/>
                  <a:gd name="T10" fmla="*/ 5 w 5"/>
                  <a:gd name="T11" fmla="*/ 1 h 5"/>
                  <a:gd name="T12" fmla="*/ 4 w 5"/>
                  <a:gd name="T13" fmla="*/ 1 h 5"/>
                  <a:gd name="T14" fmla="*/ 4 w 5"/>
                  <a:gd name="T15" fmla="*/ 1 h 5"/>
                  <a:gd name="T16" fmla="*/ 4 w 5"/>
                  <a:gd name="T17" fmla="*/ 1 h 5"/>
                  <a:gd name="T18" fmla="*/ 4 w 5"/>
                  <a:gd name="T19" fmla="*/ 1 h 5"/>
                  <a:gd name="T20" fmla="*/ 4 w 5"/>
                  <a:gd name="T21" fmla="*/ 0 h 5"/>
                  <a:gd name="T22" fmla="*/ 3 w 5"/>
                  <a:gd name="T23" fmla="*/ 0 h 5"/>
                  <a:gd name="T24" fmla="*/ 3 w 5"/>
                  <a:gd name="T25" fmla="*/ 0 h 5"/>
                  <a:gd name="T26" fmla="*/ 3 w 5"/>
                  <a:gd name="T27" fmla="*/ 1 h 5"/>
                  <a:gd name="T28" fmla="*/ 2 w 5"/>
                  <a:gd name="T29" fmla="*/ 1 h 5"/>
                  <a:gd name="T30" fmla="*/ 2 w 5"/>
                  <a:gd name="T31" fmla="*/ 0 h 5"/>
                  <a:gd name="T32" fmla="*/ 2 w 5"/>
                  <a:gd name="T33" fmla="*/ 0 h 5"/>
                  <a:gd name="T34" fmla="*/ 1 w 5"/>
                  <a:gd name="T35" fmla="*/ 0 h 5"/>
                  <a:gd name="T36" fmla="*/ 1 w 5"/>
                  <a:gd name="T37" fmla="*/ 1 h 5"/>
                  <a:gd name="T38" fmla="*/ 1 w 5"/>
                  <a:gd name="T39" fmla="*/ 1 h 5"/>
                  <a:gd name="T40" fmla="*/ 1 w 5"/>
                  <a:gd name="T41" fmla="*/ 1 h 5"/>
                  <a:gd name="T42" fmla="*/ 1 w 5"/>
                  <a:gd name="T43" fmla="*/ 1 h 5"/>
                  <a:gd name="T44" fmla="*/ 0 w 5"/>
                  <a:gd name="T45" fmla="*/ 1 h 5"/>
                  <a:gd name="T46" fmla="*/ 0 w 5"/>
                  <a:gd name="T47" fmla="*/ 2 h 5"/>
                  <a:gd name="T48" fmla="*/ 0 w 5"/>
                  <a:gd name="T49" fmla="*/ 2 h 5"/>
                  <a:gd name="T50" fmla="*/ 1 w 5"/>
                  <a:gd name="T51" fmla="*/ 2 h 5"/>
                  <a:gd name="T52" fmla="*/ 1 w 5"/>
                  <a:gd name="T53" fmla="*/ 3 h 5"/>
                  <a:gd name="T54" fmla="*/ 0 w 5"/>
                  <a:gd name="T55" fmla="*/ 3 h 5"/>
                  <a:gd name="T56" fmla="*/ 0 w 5"/>
                  <a:gd name="T57" fmla="*/ 3 h 5"/>
                  <a:gd name="T58" fmla="*/ 0 w 5"/>
                  <a:gd name="T59" fmla="*/ 4 h 5"/>
                  <a:gd name="T60" fmla="*/ 1 w 5"/>
                  <a:gd name="T61" fmla="*/ 4 h 5"/>
                  <a:gd name="T62" fmla="*/ 1 w 5"/>
                  <a:gd name="T63" fmla="*/ 4 h 5"/>
                  <a:gd name="T64" fmla="*/ 1 w 5"/>
                  <a:gd name="T65" fmla="*/ 4 h 5"/>
                  <a:gd name="T66" fmla="*/ 1 w 5"/>
                  <a:gd name="T67" fmla="*/ 4 h 5"/>
                  <a:gd name="T68" fmla="*/ 1 w 5"/>
                  <a:gd name="T69" fmla="*/ 5 h 5"/>
                  <a:gd name="T70" fmla="*/ 2 w 5"/>
                  <a:gd name="T71" fmla="*/ 5 h 5"/>
                  <a:gd name="T72" fmla="*/ 2 w 5"/>
                  <a:gd name="T73" fmla="*/ 5 h 5"/>
                  <a:gd name="T74" fmla="*/ 2 w 5"/>
                  <a:gd name="T75" fmla="*/ 4 h 5"/>
                  <a:gd name="T76" fmla="*/ 3 w 5"/>
                  <a:gd name="T77" fmla="*/ 4 h 5"/>
                  <a:gd name="T78" fmla="*/ 3 w 5"/>
                  <a:gd name="T79" fmla="*/ 5 h 5"/>
                  <a:gd name="T80" fmla="*/ 3 w 5"/>
                  <a:gd name="T81" fmla="*/ 5 h 5"/>
                  <a:gd name="T82" fmla="*/ 4 w 5"/>
                  <a:gd name="T83" fmla="*/ 5 h 5"/>
                  <a:gd name="T84" fmla="*/ 4 w 5"/>
                  <a:gd name="T85" fmla="*/ 4 h 5"/>
                  <a:gd name="T86" fmla="*/ 4 w 5"/>
                  <a:gd name="T87" fmla="*/ 4 h 5"/>
                  <a:gd name="T88" fmla="*/ 4 w 5"/>
                  <a:gd name="T89" fmla="*/ 4 h 5"/>
                  <a:gd name="T90" fmla="*/ 4 w 5"/>
                  <a:gd name="T91" fmla="*/ 4 h 5"/>
                  <a:gd name="T92" fmla="*/ 5 w 5"/>
                  <a:gd name="T93" fmla="*/ 4 h 5"/>
                  <a:gd name="T94" fmla="*/ 5 w 5"/>
                  <a:gd name="T95" fmla="*/ 3 h 5"/>
                  <a:gd name="T96" fmla="*/ 5 w 5"/>
                  <a:gd name="T97" fmla="*/ 3 h 5"/>
                  <a:gd name="T98" fmla="*/ 3 w 5"/>
                  <a:gd name="T99" fmla="*/ 3 h 5"/>
                  <a:gd name="T100" fmla="*/ 2 w 5"/>
                  <a:gd name="T101" fmla="*/ 3 h 5"/>
                  <a:gd name="T102" fmla="*/ 2 w 5"/>
                  <a:gd name="T103" fmla="*/ 2 h 5"/>
                  <a:gd name="T104" fmla="*/ 3 w 5"/>
                  <a:gd name="T105" fmla="*/ 2 h 5"/>
                  <a:gd name="T106" fmla="*/ 3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5" y="3"/>
                    </a:moveTo>
                    <a:cubicBezTo>
                      <a:pt x="4" y="3"/>
                      <a:pt x="4" y="3"/>
                      <a:pt x="4" y="3"/>
                    </a:cubicBezTo>
                    <a:cubicBezTo>
                      <a:pt x="4" y="2"/>
                      <a:pt x="4" y="2"/>
                      <a:pt x="4" y="2"/>
                    </a:cubicBezTo>
                    <a:cubicBezTo>
                      <a:pt x="5" y="2"/>
                      <a:pt x="5" y="2"/>
                      <a:pt x="5" y="2"/>
                    </a:cubicBezTo>
                    <a:cubicBezTo>
                      <a:pt x="5" y="2"/>
                      <a:pt x="5" y="2"/>
                      <a:pt x="5" y="2"/>
                    </a:cubicBezTo>
                    <a:cubicBezTo>
                      <a:pt x="5" y="1"/>
                      <a:pt x="5" y="1"/>
                      <a:pt x="5" y="1"/>
                    </a:cubicBezTo>
                    <a:cubicBezTo>
                      <a:pt x="5" y="1"/>
                      <a:pt x="4" y="1"/>
                      <a:pt x="4" y="1"/>
                    </a:cubicBezTo>
                    <a:cubicBezTo>
                      <a:pt x="4" y="1"/>
                      <a:pt x="4" y="1"/>
                      <a:pt x="4" y="1"/>
                    </a:cubicBezTo>
                    <a:cubicBezTo>
                      <a:pt x="4" y="1"/>
                      <a:pt x="4" y="1"/>
                      <a:pt x="4" y="1"/>
                    </a:cubicBezTo>
                    <a:cubicBezTo>
                      <a:pt x="4" y="1"/>
                      <a:pt x="4" y="1"/>
                      <a:pt x="4" y="1"/>
                    </a:cubicBezTo>
                    <a:cubicBezTo>
                      <a:pt x="4" y="0"/>
                      <a:pt x="4" y="0"/>
                      <a:pt x="4" y="0"/>
                    </a:cubicBezTo>
                    <a:cubicBezTo>
                      <a:pt x="3" y="0"/>
                      <a:pt x="3" y="0"/>
                      <a:pt x="3" y="0"/>
                    </a:cubicBezTo>
                    <a:cubicBezTo>
                      <a:pt x="3" y="0"/>
                      <a:pt x="3" y="0"/>
                      <a:pt x="3" y="0"/>
                    </a:cubicBezTo>
                    <a:cubicBezTo>
                      <a:pt x="3" y="1"/>
                      <a:pt x="3" y="1"/>
                      <a:pt x="3" y="1"/>
                    </a:cubicBezTo>
                    <a:cubicBezTo>
                      <a:pt x="3" y="0"/>
                      <a:pt x="2" y="0"/>
                      <a:pt x="2" y="1"/>
                    </a:cubicBezTo>
                    <a:cubicBezTo>
                      <a:pt x="2" y="0"/>
                      <a:pt x="2" y="0"/>
                      <a:pt x="2" y="0"/>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1" y="3"/>
                      <a:pt x="1" y="3"/>
                    </a:cubicBezTo>
                    <a:cubicBezTo>
                      <a:pt x="0" y="3"/>
                      <a:pt x="0" y="3"/>
                      <a:pt x="0" y="3"/>
                    </a:cubicBezTo>
                    <a:cubicBezTo>
                      <a:pt x="0" y="3"/>
                      <a:pt x="0" y="3"/>
                      <a:pt x="0" y="3"/>
                    </a:cubicBezTo>
                    <a:cubicBezTo>
                      <a:pt x="0" y="4"/>
                      <a:pt x="0" y="4"/>
                      <a:pt x="0" y="4"/>
                    </a:cubicBezTo>
                    <a:cubicBezTo>
                      <a:pt x="0" y="4"/>
                      <a:pt x="1" y="4"/>
                      <a:pt x="1" y="4"/>
                    </a:cubicBezTo>
                    <a:cubicBezTo>
                      <a:pt x="1" y="4"/>
                      <a:pt x="1" y="4"/>
                      <a:pt x="1" y="4"/>
                    </a:cubicBezTo>
                    <a:cubicBezTo>
                      <a:pt x="1" y="4"/>
                      <a:pt x="1" y="4"/>
                      <a:pt x="1" y="4"/>
                    </a:cubicBezTo>
                    <a:cubicBezTo>
                      <a:pt x="1" y="4"/>
                      <a:pt x="1" y="4"/>
                      <a:pt x="1" y="4"/>
                    </a:cubicBezTo>
                    <a:cubicBezTo>
                      <a:pt x="1" y="4"/>
                      <a:pt x="1" y="5"/>
                      <a:pt x="1" y="5"/>
                    </a:cubicBezTo>
                    <a:cubicBezTo>
                      <a:pt x="2" y="5"/>
                      <a:pt x="2" y="5"/>
                      <a:pt x="2" y="5"/>
                    </a:cubicBezTo>
                    <a:cubicBezTo>
                      <a:pt x="2" y="5"/>
                      <a:pt x="2" y="5"/>
                      <a:pt x="2" y="5"/>
                    </a:cubicBezTo>
                    <a:cubicBezTo>
                      <a:pt x="2" y="4"/>
                      <a:pt x="2" y="4"/>
                      <a:pt x="2" y="4"/>
                    </a:cubicBezTo>
                    <a:cubicBezTo>
                      <a:pt x="2" y="4"/>
                      <a:pt x="3" y="4"/>
                      <a:pt x="3" y="4"/>
                    </a:cubicBezTo>
                    <a:cubicBezTo>
                      <a:pt x="3" y="5"/>
                      <a:pt x="3" y="5"/>
                      <a:pt x="3" y="5"/>
                    </a:cubicBezTo>
                    <a:cubicBezTo>
                      <a:pt x="3" y="5"/>
                      <a:pt x="3" y="5"/>
                      <a:pt x="3" y="5"/>
                    </a:cubicBezTo>
                    <a:cubicBezTo>
                      <a:pt x="4" y="5"/>
                      <a:pt x="4" y="5"/>
                      <a:pt x="4" y="5"/>
                    </a:cubicBezTo>
                    <a:cubicBezTo>
                      <a:pt x="4" y="5"/>
                      <a:pt x="4" y="4"/>
                      <a:pt x="4" y="4"/>
                    </a:cubicBezTo>
                    <a:cubicBezTo>
                      <a:pt x="4" y="4"/>
                      <a:pt x="4" y="4"/>
                      <a:pt x="4" y="4"/>
                    </a:cubicBezTo>
                    <a:cubicBezTo>
                      <a:pt x="4" y="4"/>
                      <a:pt x="4" y="4"/>
                      <a:pt x="4" y="4"/>
                    </a:cubicBezTo>
                    <a:cubicBezTo>
                      <a:pt x="4" y="4"/>
                      <a:pt x="4" y="4"/>
                      <a:pt x="4" y="4"/>
                    </a:cubicBezTo>
                    <a:cubicBezTo>
                      <a:pt x="5" y="4"/>
                      <a:pt x="5" y="4"/>
                      <a:pt x="5" y="4"/>
                    </a:cubicBezTo>
                    <a:cubicBezTo>
                      <a:pt x="5" y="3"/>
                      <a:pt x="5" y="3"/>
                      <a:pt x="5" y="3"/>
                    </a:cubicBezTo>
                    <a:cubicBezTo>
                      <a:pt x="5" y="3"/>
                      <a:pt x="5" y="3"/>
                      <a:pt x="5" y="3"/>
                    </a:cubicBezTo>
                    <a:close/>
                    <a:moveTo>
                      <a:pt x="3" y="3"/>
                    </a:moveTo>
                    <a:cubicBezTo>
                      <a:pt x="2" y="4"/>
                      <a:pt x="2" y="3"/>
                      <a:pt x="2" y="3"/>
                    </a:cubicBezTo>
                    <a:cubicBezTo>
                      <a:pt x="1" y="2"/>
                      <a:pt x="2" y="2"/>
                      <a:pt x="2" y="2"/>
                    </a:cubicBezTo>
                    <a:cubicBezTo>
                      <a:pt x="3" y="1"/>
                      <a:pt x="3" y="2"/>
                      <a:pt x="3" y="2"/>
                    </a:cubicBezTo>
                    <a:cubicBezTo>
                      <a:pt x="4"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
              <p:cNvSpPr>
                <a:spLocks noEditPoints="1"/>
              </p:cNvSpPr>
              <p:nvPr/>
            </p:nvSpPr>
            <p:spPr bwMode="auto">
              <a:xfrm>
                <a:off x="3895" y="1592"/>
                <a:ext cx="11" cy="11"/>
              </a:xfrm>
              <a:custGeom>
                <a:avLst/>
                <a:gdLst>
                  <a:gd name="T0" fmla="*/ 4 w 5"/>
                  <a:gd name="T1" fmla="*/ 3 h 5"/>
                  <a:gd name="T2" fmla="*/ 4 w 5"/>
                  <a:gd name="T3" fmla="*/ 3 h 5"/>
                  <a:gd name="T4" fmla="*/ 4 w 5"/>
                  <a:gd name="T5" fmla="*/ 2 h 5"/>
                  <a:gd name="T6" fmla="*/ 4 w 5"/>
                  <a:gd name="T7" fmla="*/ 2 h 5"/>
                  <a:gd name="T8" fmla="*/ 4 w 5"/>
                  <a:gd name="T9" fmla="*/ 2 h 5"/>
                  <a:gd name="T10" fmla="*/ 4 w 5"/>
                  <a:gd name="T11" fmla="*/ 1 h 5"/>
                  <a:gd name="T12" fmla="*/ 4 w 5"/>
                  <a:gd name="T13" fmla="*/ 1 h 5"/>
                  <a:gd name="T14" fmla="*/ 3 w 5"/>
                  <a:gd name="T15" fmla="*/ 1 h 5"/>
                  <a:gd name="T16" fmla="*/ 3 w 5"/>
                  <a:gd name="T17" fmla="*/ 1 h 5"/>
                  <a:gd name="T18" fmla="*/ 3 w 5"/>
                  <a:gd name="T19" fmla="*/ 1 h 5"/>
                  <a:gd name="T20" fmla="*/ 3 w 5"/>
                  <a:gd name="T21" fmla="*/ 0 h 5"/>
                  <a:gd name="T22" fmla="*/ 3 w 5"/>
                  <a:gd name="T23" fmla="*/ 0 h 5"/>
                  <a:gd name="T24" fmla="*/ 2 w 5"/>
                  <a:gd name="T25" fmla="*/ 0 h 5"/>
                  <a:gd name="T26" fmla="*/ 2 w 5"/>
                  <a:gd name="T27" fmla="*/ 1 h 5"/>
                  <a:gd name="T28" fmla="*/ 2 w 5"/>
                  <a:gd name="T29" fmla="*/ 1 h 5"/>
                  <a:gd name="T30" fmla="*/ 2 w 5"/>
                  <a:gd name="T31" fmla="*/ 0 h 5"/>
                  <a:gd name="T32" fmla="*/ 1 w 5"/>
                  <a:gd name="T33" fmla="*/ 0 h 5"/>
                  <a:gd name="T34" fmla="*/ 1 w 5"/>
                  <a:gd name="T35" fmla="*/ 0 h 5"/>
                  <a:gd name="T36" fmla="*/ 1 w 5"/>
                  <a:gd name="T37" fmla="*/ 1 h 5"/>
                  <a:gd name="T38" fmla="*/ 1 w 5"/>
                  <a:gd name="T39" fmla="*/ 1 h 5"/>
                  <a:gd name="T40" fmla="*/ 0 w 5"/>
                  <a:gd name="T41" fmla="*/ 1 h 5"/>
                  <a:gd name="T42" fmla="*/ 0 w 5"/>
                  <a:gd name="T43" fmla="*/ 1 h 5"/>
                  <a:gd name="T44" fmla="*/ 0 w 5"/>
                  <a:gd name="T45" fmla="*/ 1 h 5"/>
                  <a:gd name="T46" fmla="*/ 0 w 5"/>
                  <a:gd name="T47" fmla="*/ 2 h 5"/>
                  <a:gd name="T48" fmla="*/ 0 w 5"/>
                  <a:gd name="T49" fmla="*/ 2 h 5"/>
                  <a:gd name="T50" fmla="*/ 0 w 5"/>
                  <a:gd name="T51" fmla="*/ 2 h 5"/>
                  <a:gd name="T52" fmla="*/ 0 w 5"/>
                  <a:gd name="T53" fmla="*/ 3 h 5"/>
                  <a:gd name="T54" fmla="*/ 0 w 5"/>
                  <a:gd name="T55" fmla="*/ 3 h 5"/>
                  <a:gd name="T56" fmla="*/ 0 w 5"/>
                  <a:gd name="T57" fmla="*/ 3 h 5"/>
                  <a:gd name="T58" fmla="*/ 0 w 5"/>
                  <a:gd name="T59" fmla="*/ 4 h 5"/>
                  <a:gd name="T60" fmla="*/ 0 w 5"/>
                  <a:gd name="T61" fmla="*/ 4 h 5"/>
                  <a:gd name="T62" fmla="*/ 1 w 5"/>
                  <a:gd name="T63" fmla="*/ 4 h 5"/>
                  <a:gd name="T64" fmla="*/ 1 w 5"/>
                  <a:gd name="T65" fmla="*/ 4 h 5"/>
                  <a:gd name="T66" fmla="*/ 1 w 5"/>
                  <a:gd name="T67" fmla="*/ 4 h 5"/>
                  <a:gd name="T68" fmla="*/ 1 w 5"/>
                  <a:gd name="T69" fmla="*/ 5 h 5"/>
                  <a:gd name="T70" fmla="*/ 1 w 5"/>
                  <a:gd name="T71" fmla="*/ 5 h 5"/>
                  <a:gd name="T72" fmla="*/ 2 w 5"/>
                  <a:gd name="T73" fmla="*/ 5 h 5"/>
                  <a:gd name="T74" fmla="*/ 2 w 5"/>
                  <a:gd name="T75" fmla="*/ 5 h 5"/>
                  <a:gd name="T76" fmla="*/ 2 w 5"/>
                  <a:gd name="T77" fmla="*/ 5 h 5"/>
                  <a:gd name="T78" fmla="*/ 2 w 5"/>
                  <a:gd name="T79" fmla="*/ 5 h 5"/>
                  <a:gd name="T80" fmla="*/ 3 w 5"/>
                  <a:gd name="T81" fmla="*/ 5 h 5"/>
                  <a:gd name="T82" fmla="*/ 3 w 5"/>
                  <a:gd name="T83" fmla="*/ 5 h 5"/>
                  <a:gd name="T84" fmla="*/ 3 w 5"/>
                  <a:gd name="T85" fmla="*/ 4 h 5"/>
                  <a:gd name="T86" fmla="*/ 3 w 5"/>
                  <a:gd name="T87" fmla="*/ 4 h 5"/>
                  <a:gd name="T88" fmla="*/ 4 w 5"/>
                  <a:gd name="T89" fmla="*/ 4 h 5"/>
                  <a:gd name="T90" fmla="*/ 4 w 5"/>
                  <a:gd name="T91" fmla="*/ 4 h 5"/>
                  <a:gd name="T92" fmla="*/ 4 w 5"/>
                  <a:gd name="T93" fmla="*/ 4 h 5"/>
                  <a:gd name="T94" fmla="*/ 4 w 5"/>
                  <a:gd name="T95" fmla="*/ 3 h 5"/>
                  <a:gd name="T96" fmla="*/ 4 w 5"/>
                  <a:gd name="T97" fmla="*/ 3 h 5"/>
                  <a:gd name="T98" fmla="*/ 2 w 5"/>
                  <a:gd name="T99" fmla="*/ 3 h 5"/>
                  <a:gd name="T100" fmla="*/ 1 w 5"/>
                  <a:gd name="T101" fmla="*/ 3 h 5"/>
                  <a:gd name="T102" fmla="*/ 2 w 5"/>
                  <a:gd name="T103" fmla="*/ 2 h 5"/>
                  <a:gd name="T104" fmla="*/ 3 w 5"/>
                  <a:gd name="T105" fmla="*/ 2 h 5"/>
                  <a:gd name="T106" fmla="*/ 2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4" y="3"/>
                    </a:moveTo>
                    <a:cubicBezTo>
                      <a:pt x="4" y="3"/>
                      <a:pt x="4" y="3"/>
                      <a:pt x="4" y="3"/>
                    </a:cubicBezTo>
                    <a:cubicBezTo>
                      <a:pt x="4" y="3"/>
                      <a:pt x="4" y="3"/>
                      <a:pt x="4" y="2"/>
                    </a:cubicBezTo>
                    <a:cubicBezTo>
                      <a:pt x="4" y="2"/>
                      <a:pt x="4" y="2"/>
                      <a:pt x="4" y="2"/>
                    </a:cubicBezTo>
                    <a:cubicBezTo>
                      <a:pt x="4" y="2"/>
                      <a:pt x="4" y="2"/>
                      <a:pt x="4" y="2"/>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0"/>
                      <a:pt x="3" y="0"/>
                    </a:cubicBezTo>
                    <a:cubicBezTo>
                      <a:pt x="3" y="0"/>
                      <a:pt x="3" y="0"/>
                      <a:pt x="3" y="0"/>
                    </a:cubicBezTo>
                    <a:cubicBezTo>
                      <a:pt x="3" y="0"/>
                      <a:pt x="2" y="0"/>
                      <a:pt x="2" y="0"/>
                    </a:cubicBezTo>
                    <a:cubicBezTo>
                      <a:pt x="2" y="1"/>
                      <a:pt x="2" y="1"/>
                      <a:pt x="2" y="1"/>
                    </a:cubicBezTo>
                    <a:cubicBezTo>
                      <a:pt x="2" y="1"/>
                      <a:pt x="2" y="1"/>
                      <a:pt x="2" y="1"/>
                    </a:cubicBezTo>
                    <a:cubicBezTo>
                      <a:pt x="2" y="0"/>
                      <a:pt x="2" y="0"/>
                      <a:pt x="2" y="0"/>
                    </a:cubicBezTo>
                    <a:cubicBezTo>
                      <a:pt x="2" y="0"/>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1" y="4"/>
                      <a:pt x="1" y="4"/>
                      <a:pt x="1" y="4"/>
                    </a:cubicBezTo>
                    <a:cubicBezTo>
                      <a:pt x="1" y="4"/>
                      <a:pt x="1" y="4"/>
                      <a:pt x="1" y="4"/>
                    </a:cubicBezTo>
                    <a:cubicBezTo>
                      <a:pt x="1" y="4"/>
                      <a:pt x="1" y="4"/>
                      <a:pt x="1" y="4"/>
                    </a:cubicBezTo>
                    <a:cubicBezTo>
                      <a:pt x="1" y="5"/>
                      <a:pt x="1" y="5"/>
                      <a:pt x="1" y="5"/>
                    </a:cubicBezTo>
                    <a:cubicBezTo>
                      <a:pt x="1" y="5"/>
                      <a:pt x="1" y="5"/>
                      <a:pt x="1" y="5"/>
                    </a:cubicBezTo>
                    <a:cubicBezTo>
                      <a:pt x="1" y="5"/>
                      <a:pt x="2" y="5"/>
                      <a:pt x="2" y="5"/>
                    </a:cubicBezTo>
                    <a:cubicBezTo>
                      <a:pt x="2" y="5"/>
                      <a:pt x="2" y="5"/>
                      <a:pt x="2" y="5"/>
                    </a:cubicBezTo>
                    <a:cubicBezTo>
                      <a:pt x="2" y="5"/>
                      <a:pt x="2" y="5"/>
                      <a:pt x="2" y="5"/>
                    </a:cubicBezTo>
                    <a:cubicBezTo>
                      <a:pt x="2" y="5"/>
                      <a:pt x="2" y="5"/>
                      <a:pt x="2" y="5"/>
                    </a:cubicBezTo>
                    <a:cubicBezTo>
                      <a:pt x="2" y="5"/>
                      <a:pt x="3" y="5"/>
                      <a:pt x="3" y="5"/>
                    </a:cubicBezTo>
                    <a:cubicBezTo>
                      <a:pt x="3" y="5"/>
                      <a:pt x="3" y="5"/>
                      <a:pt x="3" y="5"/>
                    </a:cubicBezTo>
                    <a:cubicBezTo>
                      <a:pt x="3" y="5"/>
                      <a:pt x="3" y="5"/>
                      <a:pt x="3" y="4"/>
                    </a:cubicBezTo>
                    <a:cubicBezTo>
                      <a:pt x="3" y="4"/>
                      <a:pt x="3" y="4"/>
                      <a:pt x="3" y="4"/>
                    </a:cubicBezTo>
                    <a:cubicBezTo>
                      <a:pt x="3" y="4"/>
                      <a:pt x="3" y="4"/>
                      <a:pt x="4" y="4"/>
                    </a:cubicBezTo>
                    <a:cubicBezTo>
                      <a:pt x="4" y="4"/>
                      <a:pt x="4" y="4"/>
                      <a:pt x="4" y="4"/>
                    </a:cubicBezTo>
                    <a:cubicBezTo>
                      <a:pt x="4" y="4"/>
                      <a:pt x="4" y="4"/>
                      <a:pt x="4" y="4"/>
                    </a:cubicBezTo>
                    <a:cubicBezTo>
                      <a:pt x="4" y="3"/>
                      <a:pt x="4" y="3"/>
                      <a:pt x="4" y="3"/>
                    </a:cubicBezTo>
                    <a:cubicBezTo>
                      <a:pt x="5" y="3"/>
                      <a:pt x="4" y="3"/>
                      <a:pt x="4" y="3"/>
                    </a:cubicBezTo>
                    <a:close/>
                    <a:moveTo>
                      <a:pt x="2" y="3"/>
                    </a:moveTo>
                    <a:cubicBezTo>
                      <a:pt x="2" y="4"/>
                      <a:pt x="1" y="3"/>
                      <a:pt x="1" y="3"/>
                    </a:cubicBezTo>
                    <a:cubicBezTo>
                      <a:pt x="1" y="3"/>
                      <a:pt x="1" y="2"/>
                      <a:pt x="2" y="2"/>
                    </a:cubicBezTo>
                    <a:cubicBezTo>
                      <a:pt x="2" y="2"/>
                      <a:pt x="3" y="2"/>
                      <a:pt x="3" y="2"/>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
              <p:cNvSpPr/>
              <p:nvPr/>
            </p:nvSpPr>
            <p:spPr bwMode="auto">
              <a:xfrm>
                <a:off x="3816" y="1461"/>
                <a:ext cx="5" cy="12"/>
              </a:xfrm>
              <a:custGeom>
                <a:avLst/>
                <a:gdLst>
                  <a:gd name="T0" fmla="*/ 0 w 2"/>
                  <a:gd name="T1" fmla="*/ 2 h 5"/>
                  <a:gd name="T2" fmla="*/ 0 w 2"/>
                  <a:gd name="T3" fmla="*/ 3 h 5"/>
                  <a:gd name="T4" fmla="*/ 0 w 2"/>
                  <a:gd name="T5" fmla="*/ 3 h 5"/>
                  <a:gd name="T6" fmla="*/ 2 w 2"/>
                  <a:gd name="T7" fmla="*/ 5 h 5"/>
                  <a:gd name="T8" fmla="*/ 2 w 2"/>
                  <a:gd name="T9" fmla="*/ 3 h 5"/>
                  <a:gd name="T10" fmla="*/ 2 w 2"/>
                  <a:gd name="T11" fmla="*/ 0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cubicBezTo>
                      <a:pt x="0" y="2"/>
                      <a:pt x="0" y="2"/>
                      <a:pt x="0" y="3"/>
                    </a:cubicBezTo>
                    <a:cubicBezTo>
                      <a:pt x="0" y="3"/>
                      <a:pt x="0" y="3"/>
                      <a:pt x="0" y="3"/>
                    </a:cubicBezTo>
                    <a:cubicBezTo>
                      <a:pt x="2" y="5"/>
                      <a:pt x="2" y="5"/>
                      <a:pt x="2" y="5"/>
                    </a:cubicBezTo>
                    <a:cubicBezTo>
                      <a:pt x="2" y="4"/>
                      <a:pt x="2" y="3"/>
                      <a:pt x="2" y="3"/>
                    </a:cubicBezTo>
                    <a:cubicBezTo>
                      <a:pt x="2" y="2"/>
                      <a:pt x="2" y="1"/>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
              <p:cNvSpPr/>
              <p:nvPr/>
            </p:nvSpPr>
            <p:spPr bwMode="auto">
              <a:xfrm>
                <a:off x="3807" y="1459"/>
                <a:ext cx="12" cy="4"/>
              </a:xfrm>
              <a:custGeom>
                <a:avLst/>
                <a:gdLst>
                  <a:gd name="T0" fmla="*/ 3 w 5"/>
                  <a:gd name="T1" fmla="*/ 2 h 2"/>
                  <a:gd name="T2" fmla="*/ 3 w 5"/>
                  <a:gd name="T3" fmla="*/ 2 h 2"/>
                  <a:gd name="T4" fmla="*/ 5 w 5"/>
                  <a:gd name="T5" fmla="*/ 1 h 2"/>
                  <a:gd name="T6" fmla="*/ 3 w 5"/>
                  <a:gd name="T7" fmla="*/ 0 h 2"/>
                  <a:gd name="T8" fmla="*/ 0 w 5"/>
                  <a:gd name="T9" fmla="*/ 1 h 2"/>
                  <a:gd name="T10" fmla="*/ 2 w 5"/>
                  <a:gd name="T11" fmla="*/ 2 h 2"/>
                  <a:gd name="T12" fmla="*/ 3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3" y="2"/>
                    </a:moveTo>
                    <a:cubicBezTo>
                      <a:pt x="3" y="2"/>
                      <a:pt x="3" y="2"/>
                      <a:pt x="3" y="2"/>
                    </a:cubicBezTo>
                    <a:cubicBezTo>
                      <a:pt x="5" y="1"/>
                      <a:pt x="5" y="1"/>
                      <a:pt x="5" y="1"/>
                    </a:cubicBezTo>
                    <a:cubicBezTo>
                      <a:pt x="4" y="0"/>
                      <a:pt x="4" y="0"/>
                      <a:pt x="3" y="0"/>
                    </a:cubicBezTo>
                    <a:cubicBezTo>
                      <a:pt x="2" y="0"/>
                      <a:pt x="1" y="0"/>
                      <a:pt x="0" y="1"/>
                    </a:cubicBezTo>
                    <a:cubicBezTo>
                      <a:pt x="2" y="2"/>
                      <a:pt x="2"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
              <p:cNvSpPr/>
              <p:nvPr/>
            </p:nvSpPr>
            <p:spPr bwMode="auto">
              <a:xfrm>
                <a:off x="3804" y="1461"/>
                <a:ext cx="8" cy="12"/>
              </a:xfrm>
              <a:custGeom>
                <a:avLst/>
                <a:gdLst>
                  <a:gd name="T0" fmla="*/ 2 w 3"/>
                  <a:gd name="T1" fmla="*/ 3 h 5"/>
                  <a:gd name="T2" fmla="*/ 3 w 3"/>
                  <a:gd name="T3" fmla="*/ 2 h 5"/>
                  <a:gd name="T4" fmla="*/ 1 w 3"/>
                  <a:gd name="T5" fmla="*/ 0 h 5"/>
                  <a:gd name="T6" fmla="*/ 0 w 3"/>
                  <a:gd name="T7" fmla="*/ 3 h 5"/>
                  <a:gd name="T8" fmla="*/ 1 w 3"/>
                  <a:gd name="T9" fmla="*/ 5 h 5"/>
                  <a:gd name="T10" fmla="*/ 3 w 3"/>
                  <a:gd name="T11" fmla="*/ 3 h 5"/>
                  <a:gd name="T12" fmla="*/ 2 w 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3"/>
                    </a:moveTo>
                    <a:cubicBezTo>
                      <a:pt x="2" y="2"/>
                      <a:pt x="3" y="2"/>
                      <a:pt x="3" y="2"/>
                    </a:cubicBezTo>
                    <a:cubicBezTo>
                      <a:pt x="1" y="0"/>
                      <a:pt x="1" y="0"/>
                      <a:pt x="1" y="0"/>
                    </a:cubicBezTo>
                    <a:cubicBezTo>
                      <a:pt x="0" y="1"/>
                      <a:pt x="0" y="2"/>
                      <a:pt x="0" y="3"/>
                    </a:cubicBezTo>
                    <a:cubicBezTo>
                      <a:pt x="0" y="4"/>
                      <a:pt x="0" y="4"/>
                      <a:pt x="1" y="5"/>
                    </a:cubicBezTo>
                    <a:cubicBezTo>
                      <a:pt x="3" y="3"/>
                      <a:pt x="3" y="3"/>
                      <a:pt x="3" y="3"/>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0"/>
              <p:cNvSpPr/>
              <p:nvPr/>
            </p:nvSpPr>
            <p:spPr bwMode="auto">
              <a:xfrm>
                <a:off x="3809" y="1470"/>
                <a:ext cx="10" cy="5"/>
              </a:xfrm>
              <a:custGeom>
                <a:avLst/>
                <a:gdLst>
                  <a:gd name="T0" fmla="*/ 2 w 4"/>
                  <a:gd name="T1" fmla="*/ 0 h 2"/>
                  <a:gd name="T2" fmla="*/ 1 w 4"/>
                  <a:gd name="T3" fmla="*/ 0 h 2"/>
                  <a:gd name="T4" fmla="*/ 0 w 4"/>
                  <a:gd name="T5" fmla="*/ 2 h 2"/>
                  <a:gd name="T6" fmla="*/ 2 w 4"/>
                  <a:gd name="T7" fmla="*/ 2 h 2"/>
                  <a:gd name="T8" fmla="*/ 4 w 4"/>
                  <a:gd name="T9" fmla="*/ 2 h 2"/>
                  <a:gd name="T10" fmla="*/ 2 w 4"/>
                  <a:gd name="T11" fmla="*/ 0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cubicBezTo>
                      <a:pt x="2" y="0"/>
                      <a:pt x="1" y="0"/>
                      <a:pt x="1" y="0"/>
                    </a:cubicBezTo>
                    <a:cubicBezTo>
                      <a:pt x="0" y="2"/>
                      <a:pt x="0" y="2"/>
                      <a:pt x="0" y="2"/>
                    </a:cubicBezTo>
                    <a:cubicBezTo>
                      <a:pt x="0" y="2"/>
                      <a:pt x="1" y="2"/>
                      <a:pt x="2" y="2"/>
                    </a:cubicBezTo>
                    <a:cubicBezTo>
                      <a:pt x="3" y="2"/>
                      <a:pt x="3" y="2"/>
                      <a:pt x="4" y="2"/>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1"/>
              <p:cNvSpPr>
                <a:spLocks noEditPoints="1"/>
              </p:cNvSpPr>
              <p:nvPr/>
            </p:nvSpPr>
            <p:spPr bwMode="auto">
              <a:xfrm>
                <a:off x="3797" y="1444"/>
                <a:ext cx="41" cy="48"/>
              </a:xfrm>
              <a:custGeom>
                <a:avLst/>
                <a:gdLst>
                  <a:gd name="T0" fmla="*/ 17 w 17"/>
                  <a:gd name="T1" fmla="*/ 14 h 20"/>
                  <a:gd name="T2" fmla="*/ 17 w 17"/>
                  <a:gd name="T3" fmla="*/ 13 h 20"/>
                  <a:gd name="T4" fmla="*/ 17 w 17"/>
                  <a:gd name="T5" fmla="*/ 4 h 20"/>
                  <a:gd name="T6" fmla="*/ 13 w 17"/>
                  <a:gd name="T7" fmla="*/ 0 h 20"/>
                  <a:gd name="T8" fmla="*/ 3 w 17"/>
                  <a:gd name="T9" fmla="*/ 1 h 20"/>
                  <a:gd name="T10" fmla="*/ 0 w 17"/>
                  <a:gd name="T11" fmla="*/ 4 h 20"/>
                  <a:gd name="T12" fmla="*/ 0 w 17"/>
                  <a:gd name="T13" fmla="*/ 13 h 20"/>
                  <a:gd name="T14" fmla="*/ 0 w 17"/>
                  <a:gd name="T15" fmla="*/ 15 h 20"/>
                  <a:gd name="T16" fmla="*/ 0 w 17"/>
                  <a:gd name="T17" fmla="*/ 19 h 20"/>
                  <a:gd name="T18" fmla="*/ 1 w 17"/>
                  <a:gd name="T19" fmla="*/ 20 h 20"/>
                  <a:gd name="T20" fmla="*/ 3 w 17"/>
                  <a:gd name="T21" fmla="*/ 20 h 20"/>
                  <a:gd name="T22" fmla="*/ 4 w 17"/>
                  <a:gd name="T23" fmla="*/ 19 h 20"/>
                  <a:gd name="T24" fmla="*/ 4 w 17"/>
                  <a:gd name="T25" fmla="*/ 19 h 20"/>
                  <a:gd name="T26" fmla="*/ 13 w 17"/>
                  <a:gd name="T27" fmla="*/ 18 h 20"/>
                  <a:gd name="T28" fmla="*/ 13 w 17"/>
                  <a:gd name="T29" fmla="*/ 19 h 20"/>
                  <a:gd name="T30" fmla="*/ 13 w 17"/>
                  <a:gd name="T31" fmla="*/ 20 h 20"/>
                  <a:gd name="T32" fmla="*/ 16 w 17"/>
                  <a:gd name="T33" fmla="*/ 20 h 20"/>
                  <a:gd name="T34" fmla="*/ 17 w 17"/>
                  <a:gd name="T35" fmla="*/ 19 h 20"/>
                  <a:gd name="T36" fmla="*/ 17 w 17"/>
                  <a:gd name="T37" fmla="*/ 14 h 20"/>
                  <a:gd name="T38" fmla="*/ 7 w 17"/>
                  <a:gd name="T39" fmla="*/ 15 h 20"/>
                  <a:gd name="T40" fmla="*/ 2 w 17"/>
                  <a:gd name="T41" fmla="*/ 10 h 20"/>
                  <a:gd name="T42" fmla="*/ 7 w 17"/>
                  <a:gd name="T43" fmla="*/ 5 h 20"/>
                  <a:gd name="T44" fmla="*/ 12 w 17"/>
                  <a:gd name="T45" fmla="*/ 10 h 20"/>
                  <a:gd name="T46" fmla="*/ 7 w 17"/>
                  <a:gd name="T47" fmla="*/ 15 h 20"/>
                  <a:gd name="T48" fmla="*/ 15 w 17"/>
                  <a:gd name="T49" fmla="*/ 9 h 20"/>
                  <a:gd name="T50" fmla="*/ 15 w 17"/>
                  <a:gd name="T51" fmla="*/ 12 h 20"/>
                  <a:gd name="T52" fmla="*/ 14 w 17"/>
                  <a:gd name="T53" fmla="*/ 12 h 20"/>
                  <a:gd name="T54" fmla="*/ 14 w 17"/>
                  <a:gd name="T55" fmla="*/ 12 h 20"/>
                  <a:gd name="T56" fmla="*/ 14 w 17"/>
                  <a:gd name="T57" fmla="*/ 9 h 20"/>
                  <a:gd name="T58" fmla="*/ 13 w 17"/>
                  <a:gd name="T59" fmla="*/ 8 h 20"/>
                  <a:gd name="T60" fmla="*/ 13 w 17"/>
                  <a:gd name="T61" fmla="*/ 8 h 20"/>
                  <a:gd name="T62" fmla="*/ 14 w 17"/>
                  <a:gd name="T63" fmla="*/ 7 h 20"/>
                  <a:gd name="T64" fmla="*/ 15 w 17"/>
                  <a:gd name="T65" fmla="*/ 8 h 20"/>
                  <a:gd name="T66" fmla="*/ 15 w 17"/>
                  <a:gd name="T67" fmla="*/ 8 h 20"/>
                  <a:gd name="T68" fmla="*/ 15 w 17"/>
                  <a:gd name="T6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0">
                    <a:moveTo>
                      <a:pt x="17" y="14"/>
                    </a:moveTo>
                    <a:cubicBezTo>
                      <a:pt x="17" y="13"/>
                      <a:pt x="17" y="13"/>
                      <a:pt x="17" y="13"/>
                    </a:cubicBezTo>
                    <a:cubicBezTo>
                      <a:pt x="17" y="4"/>
                      <a:pt x="17" y="4"/>
                      <a:pt x="17" y="4"/>
                    </a:cubicBezTo>
                    <a:cubicBezTo>
                      <a:pt x="17" y="1"/>
                      <a:pt x="15" y="0"/>
                      <a:pt x="13" y="0"/>
                    </a:cubicBezTo>
                    <a:cubicBezTo>
                      <a:pt x="3" y="1"/>
                      <a:pt x="3" y="1"/>
                      <a:pt x="3" y="1"/>
                    </a:cubicBezTo>
                    <a:cubicBezTo>
                      <a:pt x="1" y="1"/>
                      <a:pt x="0" y="1"/>
                      <a:pt x="0" y="4"/>
                    </a:cubicBezTo>
                    <a:cubicBezTo>
                      <a:pt x="0" y="13"/>
                      <a:pt x="0" y="13"/>
                      <a:pt x="0" y="13"/>
                    </a:cubicBezTo>
                    <a:cubicBezTo>
                      <a:pt x="0" y="15"/>
                      <a:pt x="0" y="15"/>
                      <a:pt x="0" y="15"/>
                    </a:cubicBezTo>
                    <a:cubicBezTo>
                      <a:pt x="0" y="19"/>
                      <a:pt x="0" y="19"/>
                      <a:pt x="0" y="19"/>
                    </a:cubicBezTo>
                    <a:cubicBezTo>
                      <a:pt x="0" y="20"/>
                      <a:pt x="0" y="20"/>
                      <a:pt x="1" y="20"/>
                    </a:cubicBezTo>
                    <a:cubicBezTo>
                      <a:pt x="3" y="20"/>
                      <a:pt x="3" y="20"/>
                      <a:pt x="3" y="20"/>
                    </a:cubicBezTo>
                    <a:cubicBezTo>
                      <a:pt x="4" y="20"/>
                      <a:pt x="4" y="20"/>
                      <a:pt x="4" y="19"/>
                    </a:cubicBezTo>
                    <a:cubicBezTo>
                      <a:pt x="4" y="19"/>
                      <a:pt x="4" y="19"/>
                      <a:pt x="4" y="19"/>
                    </a:cubicBezTo>
                    <a:cubicBezTo>
                      <a:pt x="13" y="18"/>
                      <a:pt x="13" y="18"/>
                      <a:pt x="13" y="18"/>
                    </a:cubicBezTo>
                    <a:cubicBezTo>
                      <a:pt x="13" y="19"/>
                      <a:pt x="13" y="19"/>
                      <a:pt x="13" y="19"/>
                    </a:cubicBezTo>
                    <a:cubicBezTo>
                      <a:pt x="13" y="20"/>
                      <a:pt x="13" y="20"/>
                      <a:pt x="13" y="20"/>
                    </a:cubicBezTo>
                    <a:cubicBezTo>
                      <a:pt x="16" y="20"/>
                      <a:pt x="16" y="20"/>
                      <a:pt x="16" y="20"/>
                    </a:cubicBezTo>
                    <a:cubicBezTo>
                      <a:pt x="17" y="20"/>
                      <a:pt x="17" y="20"/>
                      <a:pt x="17" y="19"/>
                    </a:cubicBezTo>
                    <a:lnTo>
                      <a:pt x="17" y="14"/>
                    </a:lnTo>
                    <a:close/>
                    <a:moveTo>
                      <a:pt x="7" y="15"/>
                    </a:moveTo>
                    <a:cubicBezTo>
                      <a:pt x="4" y="15"/>
                      <a:pt x="2" y="12"/>
                      <a:pt x="2" y="10"/>
                    </a:cubicBezTo>
                    <a:cubicBezTo>
                      <a:pt x="2" y="7"/>
                      <a:pt x="4" y="5"/>
                      <a:pt x="7" y="5"/>
                    </a:cubicBezTo>
                    <a:cubicBezTo>
                      <a:pt x="10" y="5"/>
                      <a:pt x="12" y="7"/>
                      <a:pt x="12" y="10"/>
                    </a:cubicBezTo>
                    <a:cubicBezTo>
                      <a:pt x="12" y="12"/>
                      <a:pt x="10" y="15"/>
                      <a:pt x="7" y="15"/>
                    </a:cubicBezTo>
                    <a:close/>
                    <a:moveTo>
                      <a:pt x="15" y="9"/>
                    </a:moveTo>
                    <a:cubicBezTo>
                      <a:pt x="15" y="12"/>
                      <a:pt x="15" y="12"/>
                      <a:pt x="15" y="12"/>
                    </a:cubicBezTo>
                    <a:cubicBezTo>
                      <a:pt x="15" y="12"/>
                      <a:pt x="15" y="12"/>
                      <a:pt x="14" y="12"/>
                    </a:cubicBezTo>
                    <a:cubicBezTo>
                      <a:pt x="14" y="12"/>
                      <a:pt x="14" y="12"/>
                      <a:pt x="14" y="12"/>
                    </a:cubicBezTo>
                    <a:cubicBezTo>
                      <a:pt x="14" y="9"/>
                      <a:pt x="14" y="9"/>
                      <a:pt x="14" y="9"/>
                    </a:cubicBezTo>
                    <a:cubicBezTo>
                      <a:pt x="14" y="9"/>
                      <a:pt x="13" y="8"/>
                      <a:pt x="13" y="8"/>
                    </a:cubicBezTo>
                    <a:cubicBezTo>
                      <a:pt x="13" y="8"/>
                      <a:pt x="13" y="8"/>
                      <a:pt x="13" y="8"/>
                    </a:cubicBezTo>
                    <a:cubicBezTo>
                      <a:pt x="13" y="7"/>
                      <a:pt x="14" y="7"/>
                      <a:pt x="14" y="7"/>
                    </a:cubicBezTo>
                    <a:cubicBezTo>
                      <a:pt x="15" y="7"/>
                      <a:pt x="15" y="7"/>
                      <a:pt x="15" y="8"/>
                    </a:cubicBezTo>
                    <a:cubicBezTo>
                      <a:pt x="15" y="8"/>
                      <a:pt x="15" y="8"/>
                      <a:pt x="15" y="8"/>
                    </a:cubicBezTo>
                    <a:cubicBezTo>
                      <a:pt x="15" y="8"/>
                      <a:pt x="15"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
              <p:cNvSpPr>
                <a:spLocks noEditPoints="1"/>
              </p:cNvSpPr>
              <p:nvPr/>
            </p:nvSpPr>
            <p:spPr bwMode="auto">
              <a:xfrm>
                <a:off x="3935" y="1444"/>
                <a:ext cx="23" cy="22"/>
              </a:xfrm>
              <a:custGeom>
                <a:avLst/>
                <a:gdLst>
                  <a:gd name="T0" fmla="*/ 9 w 10"/>
                  <a:gd name="T1" fmla="*/ 1 h 9"/>
                  <a:gd name="T2" fmla="*/ 9 w 10"/>
                  <a:gd name="T3" fmla="*/ 1 h 9"/>
                  <a:gd name="T4" fmla="*/ 9 w 10"/>
                  <a:gd name="T5" fmla="*/ 1 h 9"/>
                  <a:gd name="T6" fmla="*/ 8 w 10"/>
                  <a:gd name="T7" fmla="*/ 1 h 9"/>
                  <a:gd name="T8" fmla="*/ 7 w 10"/>
                  <a:gd name="T9" fmla="*/ 1 h 9"/>
                  <a:gd name="T10" fmla="*/ 7 w 10"/>
                  <a:gd name="T11" fmla="*/ 1 h 9"/>
                  <a:gd name="T12" fmla="*/ 7 w 10"/>
                  <a:gd name="T13" fmla="*/ 1 h 9"/>
                  <a:gd name="T14" fmla="*/ 6 w 10"/>
                  <a:gd name="T15" fmla="*/ 0 h 9"/>
                  <a:gd name="T16" fmla="*/ 5 w 10"/>
                  <a:gd name="T17" fmla="*/ 0 h 9"/>
                  <a:gd name="T18" fmla="*/ 3 w 10"/>
                  <a:gd name="T19" fmla="*/ 1 h 9"/>
                  <a:gd name="T20" fmla="*/ 3 w 10"/>
                  <a:gd name="T21" fmla="*/ 1 h 9"/>
                  <a:gd name="T22" fmla="*/ 3 w 10"/>
                  <a:gd name="T23" fmla="*/ 1 h 9"/>
                  <a:gd name="T24" fmla="*/ 3 w 10"/>
                  <a:gd name="T25" fmla="*/ 1 h 9"/>
                  <a:gd name="T26" fmla="*/ 2 w 10"/>
                  <a:gd name="T27" fmla="*/ 1 h 9"/>
                  <a:gd name="T28" fmla="*/ 1 w 10"/>
                  <a:gd name="T29" fmla="*/ 2 h 9"/>
                  <a:gd name="T30" fmla="*/ 1 w 10"/>
                  <a:gd name="T31" fmla="*/ 2 h 9"/>
                  <a:gd name="T32" fmla="*/ 0 w 10"/>
                  <a:gd name="T33" fmla="*/ 3 h 9"/>
                  <a:gd name="T34" fmla="*/ 0 w 10"/>
                  <a:gd name="T35" fmla="*/ 7 h 9"/>
                  <a:gd name="T36" fmla="*/ 2 w 10"/>
                  <a:gd name="T37" fmla="*/ 9 h 9"/>
                  <a:gd name="T38" fmla="*/ 9 w 10"/>
                  <a:gd name="T39" fmla="*/ 9 h 9"/>
                  <a:gd name="T40" fmla="*/ 10 w 10"/>
                  <a:gd name="T41" fmla="*/ 7 h 9"/>
                  <a:gd name="T42" fmla="*/ 10 w 10"/>
                  <a:gd name="T43" fmla="*/ 3 h 9"/>
                  <a:gd name="T44" fmla="*/ 9 w 10"/>
                  <a:gd name="T45" fmla="*/ 1 h 9"/>
                  <a:gd name="T46" fmla="*/ 4 w 10"/>
                  <a:gd name="T47" fmla="*/ 1 h 9"/>
                  <a:gd name="T48" fmla="*/ 5 w 10"/>
                  <a:gd name="T49" fmla="*/ 1 h 9"/>
                  <a:gd name="T50" fmla="*/ 6 w 10"/>
                  <a:gd name="T51" fmla="*/ 0 h 9"/>
                  <a:gd name="T52" fmla="*/ 6 w 10"/>
                  <a:gd name="T53" fmla="*/ 1 h 9"/>
                  <a:gd name="T54" fmla="*/ 6 w 10"/>
                  <a:gd name="T55" fmla="*/ 1 h 9"/>
                  <a:gd name="T56" fmla="*/ 4 w 10"/>
                  <a:gd name="T5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9">
                    <a:moveTo>
                      <a:pt x="9" y="1"/>
                    </a:moveTo>
                    <a:cubicBezTo>
                      <a:pt x="9" y="1"/>
                      <a:pt x="9" y="1"/>
                      <a:pt x="9" y="1"/>
                    </a:cubicBezTo>
                    <a:cubicBezTo>
                      <a:pt x="9" y="1"/>
                      <a:pt x="9" y="1"/>
                      <a:pt x="9" y="1"/>
                    </a:cubicBezTo>
                    <a:cubicBezTo>
                      <a:pt x="8" y="1"/>
                      <a:pt x="8" y="1"/>
                      <a:pt x="8" y="1"/>
                    </a:cubicBezTo>
                    <a:cubicBezTo>
                      <a:pt x="8" y="1"/>
                      <a:pt x="7" y="1"/>
                      <a:pt x="7" y="1"/>
                    </a:cubicBezTo>
                    <a:cubicBezTo>
                      <a:pt x="7" y="1"/>
                      <a:pt x="7" y="1"/>
                      <a:pt x="7" y="1"/>
                    </a:cubicBezTo>
                    <a:cubicBezTo>
                      <a:pt x="7" y="1"/>
                      <a:pt x="7" y="1"/>
                      <a:pt x="7" y="1"/>
                    </a:cubicBezTo>
                    <a:cubicBezTo>
                      <a:pt x="7" y="0"/>
                      <a:pt x="6" y="0"/>
                      <a:pt x="6" y="0"/>
                    </a:cubicBezTo>
                    <a:cubicBezTo>
                      <a:pt x="5" y="0"/>
                      <a:pt x="5" y="0"/>
                      <a:pt x="5" y="0"/>
                    </a:cubicBezTo>
                    <a:cubicBezTo>
                      <a:pt x="4" y="0"/>
                      <a:pt x="3" y="0"/>
                      <a:pt x="3" y="1"/>
                    </a:cubicBezTo>
                    <a:cubicBezTo>
                      <a:pt x="3" y="1"/>
                      <a:pt x="3" y="1"/>
                      <a:pt x="3" y="1"/>
                    </a:cubicBezTo>
                    <a:cubicBezTo>
                      <a:pt x="3" y="1"/>
                      <a:pt x="3" y="1"/>
                      <a:pt x="3" y="1"/>
                    </a:cubicBezTo>
                    <a:cubicBezTo>
                      <a:pt x="3" y="1"/>
                      <a:pt x="3" y="1"/>
                      <a:pt x="3" y="1"/>
                    </a:cubicBezTo>
                    <a:cubicBezTo>
                      <a:pt x="2" y="1"/>
                      <a:pt x="2" y="1"/>
                      <a:pt x="2" y="1"/>
                    </a:cubicBezTo>
                    <a:cubicBezTo>
                      <a:pt x="2" y="1"/>
                      <a:pt x="1" y="1"/>
                      <a:pt x="1" y="2"/>
                    </a:cubicBezTo>
                    <a:cubicBezTo>
                      <a:pt x="1" y="2"/>
                      <a:pt x="1" y="2"/>
                      <a:pt x="1" y="2"/>
                    </a:cubicBezTo>
                    <a:cubicBezTo>
                      <a:pt x="1" y="2"/>
                      <a:pt x="0" y="2"/>
                      <a:pt x="0" y="3"/>
                    </a:cubicBezTo>
                    <a:cubicBezTo>
                      <a:pt x="0" y="7"/>
                      <a:pt x="0" y="7"/>
                      <a:pt x="0" y="7"/>
                    </a:cubicBezTo>
                    <a:cubicBezTo>
                      <a:pt x="0" y="8"/>
                      <a:pt x="1" y="9"/>
                      <a:pt x="2" y="9"/>
                    </a:cubicBezTo>
                    <a:cubicBezTo>
                      <a:pt x="9" y="9"/>
                      <a:pt x="9" y="9"/>
                      <a:pt x="9" y="9"/>
                    </a:cubicBezTo>
                    <a:cubicBezTo>
                      <a:pt x="10" y="9"/>
                      <a:pt x="10" y="8"/>
                      <a:pt x="10" y="7"/>
                    </a:cubicBezTo>
                    <a:cubicBezTo>
                      <a:pt x="10" y="3"/>
                      <a:pt x="10" y="3"/>
                      <a:pt x="10" y="3"/>
                    </a:cubicBezTo>
                    <a:cubicBezTo>
                      <a:pt x="10" y="2"/>
                      <a:pt x="10" y="2"/>
                      <a:pt x="9" y="1"/>
                    </a:cubicBezTo>
                    <a:close/>
                    <a:moveTo>
                      <a:pt x="4" y="1"/>
                    </a:moveTo>
                    <a:cubicBezTo>
                      <a:pt x="4" y="1"/>
                      <a:pt x="4" y="1"/>
                      <a:pt x="5" y="1"/>
                    </a:cubicBezTo>
                    <a:cubicBezTo>
                      <a:pt x="6" y="0"/>
                      <a:pt x="6" y="0"/>
                      <a:pt x="6" y="0"/>
                    </a:cubicBezTo>
                    <a:cubicBezTo>
                      <a:pt x="6" y="0"/>
                      <a:pt x="6" y="1"/>
                      <a:pt x="6" y="1"/>
                    </a:cubicBezTo>
                    <a:cubicBezTo>
                      <a:pt x="6" y="1"/>
                      <a:pt x="6" y="1"/>
                      <a:pt x="6"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
              <p:cNvSpPr>
                <a:spLocks noEditPoints="1"/>
              </p:cNvSpPr>
              <p:nvPr/>
            </p:nvSpPr>
            <p:spPr bwMode="auto">
              <a:xfrm>
                <a:off x="3980" y="1857"/>
                <a:ext cx="28" cy="43"/>
              </a:xfrm>
              <a:custGeom>
                <a:avLst/>
                <a:gdLst>
                  <a:gd name="T0" fmla="*/ 12 w 12"/>
                  <a:gd name="T1" fmla="*/ 3 h 18"/>
                  <a:gd name="T2" fmla="*/ 9 w 12"/>
                  <a:gd name="T3" fmla="*/ 0 h 18"/>
                  <a:gd name="T4" fmla="*/ 3 w 12"/>
                  <a:gd name="T5" fmla="*/ 0 h 18"/>
                  <a:gd name="T6" fmla="*/ 0 w 12"/>
                  <a:gd name="T7" fmla="*/ 3 h 18"/>
                  <a:gd name="T8" fmla="*/ 0 w 12"/>
                  <a:gd name="T9" fmla="*/ 14 h 18"/>
                  <a:gd name="T10" fmla="*/ 3 w 12"/>
                  <a:gd name="T11" fmla="*/ 17 h 18"/>
                  <a:gd name="T12" fmla="*/ 9 w 12"/>
                  <a:gd name="T13" fmla="*/ 17 h 18"/>
                  <a:gd name="T14" fmla="*/ 12 w 12"/>
                  <a:gd name="T15" fmla="*/ 14 h 18"/>
                  <a:gd name="T16" fmla="*/ 12 w 12"/>
                  <a:gd name="T17" fmla="*/ 3 h 18"/>
                  <a:gd name="T18" fmla="*/ 7 w 12"/>
                  <a:gd name="T19" fmla="*/ 16 h 18"/>
                  <a:gd name="T20" fmla="*/ 5 w 12"/>
                  <a:gd name="T21" fmla="*/ 16 h 18"/>
                  <a:gd name="T22" fmla="*/ 5 w 12"/>
                  <a:gd name="T23" fmla="*/ 16 h 18"/>
                  <a:gd name="T24" fmla="*/ 5 w 12"/>
                  <a:gd name="T25" fmla="*/ 15 h 18"/>
                  <a:gd name="T26" fmla="*/ 5 w 12"/>
                  <a:gd name="T27" fmla="*/ 15 h 18"/>
                  <a:gd name="T28" fmla="*/ 7 w 12"/>
                  <a:gd name="T29" fmla="*/ 15 h 18"/>
                  <a:gd name="T30" fmla="*/ 7 w 12"/>
                  <a:gd name="T31" fmla="*/ 15 h 18"/>
                  <a:gd name="T32" fmla="*/ 7 w 12"/>
                  <a:gd name="T33" fmla="*/ 16 h 18"/>
                  <a:gd name="T34" fmla="*/ 7 w 12"/>
                  <a:gd name="T35" fmla="*/ 16 h 18"/>
                  <a:gd name="T36" fmla="*/ 9 w 12"/>
                  <a:gd name="T37" fmla="*/ 13 h 18"/>
                  <a:gd name="T38" fmla="*/ 3 w 12"/>
                  <a:gd name="T39" fmla="*/ 14 h 18"/>
                  <a:gd name="T40" fmla="*/ 1 w 12"/>
                  <a:gd name="T41" fmla="*/ 12 h 18"/>
                  <a:gd name="T42" fmla="*/ 1 w 12"/>
                  <a:gd name="T43" fmla="*/ 4 h 18"/>
                  <a:gd name="T44" fmla="*/ 3 w 12"/>
                  <a:gd name="T45" fmla="*/ 2 h 18"/>
                  <a:gd name="T46" fmla="*/ 8 w 12"/>
                  <a:gd name="T47" fmla="*/ 2 h 18"/>
                  <a:gd name="T48" fmla="*/ 10 w 12"/>
                  <a:gd name="T49" fmla="*/ 3 h 18"/>
                  <a:gd name="T50" fmla="*/ 10 w 12"/>
                  <a:gd name="T51" fmla="*/ 12 h 18"/>
                  <a:gd name="T52" fmla="*/ 9 w 12"/>
                  <a:gd name="T5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18">
                    <a:moveTo>
                      <a:pt x="12" y="3"/>
                    </a:moveTo>
                    <a:cubicBezTo>
                      <a:pt x="12" y="1"/>
                      <a:pt x="10" y="0"/>
                      <a:pt x="9" y="0"/>
                    </a:cubicBezTo>
                    <a:cubicBezTo>
                      <a:pt x="3" y="0"/>
                      <a:pt x="3" y="0"/>
                      <a:pt x="3" y="0"/>
                    </a:cubicBezTo>
                    <a:cubicBezTo>
                      <a:pt x="1" y="0"/>
                      <a:pt x="0" y="2"/>
                      <a:pt x="0" y="3"/>
                    </a:cubicBezTo>
                    <a:cubicBezTo>
                      <a:pt x="0" y="14"/>
                      <a:pt x="0" y="14"/>
                      <a:pt x="0" y="14"/>
                    </a:cubicBezTo>
                    <a:cubicBezTo>
                      <a:pt x="0" y="16"/>
                      <a:pt x="2" y="18"/>
                      <a:pt x="3" y="17"/>
                    </a:cubicBezTo>
                    <a:cubicBezTo>
                      <a:pt x="9" y="17"/>
                      <a:pt x="9" y="17"/>
                      <a:pt x="9" y="17"/>
                    </a:cubicBezTo>
                    <a:cubicBezTo>
                      <a:pt x="11" y="17"/>
                      <a:pt x="12" y="16"/>
                      <a:pt x="12" y="14"/>
                    </a:cubicBezTo>
                    <a:lnTo>
                      <a:pt x="12" y="3"/>
                    </a:lnTo>
                    <a:close/>
                    <a:moveTo>
                      <a:pt x="7" y="16"/>
                    </a:moveTo>
                    <a:cubicBezTo>
                      <a:pt x="5" y="16"/>
                      <a:pt x="5" y="16"/>
                      <a:pt x="5" y="16"/>
                    </a:cubicBezTo>
                    <a:cubicBezTo>
                      <a:pt x="5" y="16"/>
                      <a:pt x="5" y="16"/>
                      <a:pt x="5" y="16"/>
                    </a:cubicBezTo>
                    <a:cubicBezTo>
                      <a:pt x="5" y="15"/>
                      <a:pt x="5" y="15"/>
                      <a:pt x="5" y="15"/>
                    </a:cubicBezTo>
                    <a:cubicBezTo>
                      <a:pt x="5" y="15"/>
                      <a:pt x="5" y="15"/>
                      <a:pt x="5" y="15"/>
                    </a:cubicBezTo>
                    <a:cubicBezTo>
                      <a:pt x="7" y="15"/>
                      <a:pt x="7" y="15"/>
                      <a:pt x="7" y="15"/>
                    </a:cubicBezTo>
                    <a:cubicBezTo>
                      <a:pt x="7" y="15"/>
                      <a:pt x="7" y="15"/>
                      <a:pt x="7" y="15"/>
                    </a:cubicBezTo>
                    <a:cubicBezTo>
                      <a:pt x="7" y="16"/>
                      <a:pt x="7" y="16"/>
                      <a:pt x="7" y="16"/>
                    </a:cubicBezTo>
                    <a:cubicBezTo>
                      <a:pt x="7" y="16"/>
                      <a:pt x="7" y="16"/>
                      <a:pt x="7" y="16"/>
                    </a:cubicBezTo>
                    <a:close/>
                    <a:moveTo>
                      <a:pt x="9" y="13"/>
                    </a:moveTo>
                    <a:cubicBezTo>
                      <a:pt x="3" y="14"/>
                      <a:pt x="3" y="14"/>
                      <a:pt x="3" y="14"/>
                    </a:cubicBezTo>
                    <a:cubicBezTo>
                      <a:pt x="2" y="14"/>
                      <a:pt x="1" y="13"/>
                      <a:pt x="1" y="12"/>
                    </a:cubicBezTo>
                    <a:cubicBezTo>
                      <a:pt x="1" y="4"/>
                      <a:pt x="1" y="4"/>
                      <a:pt x="1" y="4"/>
                    </a:cubicBezTo>
                    <a:cubicBezTo>
                      <a:pt x="1" y="3"/>
                      <a:pt x="2" y="2"/>
                      <a:pt x="3" y="2"/>
                    </a:cubicBezTo>
                    <a:cubicBezTo>
                      <a:pt x="8" y="2"/>
                      <a:pt x="8" y="2"/>
                      <a:pt x="8" y="2"/>
                    </a:cubicBezTo>
                    <a:cubicBezTo>
                      <a:pt x="9" y="2"/>
                      <a:pt x="10" y="2"/>
                      <a:pt x="10" y="3"/>
                    </a:cubicBezTo>
                    <a:cubicBezTo>
                      <a:pt x="10" y="12"/>
                      <a:pt x="10" y="12"/>
                      <a:pt x="10" y="12"/>
                    </a:cubicBezTo>
                    <a:cubicBezTo>
                      <a:pt x="11" y="13"/>
                      <a:pt x="10" y="13"/>
                      <a:pt x="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
              <p:cNvSpPr/>
              <p:nvPr/>
            </p:nvSpPr>
            <p:spPr bwMode="auto">
              <a:xfrm>
                <a:off x="4011" y="1860"/>
                <a:ext cx="4" cy="38"/>
              </a:xfrm>
              <a:custGeom>
                <a:avLst/>
                <a:gdLst>
                  <a:gd name="T0" fmla="*/ 0 w 2"/>
                  <a:gd name="T1" fmla="*/ 0 h 16"/>
                  <a:gd name="T2" fmla="*/ 0 w 2"/>
                  <a:gd name="T3" fmla="*/ 1 h 16"/>
                  <a:gd name="T4" fmla="*/ 0 w 2"/>
                  <a:gd name="T5" fmla="*/ 15 h 16"/>
                  <a:gd name="T6" fmla="*/ 1 w 2"/>
                  <a:gd name="T7" fmla="*/ 16 h 16"/>
                  <a:gd name="T8" fmla="*/ 2 w 2"/>
                  <a:gd name="T9" fmla="*/ 15 h 16"/>
                  <a:gd name="T10" fmla="*/ 1 w 2"/>
                  <a:gd name="T11" fmla="*/ 1 h 16"/>
                  <a:gd name="T12" fmla="*/ 0 w 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0" y="0"/>
                    </a:moveTo>
                    <a:cubicBezTo>
                      <a:pt x="0" y="0"/>
                      <a:pt x="0" y="0"/>
                      <a:pt x="0" y="1"/>
                    </a:cubicBezTo>
                    <a:cubicBezTo>
                      <a:pt x="0" y="15"/>
                      <a:pt x="0" y="15"/>
                      <a:pt x="0" y="15"/>
                    </a:cubicBezTo>
                    <a:cubicBezTo>
                      <a:pt x="0" y="16"/>
                      <a:pt x="0" y="16"/>
                      <a:pt x="1" y="16"/>
                    </a:cubicBezTo>
                    <a:cubicBezTo>
                      <a:pt x="1" y="16"/>
                      <a:pt x="2" y="15"/>
                      <a:pt x="2" y="15"/>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5"/>
              <p:cNvSpPr/>
              <p:nvPr/>
            </p:nvSpPr>
            <p:spPr bwMode="auto">
              <a:xfrm>
                <a:off x="4013" y="1862"/>
                <a:ext cx="2" cy="12"/>
              </a:xfrm>
              <a:custGeom>
                <a:avLst/>
                <a:gdLst>
                  <a:gd name="T0" fmla="*/ 1 w 1"/>
                  <a:gd name="T1" fmla="*/ 0 h 5"/>
                  <a:gd name="T2" fmla="*/ 0 w 1"/>
                  <a:gd name="T3" fmla="*/ 0 h 5"/>
                  <a:gd name="T4" fmla="*/ 1 w 1"/>
                  <a:gd name="T5" fmla="*/ 5 h 5"/>
                  <a:gd name="T6" fmla="*/ 1 w 1"/>
                  <a:gd name="T7" fmla="*/ 5 h 5"/>
                  <a:gd name="T8" fmla="*/ 1 w 1"/>
                  <a:gd name="T9" fmla="*/ 5 h 5"/>
                  <a:gd name="T10" fmla="*/ 1 w 1"/>
                  <a:gd name="T11" fmla="*/ 0 h 5"/>
                  <a:gd name="T12" fmla="*/ 1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0"/>
                    </a:moveTo>
                    <a:cubicBezTo>
                      <a:pt x="1" y="0"/>
                      <a:pt x="0" y="0"/>
                      <a:pt x="0" y="0"/>
                    </a:cubicBezTo>
                    <a:cubicBezTo>
                      <a:pt x="1" y="5"/>
                      <a:pt x="1" y="5"/>
                      <a:pt x="1" y="5"/>
                    </a:cubicBezTo>
                    <a:cubicBezTo>
                      <a:pt x="1" y="5"/>
                      <a:pt x="1" y="5"/>
                      <a:pt x="1" y="5"/>
                    </a:cubicBezTo>
                    <a:cubicBezTo>
                      <a:pt x="1" y="5"/>
                      <a:pt x="1" y="5"/>
                      <a:pt x="1" y="5"/>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6"/>
              <p:cNvSpPr/>
              <p:nvPr/>
            </p:nvSpPr>
            <p:spPr bwMode="auto">
              <a:xfrm>
                <a:off x="3985" y="1867"/>
                <a:ext cx="18" cy="2"/>
              </a:xfrm>
              <a:custGeom>
                <a:avLst/>
                <a:gdLst>
                  <a:gd name="T0" fmla="*/ 8 w 8"/>
                  <a:gd name="T1" fmla="*/ 1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1"/>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7"/>
              <p:cNvSpPr/>
              <p:nvPr/>
            </p:nvSpPr>
            <p:spPr bwMode="auto">
              <a:xfrm>
                <a:off x="3985" y="1872"/>
                <a:ext cx="18" cy="2"/>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8"/>
              <p:cNvSpPr/>
              <p:nvPr/>
            </p:nvSpPr>
            <p:spPr bwMode="auto">
              <a:xfrm>
                <a:off x="3985" y="1876"/>
                <a:ext cx="18" cy="3"/>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9"/>
              <p:cNvSpPr/>
              <p:nvPr/>
            </p:nvSpPr>
            <p:spPr bwMode="auto">
              <a:xfrm>
                <a:off x="3992" y="1881"/>
                <a:ext cx="11" cy="2"/>
              </a:xfrm>
              <a:custGeom>
                <a:avLst/>
                <a:gdLst>
                  <a:gd name="T0" fmla="*/ 5 w 5"/>
                  <a:gd name="T1" fmla="*/ 0 h 1"/>
                  <a:gd name="T2" fmla="*/ 4 w 5"/>
                  <a:gd name="T3" fmla="*/ 1 h 1"/>
                  <a:gd name="T4" fmla="*/ 1 w 5"/>
                  <a:gd name="T5" fmla="*/ 1 h 1"/>
                  <a:gd name="T6" fmla="*/ 0 w 5"/>
                  <a:gd name="T7" fmla="*/ 0 h 1"/>
                  <a:gd name="T8" fmla="*/ 0 w 5"/>
                  <a:gd name="T9" fmla="*/ 0 h 1"/>
                  <a:gd name="T10" fmla="*/ 1 w 5"/>
                  <a:gd name="T11" fmla="*/ 0 h 1"/>
                  <a:gd name="T12" fmla="*/ 4 w 5"/>
                  <a:gd name="T13" fmla="*/ 0 h 1"/>
                  <a:gd name="T14" fmla="*/ 5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5" y="0"/>
                    </a:moveTo>
                    <a:cubicBezTo>
                      <a:pt x="5" y="1"/>
                      <a:pt x="4" y="1"/>
                      <a:pt x="4" y="1"/>
                    </a:cubicBezTo>
                    <a:cubicBezTo>
                      <a:pt x="1" y="1"/>
                      <a:pt x="1" y="1"/>
                      <a:pt x="1" y="1"/>
                    </a:cubicBezTo>
                    <a:cubicBezTo>
                      <a:pt x="0" y="1"/>
                      <a:pt x="0" y="1"/>
                      <a:pt x="0" y="0"/>
                    </a:cubicBezTo>
                    <a:cubicBezTo>
                      <a:pt x="0" y="0"/>
                      <a:pt x="0" y="0"/>
                      <a:pt x="0" y="0"/>
                    </a:cubicBezTo>
                    <a:cubicBezTo>
                      <a:pt x="0" y="0"/>
                      <a:pt x="0" y="0"/>
                      <a:pt x="1" y="0"/>
                    </a:cubicBezTo>
                    <a:cubicBezTo>
                      <a:pt x="4" y="0"/>
                      <a:pt x="4" y="0"/>
                      <a:pt x="4" y="0"/>
                    </a:cubicBezTo>
                    <a:cubicBezTo>
                      <a:pt x="4"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0"/>
              <p:cNvSpPr/>
              <p:nvPr/>
            </p:nvSpPr>
            <p:spPr bwMode="auto">
              <a:xfrm>
                <a:off x="3892" y="1456"/>
                <a:ext cx="36" cy="5"/>
              </a:xfrm>
              <a:custGeom>
                <a:avLst/>
                <a:gdLst>
                  <a:gd name="T0" fmla="*/ 0 w 15"/>
                  <a:gd name="T1" fmla="*/ 1 h 2"/>
                  <a:gd name="T2" fmla="*/ 0 w 15"/>
                  <a:gd name="T3" fmla="*/ 2 h 2"/>
                  <a:gd name="T4" fmla="*/ 15 w 15"/>
                  <a:gd name="T5" fmla="*/ 1 h 2"/>
                  <a:gd name="T6" fmla="*/ 15 w 15"/>
                  <a:gd name="T7" fmla="*/ 1 h 2"/>
                  <a:gd name="T8" fmla="*/ 15 w 15"/>
                  <a:gd name="T9" fmla="*/ 0 h 2"/>
                  <a:gd name="T10" fmla="*/ 0 w 15"/>
                  <a:gd name="T11" fmla="*/ 0 h 2"/>
                  <a:gd name="T12" fmla="*/ 0 w 1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0" y="1"/>
                    </a:moveTo>
                    <a:cubicBezTo>
                      <a:pt x="0" y="1"/>
                      <a:pt x="0" y="2"/>
                      <a:pt x="0" y="2"/>
                    </a:cubicBezTo>
                    <a:cubicBezTo>
                      <a:pt x="15" y="1"/>
                      <a:pt x="15" y="1"/>
                      <a:pt x="15" y="1"/>
                    </a:cubicBezTo>
                    <a:cubicBezTo>
                      <a:pt x="15" y="1"/>
                      <a:pt x="15" y="1"/>
                      <a:pt x="15" y="1"/>
                    </a:cubicBezTo>
                    <a:cubicBezTo>
                      <a:pt x="15" y="0"/>
                      <a:pt x="15" y="0"/>
                      <a:pt x="15"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1"/>
              <p:cNvSpPr/>
              <p:nvPr/>
            </p:nvSpPr>
            <p:spPr bwMode="auto">
              <a:xfrm>
                <a:off x="3892" y="1456"/>
                <a:ext cx="14" cy="0"/>
              </a:xfrm>
              <a:custGeom>
                <a:avLst/>
                <a:gdLst>
                  <a:gd name="T0" fmla="*/ 0 w 6"/>
                  <a:gd name="T1" fmla="*/ 1 w 6"/>
                  <a:gd name="T2" fmla="*/ 6 w 6"/>
                  <a:gd name="T3" fmla="*/ 6 w 6"/>
                  <a:gd name="T4" fmla="*/ 6 w 6"/>
                  <a:gd name="T5" fmla="*/ 1 w 6"/>
                  <a:gd name="T6" fmla="*/ 0 w 6"/>
                </a:gdLst>
                <a:ahLst/>
                <a:cxnLst>
                  <a:cxn ang="0">
                    <a:pos x="T0" y="0"/>
                  </a:cxn>
                  <a:cxn ang="0">
                    <a:pos x="T1" y="0"/>
                  </a:cxn>
                  <a:cxn ang="0">
                    <a:pos x="T2" y="0"/>
                  </a:cxn>
                  <a:cxn ang="0">
                    <a:pos x="T3" y="0"/>
                  </a:cxn>
                  <a:cxn ang="0">
                    <a:pos x="T4" y="0"/>
                  </a:cxn>
                  <a:cxn ang="0">
                    <a:pos x="T5" y="0"/>
                  </a:cxn>
                  <a:cxn ang="0">
                    <a:pos x="T6" y="0"/>
                  </a:cxn>
                </a:cxnLst>
                <a:rect l="0" t="0" r="r" b="b"/>
                <a:pathLst>
                  <a:path w="6">
                    <a:moveTo>
                      <a:pt x="0" y="0"/>
                    </a:moveTo>
                    <a:cubicBezTo>
                      <a:pt x="0" y="0"/>
                      <a:pt x="1" y="0"/>
                      <a:pt x="1" y="0"/>
                    </a:cubicBezTo>
                    <a:cubicBezTo>
                      <a:pt x="6" y="0"/>
                      <a:pt x="6" y="0"/>
                      <a:pt x="6" y="0"/>
                    </a:cubicBezTo>
                    <a:cubicBezTo>
                      <a:pt x="6" y="0"/>
                      <a:pt x="6" y="0"/>
                      <a:pt x="6" y="0"/>
                    </a:cubicBezTo>
                    <a:cubicBezTo>
                      <a:pt x="6" y="0"/>
                      <a:pt x="6" y="0"/>
                      <a:pt x="6"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2"/>
              <p:cNvSpPr/>
              <p:nvPr/>
            </p:nvSpPr>
            <p:spPr bwMode="auto">
              <a:xfrm>
                <a:off x="3954" y="2263"/>
                <a:ext cx="4" cy="38"/>
              </a:xfrm>
              <a:custGeom>
                <a:avLst/>
                <a:gdLst>
                  <a:gd name="T0" fmla="*/ 1 w 2"/>
                  <a:gd name="T1" fmla="*/ 1 h 16"/>
                  <a:gd name="T2" fmla="*/ 0 w 2"/>
                  <a:gd name="T3" fmla="*/ 1 h 16"/>
                  <a:gd name="T4" fmla="*/ 0 w 2"/>
                  <a:gd name="T5" fmla="*/ 16 h 16"/>
                  <a:gd name="T6" fmla="*/ 1 w 2"/>
                  <a:gd name="T7" fmla="*/ 16 h 16"/>
                  <a:gd name="T8" fmla="*/ 2 w 2"/>
                  <a:gd name="T9" fmla="*/ 16 h 16"/>
                  <a:gd name="T10" fmla="*/ 1 w 2"/>
                  <a:gd name="T11" fmla="*/ 1 h 16"/>
                  <a:gd name="T12" fmla="*/ 1 w 2"/>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1" y="1"/>
                    </a:moveTo>
                    <a:cubicBezTo>
                      <a:pt x="0" y="1"/>
                      <a:pt x="0" y="1"/>
                      <a:pt x="0" y="1"/>
                    </a:cubicBezTo>
                    <a:cubicBezTo>
                      <a:pt x="0" y="16"/>
                      <a:pt x="0" y="16"/>
                      <a:pt x="0" y="16"/>
                    </a:cubicBezTo>
                    <a:cubicBezTo>
                      <a:pt x="0" y="16"/>
                      <a:pt x="1" y="16"/>
                      <a:pt x="1" y="16"/>
                    </a:cubicBezTo>
                    <a:cubicBezTo>
                      <a:pt x="1" y="16"/>
                      <a:pt x="2" y="16"/>
                      <a:pt x="2" y="16"/>
                    </a:cubicBezTo>
                    <a:cubicBezTo>
                      <a:pt x="1" y="1"/>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3"/>
              <p:cNvSpPr/>
              <p:nvPr/>
            </p:nvSpPr>
            <p:spPr bwMode="auto">
              <a:xfrm>
                <a:off x="3958" y="2266"/>
                <a:ext cx="0" cy="14"/>
              </a:xfrm>
              <a:custGeom>
                <a:avLst/>
                <a:gdLst>
                  <a:gd name="T0" fmla="*/ 0 h 6"/>
                  <a:gd name="T1" fmla="*/ 0 h 6"/>
                  <a:gd name="T2" fmla="*/ 5 h 6"/>
                  <a:gd name="T3" fmla="*/ 6 h 6"/>
                  <a:gd name="T4" fmla="*/ 5 h 6"/>
                  <a:gd name="T5" fmla="*/ 0 h 6"/>
                  <a:gd name="T6" fmla="*/ 0 h 6"/>
                </a:gdLst>
                <a:ahLst/>
                <a:cxnLst>
                  <a:cxn ang="0">
                    <a:pos x="0" y="T0"/>
                  </a:cxn>
                  <a:cxn ang="0">
                    <a:pos x="0" y="T1"/>
                  </a:cxn>
                  <a:cxn ang="0">
                    <a:pos x="0" y="T2"/>
                  </a:cxn>
                  <a:cxn ang="0">
                    <a:pos x="0" y="T3"/>
                  </a:cxn>
                  <a:cxn ang="0">
                    <a:pos x="0" y="T4"/>
                  </a:cxn>
                  <a:cxn ang="0">
                    <a:pos x="0" y="T5"/>
                  </a:cxn>
                  <a:cxn ang="0">
                    <a:pos x="0" y="T6"/>
                  </a:cxn>
                </a:cxnLst>
                <a:rect l="0" t="0" r="r" b="b"/>
                <a:pathLst>
                  <a:path h="6">
                    <a:moveTo>
                      <a:pt x="0" y="0"/>
                    </a:moveTo>
                    <a:cubicBezTo>
                      <a:pt x="0" y="0"/>
                      <a:pt x="0" y="0"/>
                      <a:pt x="0" y="0"/>
                    </a:cubicBezTo>
                    <a:cubicBezTo>
                      <a:pt x="0" y="5"/>
                      <a:pt x="0" y="5"/>
                      <a:pt x="0" y="5"/>
                    </a:cubicBezTo>
                    <a:cubicBezTo>
                      <a:pt x="0" y="6"/>
                      <a:pt x="0" y="6"/>
                      <a:pt x="0" y="6"/>
                    </a:cubicBezTo>
                    <a:cubicBezTo>
                      <a:pt x="0" y="6"/>
                      <a:pt x="0" y="6"/>
                      <a:pt x="0" y="5"/>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4"/>
              <p:cNvSpPr>
                <a:spLocks noEditPoints="1"/>
              </p:cNvSpPr>
              <p:nvPr/>
            </p:nvSpPr>
            <p:spPr bwMode="auto">
              <a:xfrm>
                <a:off x="4001" y="2472"/>
                <a:ext cx="36" cy="45"/>
              </a:xfrm>
              <a:custGeom>
                <a:avLst/>
                <a:gdLst>
                  <a:gd name="T0" fmla="*/ 10 w 15"/>
                  <a:gd name="T1" fmla="*/ 0 h 19"/>
                  <a:gd name="T2" fmla="*/ 0 w 15"/>
                  <a:gd name="T3" fmla="*/ 5 h 19"/>
                  <a:gd name="T4" fmla="*/ 5 w 15"/>
                  <a:gd name="T5" fmla="*/ 19 h 19"/>
                  <a:gd name="T6" fmla="*/ 15 w 15"/>
                  <a:gd name="T7" fmla="*/ 14 h 19"/>
                  <a:gd name="T8" fmla="*/ 1 w 15"/>
                  <a:gd name="T9" fmla="*/ 5 h 19"/>
                  <a:gd name="T10" fmla="*/ 10 w 15"/>
                  <a:gd name="T11" fmla="*/ 2 h 19"/>
                  <a:gd name="T12" fmla="*/ 13 w 15"/>
                  <a:gd name="T13" fmla="*/ 4 h 19"/>
                  <a:gd name="T14" fmla="*/ 4 w 15"/>
                  <a:gd name="T15" fmla="*/ 8 h 19"/>
                  <a:gd name="T16" fmla="*/ 1 w 15"/>
                  <a:gd name="T17" fmla="*/ 5 h 19"/>
                  <a:gd name="T18" fmla="*/ 2 w 15"/>
                  <a:gd name="T19" fmla="*/ 9 h 19"/>
                  <a:gd name="T20" fmla="*/ 4 w 15"/>
                  <a:gd name="T21" fmla="*/ 9 h 19"/>
                  <a:gd name="T22" fmla="*/ 4 w 15"/>
                  <a:gd name="T23" fmla="*/ 11 h 19"/>
                  <a:gd name="T24" fmla="*/ 2 w 15"/>
                  <a:gd name="T25" fmla="*/ 11 h 19"/>
                  <a:gd name="T26" fmla="*/ 2 w 15"/>
                  <a:gd name="T27" fmla="*/ 12 h 19"/>
                  <a:gd name="T28" fmla="*/ 4 w 15"/>
                  <a:gd name="T29" fmla="*/ 12 h 19"/>
                  <a:gd name="T30" fmla="*/ 5 w 15"/>
                  <a:gd name="T31" fmla="*/ 13 h 19"/>
                  <a:gd name="T32" fmla="*/ 3 w 15"/>
                  <a:gd name="T33" fmla="*/ 14 h 19"/>
                  <a:gd name="T34" fmla="*/ 2 w 15"/>
                  <a:gd name="T35" fmla="*/ 12 h 19"/>
                  <a:gd name="T36" fmla="*/ 3 w 15"/>
                  <a:gd name="T37" fmla="*/ 17 h 19"/>
                  <a:gd name="T38" fmla="*/ 3 w 15"/>
                  <a:gd name="T39" fmla="*/ 15 h 19"/>
                  <a:gd name="T40" fmla="*/ 5 w 15"/>
                  <a:gd name="T41" fmla="*/ 15 h 19"/>
                  <a:gd name="T42" fmla="*/ 5 w 15"/>
                  <a:gd name="T43" fmla="*/ 16 h 19"/>
                  <a:gd name="T44" fmla="*/ 5 w 15"/>
                  <a:gd name="T45" fmla="*/ 9 h 19"/>
                  <a:gd name="T46" fmla="*/ 7 w 15"/>
                  <a:gd name="T47" fmla="*/ 9 h 19"/>
                  <a:gd name="T48" fmla="*/ 7 w 15"/>
                  <a:gd name="T49" fmla="*/ 10 h 19"/>
                  <a:gd name="T50" fmla="*/ 5 w 15"/>
                  <a:gd name="T51" fmla="*/ 11 h 19"/>
                  <a:gd name="T52" fmla="*/ 5 w 15"/>
                  <a:gd name="T53" fmla="*/ 9 h 19"/>
                  <a:gd name="T54" fmla="*/ 6 w 15"/>
                  <a:gd name="T55" fmla="*/ 12 h 19"/>
                  <a:gd name="T56" fmla="*/ 7 w 15"/>
                  <a:gd name="T57" fmla="*/ 12 h 19"/>
                  <a:gd name="T58" fmla="*/ 7 w 15"/>
                  <a:gd name="T59" fmla="*/ 13 h 19"/>
                  <a:gd name="T60" fmla="*/ 5 w 15"/>
                  <a:gd name="T61" fmla="*/ 13 h 19"/>
                  <a:gd name="T62" fmla="*/ 8 w 15"/>
                  <a:gd name="T63" fmla="*/ 16 h 19"/>
                  <a:gd name="T64" fmla="*/ 6 w 15"/>
                  <a:gd name="T65" fmla="*/ 16 h 19"/>
                  <a:gd name="T66" fmla="*/ 6 w 15"/>
                  <a:gd name="T67" fmla="*/ 15 h 19"/>
                  <a:gd name="T68" fmla="*/ 8 w 15"/>
                  <a:gd name="T69" fmla="*/ 15 h 19"/>
                  <a:gd name="T70" fmla="*/ 8 w 15"/>
                  <a:gd name="T71" fmla="*/ 16 h 19"/>
                  <a:gd name="T72" fmla="*/ 8 w 15"/>
                  <a:gd name="T73" fmla="*/ 8 h 19"/>
                  <a:gd name="T74" fmla="*/ 10 w 15"/>
                  <a:gd name="T75" fmla="*/ 8 h 19"/>
                  <a:gd name="T76" fmla="*/ 10 w 15"/>
                  <a:gd name="T77" fmla="*/ 10 h 19"/>
                  <a:gd name="T78" fmla="*/ 8 w 15"/>
                  <a:gd name="T79" fmla="*/ 10 h 19"/>
                  <a:gd name="T80" fmla="*/ 8 w 15"/>
                  <a:gd name="T81" fmla="*/ 12 h 19"/>
                  <a:gd name="T82" fmla="*/ 10 w 15"/>
                  <a:gd name="T83" fmla="*/ 11 h 19"/>
                  <a:gd name="T84" fmla="*/ 11 w 15"/>
                  <a:gd name="T85" fmla="*/ 12 h 19"/>
                  <a:gd name="T86" fmla="*/ 9 w 15"/>
                  <a:gd name="T87" fmla="*/ 13 h 19"/>
                  <a:gd name="T88" fmla="*/ 8 w 15"/>
                  <a:gd name="T89" fmla="*/ 12 h 19"/>
                  <a:gd name="T90" fmla="*/ 9 w 15"/>
                  <a:gd name="T91" fmla="*/ 16 h 19"/>
                  <a:gd name="T92" fmla="*/ 9 w 15"/>
                  <a:gd name="T93" fmla="*/ 15 h 19"/>
                  <a:gd name="T94" fmla="*/ 10 w 15"/>
                  <a:gd name="T95" fmla="*/ 14 h 19"/>
                  <a:gd name="T96" fmla="*/ 11 w 15"/>
                  <a:gd name="T97" fmla="*/ 15 h 19"/>
                  <a:gd name="T98" fmla="*/ 11 w 15"/>
                  <a:gd name="T99" fmla="*/ 8 h 19"/>
                  <a:gd name="T100" fmla="*/ 13 w 15"/>
                  <a:gd name="T101" fmla="*/ 8 h 19"/>
                  <a:gd name="T102" fmla="*/ 13 w 15"/>
                  <a:gd name="T103" fmla="*/ 9 h 19"/>
                  <a:gd name="T104" fmla="*/ 11 w 15"/>
                  <a:gd name="T105" fmla="*/ 10 h 19"/>
                  <a:gd name="T106" fmla="*/ 11 w 15"/>
                  <a:gd name="T107" fmla="*/ 8 h 19"/>
                  <a:gd name="T108" fmla="*/ 11 w 15"/>
                  <a:gd name="T109" fmla="*/ 11 h 19"/>
                  <a:gd name="T110" fmla="*/ 13 w 15"/>
                  <a:gd name="T111" fmla="*/ 11 h 19"/>
                  <a:gd name="T112" fmla="*/ 13 w 15"/>
                  <a:gd name="T113" fmla="*/ 12 h 19"/>
                  <a:gd name="T114" fmla="*/ 11 w 15"/>
                  <a:gd name="T115" fmla="*/ 12 h 19"/>
                  <a:gd name="T116" fmla="*/ 14 w 15"/>
                  <a:gd name="T117" fmla="*/ 15 h 19"/>
                  <a:gd name="T118" fmla="*/ 12 w 15"/>
                  <a:gd name="T119" fmla="*/ 15 h 19"/>
                  <a:gd name="T120" fmla="*/ 12 w 15"/>
                  <a:gd name="T121" fmla="*/ 14 h 19"/>
                  <a:gd name="T122" fmla="*/ 14 w 15"/>
                  <a:gd name="T123" fmla="*/ 14 h 19"/>
                  <a:gd name="T124" fmla="*/ 14 w 15"/>
                  <a:gd name="T12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 h="19">
                    <a:moveTo>
                      <a:pt x="14" y="3"/>
                    </a:moveTo>
                    <a:cubicBezTo>
                      <a:pt x="14" y="1"/>
                      <a:pt x="12" y="0"/>
                      <a:pt x="10" y="0"/>
                    </a:cubicBezTo>
                    <a:cubicBezTo>
                      <a:pt x="3" y="1"/>
                      <a:pt x="3" y="1"/>
                      <a:pt x="3" y="1"/>
                    </a:cubicBezTo>
                    <a:cubicBezTo>
                      <a:pt x="1" y="1"/>
                      <a:pt x="0" y="3"/>
                      <a:pt x="0" y="5"/>
                    </a:cubicBezTo>
                    <a:cubicBezTo>
                      <a:pt x="1" y="16"/>
                      <a:pt x="1" y="16"/>
                      <a:pt x="1" y="16"/>
                    </a:cubicBezTo>
                    <a:cubicBezTo>
                      <a:pt x="2" y="18"/>
                      <a:pt x="3" y="19"/>
                      <a:pt x="5" y="19"/>
                    </a:cubicBezTo>
                    <a:cubicBezTo>
                      <a:pt x="12" y="18"/>
                      <a:pt x="12" y="18"/>
                      <a:pt x="12" y="18"/>
                    </a:cubicBezTo>
                    <a:cubicBezTo>
                      <a:pt x="14" y="18"/>
                      <a:pt x="15" y="16"/>
                      <a:pt x="15" y="14"/>
                    </a:cubicBezTo>
                    <a:lnTo>
                      <a:pt x="14" y="3"/>
                    </a:lnTo>
                    <a:close/>
                    <a:moveTo>
                      <a:pt x="1" y="5"/>
                    </a:moveTo>
                    <a:cubicBezTo>
                      <a:pt x="1" y="4"/>
                      <a:pt x="2" y="3"/>
                      <a:pt x="3" y="2"/>
                    </a:cubicBezTo>
                    <a:cubicBezTo>
                      <a:pt x="10" y="2"/>
                      <a:pt x="10" y="2"/>
                      <a:pt x="10" y="2"/>
                    </a:cubicBezTo>
                    <a:cubicBezTo>
                      <a:pt x="11" y="1"/>
                      <a:pt x="12" y="2"/>
                      <a:pt x="12" y="4"/>
                    </a:cubicBezTo>
                    <a:cubicBezTo>
                      <a:pt x="13" y="4"/>
                      <a:pt x="13" y="4"/>
                      <a:pt x="13" y="4"/>
                    </a:cubicBezTo>
                    <a:cubicBezTo>
                      <a:pt x="13" y="6"/>
                      <a:pt x="12" y="7"/>
                      <a:pt x="11" y="7"/>
                    </a:cubicBezTo>
                    <a:cubicBezTo>
                      <a:pt x="4" y="8"/>
                      <a:pt x="4" y="8"/>
                      <a:pt x="4" y="8"/>
                    </a:cubicBezTo>
                    <a:cubicBezTo>
                      <a:pt x="3" y="8"/>
                      <a:pt x="2" y="7"/>
                      <a:pt x="1" y="6"/>
                    </a:cubicBezTo>
                    <a:lnTo>
                      <a:pt x="1" y="5"/>
                    </a:lnTo>
                    <a:close/>
                    <a:moveTo>
                      <a:pt x="2" y="10"/>
                    </a:moveTo>
                    <a:cubicBezTo>
                      <a:pt x="2" y="9"/>
                      <a:pt x="2" y="9"/>
                      <a:pt x="2" y="9"/>
                    </a:cubicBezTo>
                    <a:cubicBezTo>
                      <a:pt x="4" y="9"/>
                      <a:pt x="4" y="9"/>
                      <a:pt x="4" y="9"/>
                    </a:cubicBezTo>
                    <a:cubicBezTo>
                      <a:pt x="4" y="9"/>
                      <a:pt x="4" y="9"/>
                      <a:pt x="4" y="9"/>
                    </a:cubicBezTo>
                    <a:cubicBezTo>
                      <a:pt x="4" y="10"/>
                      <a:pt x="4" y="10"/>
                      <a:pt x="4" y="10"/>
                    </a:cubicBezTo>
                    <a:cubicBezTo>
                      <a:pt x="4" y="10"/>
                      <a:pt x="4" y="11"/>
                      <a:pt x="4" y="11"/>
                    </a:cubicBezTo>
                    <a:cubicBezTo>
                      <a:pt x="2" y="11"/>
                      <a:pt x="2" y="11"/>
                      <a:pt x="2" y="11"/>
                    </a:cubicBezTo>
                    <a:cubicBezTo>
                      <a:pt x="2" y="11"/>
                      <a:pt x="2" y="11"/>
                      <a:pt x="2" y="11"/>
                    </a:cubicBezTo>
                    <a:lnTo>
                      <a:pt x="2" y="10"/>
                    </a:lnTo>
                    <a:close/>
                    <a:moveTo>
                      <a:pt x="2" y="12"/>
                    </a:moveTo>
                    <a:cubicBezTo>
                      <a:pt x="2" y="12"/>
                      <a:pt x="2" y="12"/>
                      <a:pt x="3" y="12"/>
                    </a:cubicBezTo>
                    <a:cubicBezTo>
                      <a:pt x="4" y="12"/>
                      <a:pt x="4" y="12"/>
                      <a:pt x="4" y="12"/>
                    </a:cubicBezTo>
                    <a:cubicBezTo>
                      <a:pt x="4" y="12"/>
                      <a:pt x="5" y="12"/>
                      <a:pt x="5" y="12"/>
                    </a:cubicBezTo>
                    <a:cubicBezTo>
                      <a:pt x="5" y="13"/>
                      <a:pt x="5" y="13"/>
                      <a:pt x="5" y="13"/>
                    </a:cubicBezTo>
                    <a:cubicBezTo>
                      <a:pt x="5" y="13"/>
                      <a:pt x="5" y="14"/>
                      <a:pt x="4" y="14"/>
                    </a:cubicBezTo>
                    <a:cubicBezTo>
                      <a:pt x="3" y="14"/>
                      <a:pt x="3" y="14"/>
                      <a:pt x="3" y="14"/>
                    </a:cubicBezTo>
                    <a:cubicBezTo>
                      <a:pt x="3" y="14"/>
                      <a:pt x="2" y="14"/>
                      <a:pt x="2" y="13"/>
                    </a:cubicBezTo>
                    <a:lnTo>
                      <a:pt x="2" y="12"/>
                    </a:lnTo>
                    <a:close/>
                    <a:moveTo>
                      <a:pt x="5" y="16"/>
                    </a:moveTo>
                    <a:cubicBezTo>
                      <a:pt x="3" y="17"/>
                      <a:pt x="3" y="17"/>
                      <a:pt x="3" y="17"/>
                    </a:cubicBezTo>
                    <a:cubicBezTo>
                      <a:pt x="3" y="17"/>
                      <a:pt x="3" y="17"/>
                      <a:pt x="3" y="16"/>
                    </a:cubicBezTo>
                    <a:cubicBezTo>
                      <a:pt x="3" y="15"/>
                      <a:pt x="3" y="15"/>
                      <a:pt x="3" y="15"/>
                    </a:cubicBezTo>
                    <a:cubicBezTo>
                      <a:pt x="3" y="15"/>
                      <a:pt x="3" y="15"/>
                      <a:pt x="3" y="15"/>
                    </a:cubicBezTo>
                    <a:cubicBezTo>
                      <a:pt x="5" y="15"/>
                      <a:pt x="5" y="15"/>
                      <a:pt x="5" y="15"/>
                    </a:cubicBezTo>
                    <a:cubicBezTo>
                      <a:pt x="5" y="15"/>
                      <a:pt x="5" y="15"/>
                      <a:pt x="5" y="15"/>
                    </a:cubicBezTo>
                    <a:cubicBezTo>
                      <a:pt x="5" y="16"/>
                      <a:pt x="5" y="16"/>
                      <a:pt x="5" y="16"/>
                    </a:cubicBezTo>
                    <a:cubicBezTo>
                      <a:pt x="5" y="16"/>
                      <a:pt x="5" y="16"/>
                      <a:pt x="5" y="16"/>
                    </a:cubicBezTo>
                    <a:close/>
                    <a:moveTo>
                      <a:pt x="5" y="9"/>
                    </a:moveTo>
                    <a:cubicBezTo>
                      <a:pt x="5" y="9"/>
                      <a:pt x="5" y="9"/>
                      <a:pt x="5" y="9"/>
                    </a:cubicBezTo>
                    <a:cubicBezTo>
                      <a:pt x="7" y="9"/>
                      <a:pt x="7" y="9"/>
                      <a:pt x="7" y="9"/>
                    </a:cubicBezTo>
                    <a:cubicBezTo>
                      <a:pt x="7" y="9"/>
                      <a:pt x="7" y="9"/>
                      <a:pt x="7" y="9"/>
                    </a:cubicBezTo>
                    <a:cubicBezTo>
                      <a:pt x="7" y="10"/>
                      <a:pt x="7" y="10"/>
                      <a:pt x="7" y="10"/>
                    </a:cubicBezTo>
                    <a:cubicBezTo>
                      <a:pt x="7" y="10"/>
                      <a:pt x="7" y="10"/>
                      <a:pt x="7" y="10"/>
                    </a:cubicBezTo>
                    <a:cubicBezTo>
                      <a:pt x="5" y="11"/>
                      <a:pt x="5" y="11"/>
                      <a:pt x="5" y="11"/>
                    </a:cubicBezTo>
                    <a:cubicBezTo>
                      <a:pt x="5" y="11"/>
                      <a:pt x="5" y="10"/>
                      <a:pt x="5" y="10"/>
                    </a:cubicBezTo>
                    <a:lnTo>
                      <a:pt x="5" y="9"/>
                    </a:lnTo>
                    <a:close/>
                    <a:moveTo>
                      <a:pt x="5" y="12"/>
                    </a:moveTo>
                    <a:cubicBezTo>
                      <a:pt x="5" y="12"/>
                      <a:pt x="5" y="12"/>
                      <a:pt x="6" y="12"/>
                    </a:cubicBezTo>
                    <a:cubicBezTo>
                      <a:pt x="7" y="11"/>
                      <a:pt x="7" y="11"/>
                      <a:pt x="7" y="11"/>
                    </a:cubicBezTo>
                    <a:cubicBezTo>
                      <a:pt x="7" y="11"/>
                      <a:pt x="7" y="12"/>
                      <a:pt x="7" y="12"/>
                    </a:cubicBezTo>
                    <a:cubicBezTo>
                      <a:pt x="8" y="13"/>
                      <a:pt x="8" y="13"/>
                      <a:pt x="8" y="13"/>
                    </a:cubicBezTo>
                    <a:cubicBezTo>
                      <a:pt x="8" y="13"/>
                      <a:pt x="8" y="13"/>
                      <a:pt x="7" y="13"/>
                    </a:cubicBezTo>
                    <a:cubicBezTo>
                      <a:pt x="6" y="13"/>
                      <a:pt x="6" y="13"/>
                      <a:pt x="6" y="13"/>
                    </a:cubicBezTo>
                    <a:cubicBezTo>
                      <a:pt x="6" y="13"/>
                      <a:pt x="5" y="13"/>
                      <a:pt x="5" y="13"/>
                    </a:cubicBezTo>
                    <a:lnTo>
                      <a:pt x="5" y="12"/>
                    </a:lnTo>
                    <a:close/>
                    <a:moveTo>
                      <a:pt x="8" y="16"/>
                    </a:moveTo>
                    <a:cubicBezTo>
                      <a:pt x="6" y="16"/>
                      <a:pt x="6" y="16"/>
                      <a:pt x="6" y="16"/>
                    </a:cubicBezTo>
                    <a:cubicBezTo>
                      <a:pt x="6" y="16"/>
                      <a:pt x="6" y="16"/>
                      <a:pt x="6" y="16"/>
                    </a:cubicBezTo>
                    <a:cubicBezTo>
                      <a:pt x="6" y="15"/>
                      <a:pt x="6" y="15"/>
                      <a:pt x="6" y="15"/>
                    </a:cubicBezTo>
                    <a:cubicBezTo>
                      <a:pt x="6" y="15"/>
                      <a:pt x="6" y="15"/>
                      <a:pt x="6" y="15"/>
                    </a:cubicBezTo>
                    <a:cubicBezTo>
                      <a:pt x="7" y="14"/>
                      <a:pt x="7" y="14"/>
                      <a:pt x="7" y="14"/>
                    </a:cubicBezTo>
                    <a:cubicBezTo>
                      <a:pt x="8" y="14"/>
                      <a:pt x="8" y="14"/>
                      <a:pt x="8" y="15"/>
                    </a:cubicBezTo>
                    <a:cubicBezTo>
                      <a:pt x="8" y="16"/>
                      <a:pt x="8" y="16"/>
                      <a:pt x="8" y="16"/>
                    </a:cubicBezTo>
                    <a:cubicBezTo>
                      <a:pt x="8" y="16"/>
                      <a:pt x="8" y="16"/>
                      <a:pt x="8" y="16"/>
                    </a:cubicBezTo>
                    <a:close/>
                    <a:moveTo>
                      <a:pt x="8" y="9"/>
                    </a:moveTo>
                    <a:cubicBezTo>
                      <a:pt x="8" y="9"/>
                      <a:pt x="8" y="8"/>
                      <a:pt x="8" y="8"/>
                    </a:cubicBezTo>
                    <a:cubicBezTo>
                      <a:pt x="10" y="8"/>
                      <a:pt x="10" y="8"/>
                      <a:pt x="10" y="8"/>
                    </a:cubicBezTo>
                    <a:cubicBezTo>
                      <a:pt x="10" y="8"/>
                      <a:pt x="10" y="8"/>
                      <a:pt x="10" y="8"/>
                    </a:cubicBezTo>
                    <a:cubicBezTo>
                      <a:pt x="10" y="10"/>
                      <a:pt x="10" y="10"/>
                      <a:pt x="10" y="10"/>
                    </a:cubicBezTo>
                    <a:cubicBezTo>
                      <a:pt x="10" y="10"/>
                      <a:pt x="10" y="10"/>
                      <a:pt x="10" y="10"/>
                    </a:cubicBezTo>
                    <a:cubicBezTo>
                      <a:pt x="8" y="10"/>
                      <a:pt x="8" y="10"/>
                      <a:pt x="8" y="10"/>
                    </a:cubicBezTo>
                    <a:cubicBezTo>
                      <a:pt x="8" y="10"/>
                      <a:pt x="8" y="10"/>
                      <a:pt x="8" y="10"/>
                    </a:cubicBezTo>
                    <a:lnTo>
                      <a:pt x="8" y="9"/>
                    </a:lnTo>
                    <a:close/>
                    <a:moveTo>
                      <a:pt x="8" y="12"/>
                    </a:moveTo>
                    <a:cubicBezTo>
                      <a:pt x="8" y="11"/>
                      <a:pt x="8" y="11"/>
                      <a:pt x="8" y="11"/>
                    </a:cubicBezTo>
                    <a:cubicBezTo>
                      <a:pt x="10" y="11"/>
                      <a:pt x="10" y="11"/>
                      <a:pt x="10" y="11"/>
                    </a:cubicBezTo>
                    <a:cubicBezTo>
                      <a:pt x="10" y="11"/>
                      <a:pt x="10" y="11"/>
                      <a:pt x="10" y="11"/>
                    </a:cubicBezTo>
                    <a:cubicBezTo>
                      <a:pt x="11" y="12"/>
                      <a:pt x="11" y="12"/>
                      <a:pt x="11" y="12"/>
                    </a:cubicBezTo>
                    <a:cubicBezTo>
                      <a:pt x="11" y="13"/>
                      <a:pt x="10" y="13"/>
                      <a:pt x="10" y="13"/>
                    </a:cubicBezTo>
                    <a:cubicBezTo>
                      <a:pt x="9" y="13"/>
                      <a:pt x="9" y="13"/>
                      <a:pt x="9" y="13"/>
                    </a:cubicBezTo>
                    <a:cubicBezTo>
                      <a:pt x="8" y="13"/>
                      <a:pt x="8" y="13"/>
                      <a:pt x="8" y="13"/>
                    </a:cubicBezTo>
                    <a:lnTo>
                      <a:pt x="8" y="12"/>
                    </a:lnTo>
                    <a:close/>
                    <a:moveTo>
                      <a:pt x="11" y="16"/>
                    </a:moveTo>
                    <a:cubicBezTo>
                      <a:pt x="9" y="16"/>
                      <a:pt x="9" y="16"/>
                      <a:pt x="9" y="16"/>
                    </a:cubicBezTo>
                    <a:cubicBezTo>
                      <a:pt x="9" y="16"/>
                      <a:pt x="9" y="16"/>
                      <a:pt x="9" y="16"/>
                    </a:cubicBezTo>
                    <a:cubicBezTo>
                      <a:pt x="9" y="15"/>
                      <a:pt x="9" y="15"/>
                      <a:pt x="9" y="15"/>
                    </a:cubicBezTo>
                    <a:cubicBezTo>
                      <a:pt x="9" y="14"/>
                      <a:pt x="9" y="14"/>
                      <a:pt x="9" y="14"/>
                    </a:cubicBezTo>
                    <a:cubicBezTo>
                      <a:pt x="10" y="14"/>
                      <a:pt x="10" y="14"/>
                      <a:pt x="10" y="14"/>
                    </a:cubicBezTo>
                    <a:cubicBezTo>
                      <a:pt x="11" y="14"/>
                      <a:pt x="11" y="14"/>
                      <a:pt x="11" y="14"/>
                    </a:cubicBezTo>
                    <a:cubicBezTo>
                      <a:pt x="11" y="15"/>
                      <a:pt x="11" y="15"/>
                      <a:pt x="11" y="15"/>
                    </a:cubicBezTo>
                    <a:cubicBezTo>
                      <a:pt x="11" y="16"/>
                      <a:pt x="11" y="16"/>
                      <a:pt x="11" y="16"/>
                    </a:cubicBezTo>
                    <a:close/>
                    <a:moveTo>
                      <a:pt x="11" y="8"/>
                    </a:moveTo>
                    <a:cubicBezTo>
                      <a:pt x="11" y="8"/>
                      <a:pt x="11" y="8"/>
                      <a:pt x="11" y="8"/>
                    </a:cubicBezTo>
                    <a:cubicBezTo>
                      <a:pt x="13" y="8"/>
                      <a:pt x="13" y="8"/>
                      <a:pt x="13" y="8"/>
                    </a:cubicBezTo>
                    <a:cubicBezTo>
                      <a:pt x="13" y="8"/>
                      <a:pt x="13" y="8"/>
                      <a:pt x="13" y="8"/>
                    </a:cubicBezTo>
                    <a:cubicBezTo>
                      <a:pt x="13" y="9"/>
                      <a:pt x="13" y="9"/>
                      <a:pt x="13" y="9"/>
                    </a:cubicBezTo>
                    <a:cubicBezTo>
                      <a:pt x="13" y="9"/>
                      <a:pt x="13" y="10"/>
                      <a:pt x="13" y="10"/>
                    </a:cubicBezTo>
                    <a:cubicBezTo>
                      <a:pt x="11" y="10"/>
                      <a:pt x="11" y="10"/>
                      <a:pt x="11" y="10"/>
                    </a:cubicBezTo>
                    <a:cubicBezTo>
                      <a:pt x="11" y="10"/>
                      <a:pt x="11" y="10"/>
                      <a:pt x="11" y="9"/>
                    </a:cubicBezTo>
                    <a:lnTo>
                      <a:pt x="11" y="8"/>
                    </a:lnTo>
                    <a:close/>
                    <a:moveTo>
                      <a:pt x="11" y="11"/>
                    </a:moveTo>
                    <a:cubicBezTo>
                      <a:pt x="11" y="11"/>
                      <a:pt x="11" y="11"/>
                      <a:pt x="11" y="11"/>
                    </a:cubicBezTo>
                    <a:cubicBezTo>
                      <a:pt x="13" y="11"/>
                      <a:pt x="13" y="11"/>
                      <a:pt x="13" y="11"/>
                    </a:cubicBezTo>
                    <a:cubicBezTo>
                      <a:pt x="13" y="11"/>
                      <a:pt x="13" y="11"/>
                      <a:pt x="13" y="11"/>
                    </a:cubicBezTo>
                    <a:cubicBezTo>
                      <a:pt x="14" y="12"/>
                      <a:pt x="14" y="12"/>
                      <a:pt x="14" y="12"/>
                    </a:cubicBezTo>
                    <a:cubicBezTo>
                      <a:pt x="14" y="12"/>
                      <a:pt x="13" y="12"/>
                      <a:pt x="13" y="12"/>
                    </a:cubicBezTo>
                    <a:cubicBezTo>
                      <a:pt x="12" y="13"/>
                      <a:pt x="12" y="13"/>
                      <a:pt x="12" y="13"/>
                    </a:cubicBezTo>
                    <a:cubicBezTo>
                      <a:pt x="11" y="13"/>
                      <a:pt x="11" y="13"/>
                      <a:pt x="11" y="12"/>
                    </a:cubicBezTo>
                    <a:lnTo>
                      <a:pt x="11" y="11"/>
                    </a:lnTo>
                    <a:close/>
                    <a:moveTo>
                      <a:pt x="14" y="15"/>
                    </a:moveTo>
                    <a:cubicBezTo>
                      <a:pt x="12" y="16"/>
                      <a:pt x="12" y="16"/>
                      <a:pt x="12" y="16"/>
                    </a:cubicBezTo>
                    <a:cubicBezTo>
                      <a:pt x="12" y="16"/>
                      <a:pt x="12" y="15"/>
                      <a:pt x="12" y="15"/>
                    </a:cubicBezTo>
                    <a:cubicBezTo>
                      <a:pt x="11" y="14"/>
                      <a:pt x="11" y="14"/>
                      <a:pt x="11" y="14"/>
                    </a:cubicBezTo>
                    <a:cubicBezTo>
                      <a:pt x="11" y="14"/>
                      <a:pt x="12" y="14"/>
                      <a:pt x="12" y="14"/>
                    </a:cubicBezTo>
                    <a:cubicBezTo>
                      <a:pt x="13" y="14"/>
                      <a:pt x="13" y="14"/>
                      <a:pt x="13" y="14"/>
                    </a:cubicBezTo>
                    <a:cubicBezTo>
                      <a:pt x="14" y="14"/>
                      <a:pt x="14" y="14"/>
                      <a:pt x="14" y="14"/>
                    </a:cubicBezTo>
                    <a:cubicBezTo>
                      <a:pt x="14" y="15"/>
                      <a:pt x="14" y="15"/>
                      <a:pt x="14" y="15"/>
                    </a:cubicBezTo>
                    <a:cubicBezTo>
                      <a:pt x="14" y="15"/>
                      <a:pt x="14" y="15"/>
                      <a:pt x="1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5"/>
              <p:cNvSpPr/>
              <p:nvPr/>
            </p:nvSpPr>
            <p:spPr bwMode="auto">
              <a:xfrm>
                <a:off x="4006" y="2479"/>
                <a:ext cx="12" cy="10"/>
              </a:xfrm>
              <a:custGeom>
                <a:avLst/>
                <a:gdLst>
                  <a:gd name="T0" fmla="*/ 4 w 5"/>
                  <a:gd name="T1" fmla="*/ 1 h 4"/>
                  <a:gd name="T2" fmla="*/ 3 w 5"/>
                  <a:gd name="T3" fmla="*/ 1 h 4"/>
                  <a:gd name="T4" fmla="*/ 3 w 5"/>
                  <a:gd name="T5" fmla="*/ 1 h 4"/>
                  <a:gd name="T6" fmla="*/ 2 w 5"/>
                  <a:gd name="T7" fmla="*/ 0 h 4"/>
                  <a:gd name="T8" fmla="*/ 2 w 5"/>
                  <a:gd name="T9" fmla="*/ 1 h 4"/>
                  <a:gd name="T10" fmla="*/ 2 w 5"/>
                  <a:gd name="T11" fmla="*/ 2 h 4"/>
                  <a:gd name="T12" fmla="*/ 1 w 5"/>
                  <a:gd name="T13" fmla="*/ 2 h 4"/>
                  <a:gd name="T14" fmla="*/ 0 w 5"/>
                  <a:gd name="T15" fmla="*/ 2 h 4"/>
                  <a:gd name="T16" fmla="*/ 1 w 5"/>
                  <a:gd name="T17" fmla="*/ 3 h 4"/>
                  <a:gd name="T18" fmla="*/ 2 w 5"/>
                  <a:gd name="T19" fmla="*/ 3 h 4"/>
                  <a:gd name="T20" fmla="*/ 2 w 5"/>
                  <a:gd name="T21" fmla="*/ 4 h 4"/>
                  <a:gd name="T22" fmla="*/ 3 w 5"/>
                  <a:gd name="T23" fmla="*/ 4 h 4"/>
                  <a:gd name="T24" fmla="*/ 3 w 5"/>
                  <a:gd name="T25" fmla="*/ 4 h 4"/>
                  <a:gd name="T26" fmla="*/ 3 w 5"/>
                  <a:gd name="T27" fmla="*/ 3 h 4"/>
                  <a:gd name="T28" fmla="*/ 4 w 5"/>
                  <a:gd name="T29" fmla="*/ 3 h 4"/>
                  <a:gd name="T30" fmla="*/ 5 w 5"/>
                  <a:gd name="T31" fmla="*/ 2 h 4"/>
                  <a:gd name="T32" fmla="*/ 4 w 5"/>
                  <a:gd name="T3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4">
                    <a:moveTo>
                      <a:pt x="4" y="1"/>
                    </a:moveTo>
                    <a:cubicBezTo>
                      <a:pt x="3" y="1"/>
                      <a:pt x="3" y="1"/>
                      <a:pt x="3" y="1"/>
                    </a:cubicBezTo>
                    <a:cubicBezTo>
                      <a:pt x="3" y="1"/>
                      <a:pt x="3" y="1"/>
                      <a:pt x="3" y="1"/>
                    </a:cubicBezTo>
                    <a:cubicBezTo>
                      <a:pt x="3" y="0"/>
                      <a:pt x="2" y="0"/>
                      <a:pt x="2" y="0"/>
                    </a:cubicBezTo>
                    <a:cubicBezTo>
                      <a:pt x="2" y="0"/>
                      <a:pt x="2" y="0"/>
                      <a:pt x="2" y="1"/>
                    </a:cubicBezTo>
                    <a:cubicBezTo>
                      <a:pt x="2" y="2"/>
                      <a:pt x="2" y="2"/>
                      <a:pt x="2" y="2"/>
                    </a:cubicBezTo>
                    <a:cubicBezTo>
                      <a:pt x="1" y="2"/>
                      <a:pt x="1" y="2"/>
                      <a:pt x="1" y="2"/>
                    </a:cubicBezTo>
                    <a:cubicBezTo>
                      <a:pt x="0" y="2"/>
                      <a:pt x="0" y="2"/>
                      <a:pt x="0" y="2"/>
                    </a:cubicBezTo>
                    <a:cubicBezTo>
                      <a:pt x="0" y="3"/>
                      <a:pt x="1" y="3"/>
                      <a:pt x="1" y="3"/>
                    </a:cubicBezTo>
                    <a:cubicBezTo>
                      <a:pt x="2" y="3"/>
                      <a:pt x="2" y="3"/>
                      <a:pt x="2" y="3"/>
                    </a:cubicBezTo>
                    <a:cubicBezTo>
                      <a:pt x="2" y="4"/>
                      <a:pt x="2" y="4"/>
                      <a:pt x="2" y="4"/>
                    </a:cubicBezTo>
                    <a:cubicBezTo>
                      <a:pt x="2" y="4"/>
                      <a:pt x="2" y="4"/>
                      <a:pt x="3" y="4"/>
                    </a:cubicBezTo>
                    <a:cubicBezTo>
                      <a:pt x="3" y="4"/>
                      <a:pt x="3" y="4"/>
                      <a:pt x="3" y="4"/>
                    </a:cubicBezTo>
                    <a:cubicBezTo>
                      <a:pt x="3" y="3"/>
                      <a:pt x="3" y="3"/>
                      <a:pt x="3" y="3"/>
                    </a:cubicBezTo>
                    <a:cubicBezTo>
                      <a:pt x="4" y="3"/>
                      <a:pt x="4" y="3"/>
                      <a:pt x="4" y="3"/>
                    </a:cubicBezTo>
                    <a:cubicBezTo>
                      <a:pt x="4" y="2"/>
                      <a:pt x="5" y="2"/>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
              <p:cNvSpPr/>
              <p:nvPr/>
            </p:nvSpPr>
            <p:spPr bwMode="auto">
              <a:xfrm>
                <a:off x="4018" y="2482"/>
                <a:ext cx="12" cy="2"/>
              </a:xfrm>
              <a:custGeom>
                <a:avLst/>
                <a:gdLst>
                  <a:gd name="T0" fmla="*/ 4 w 5"/>
                  <a:gd name="T1" fmla="*/ 0 h 1"/>
                  <a:gd name="T2" fmla="*/ 1 w 5"/>
                  <a:gd name="T3" fmla="*/ 0 h 1"/>
                  <a:gd name="T4" fmla="*/ 0 w 5"/>
                  <a:gd name="T5" fmla="*/ 1 h 1"/>
                  <a:gd name="T6" fmla="*/ 1 w 5"/>
                  <a:gd name="T7" fmla="*/ 1 h 1"/>
                  <a:gd name="T8" fmla="*/ 4 w 5"/>
                  <a:gd name="T9" fmla="*/ 1 h 1"/>
                  <a:gd name="T10" fmla="*/ 5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1" y="0"/>
                      <a:pt x="1" y="0"/>
                      <a:pt x="1" y="0"/>
                    </a:cubicBezTo>
                    <a:cubicBezTo>
                      <a:pt x="0" y="0"/>
                      <a:pt x="0" y="0"/>
                      <a:pt x="0" y="1"/>
                    </a:cubicBezTo>
                    <a:cubicBezTo>
                      <a:pt x="0" y="1"/>
                      <a:pt x="1" y="1"/>
                      <a:pt x="1" y="1"/>
                    </a:cubicBezTo>
                    <a:cubicBezTo>
                      <a:pt x="4" y="1"/>
                      <a:pt x="4" y="1"/>
                      <a:pt x="4" y="1"/>
                    </a:cubicBezTo>
                    <a:cubicBezTo>
                      <a:pt x="4" y="1"/>
                      <a:pt x="5" y="1"/>
                      <a:pt x="5" y="0"/>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7"/>
              <p:cNvSpPr>
                <a:spLocks noEditPoints="1"/>
              </p:cNvSpPr>
              <p:nvPr/>
            </p:nvSpPr>
            <p:spPr bwMode="auto">
              <a:xfrm>
                <a:off x="3634" y="1691"/>
                <a:ext cx="19" cy="31"/>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7" y="13"/>
                      <a:pt x="8" y="12"/>
                      <a:pt x="8" y="11"/>
                    </a:cubicBezTo>
                    <a:cubicBezTo>
                      <a:pt x="8" y="2"/>
                      <a:pt x="8" y="2"/>
                      <a:pt x="8" y="2"/>
                    </a:cubicBezTo>
                    <a:cubicBezTo>
                      <a:pt x="8" y="1"/>
                      <a:pt x="7" y="0"/>
                      <a:pt x="6" y="0"/>
                    </a:cubicBezTo>
                    <a:close/>
                    <a:moveTo>
                      <a:pt x="7" y="11"/>
                    </a:moveTo>
                    <a:cubicBezTo>
                      <a:pt x="7"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8"/>
              <p:cNvSpPr/>
              <p:nvPr/>
            </p:nvSpPr>
            <p:spPr bwMode="auto">
              <a:xfrm>
                <a:off x="3641" y="1715"/>
                <a:ext cx="5" cy="2"/>
              </a:xfrm>
              <a:custGeom>
                <a:avLst/>
                <a:gdLst>
                  <a:gd name="T0" fmla="*/ 2 w 2"/>
                  <a:gd name="T1" fmla="*/ 0 h 1"/>
                  <a:gd name="T2" fmla="*/ 1 w 2"/>
                  <a:gd name="T3" fmla="*/ 0 h 1"/>
                  <a:gd name="T4" fmla="*/ 0 w 2"/>
                  <a:gd name="T5" fmla="*/ 0 h 1"/>
                  <a:gd name="T6" fmla="*/ 0 w 2"/>
                  <a:gd name="T7" fmla="*/ 1 h 1"/>
                  <a:gd name="T8" fmla="*/ 1 w 2"/>
                  <a:gd name="T9" fmla="*/ 1 h 1"/>
                  <a:gd name="T10" fmla="*/ 2 w 2"/>
                  <a:gd name="T11" fmla="*/ 1 h 1"/>
                  <a:gd name="T12" fmla="*/ 2 w 2"/>
                  <a:gd name="T13" fmla="*/ 1 h 1"/>
                  <a:gd name="T14" fmla="*/ 2 w 2"/>
                  <a:gd name="T15" fmla="*/ 0 h 1"/>
                  <a:gd name="T16" fmla="*/ 2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0"/>
                    </a:moveTo>
                    <a:cubicBezTo>
                      <a:pt x="1" y="0"/>
                      <a:pt x="1" y="0"/>
                      <a:pt x="1" y="0"/>
                    </a:cubicBezTo>
                    <a:cubicBezTo>
                      <a:pt x="1" y="0"/>
                      <a:pt x="0" y="0"/>
                      <a:pt x="0" y="0"/>
                    </a:cubicBezTo>
                    <a:cubicBezTo>
                      <a:pt x="0" y="1"/>
                      <a:pt x="0" y="1"/>
                      <a:pt x="0" y="1"/>
                    </a:cubicBezTo>
                    <a:cubicBezTo>
                      <a:pt x="0" y="1"/>
                      <a:pt x="1" y="1"/>
                      <a:pt x="1" y="1"/>
                    </a:cubicBezTo>
                    <a:cubicBezTo>
                      <a:pt x="2" y="1"/>
                      <a:pt x="2" y="1"/>
                      <a:pt x="2" y="1"/>
                    </a:cubicBezTo>
                    <a:cubicBezTo>
                      <a:pt x="2" y="1"/>
                      <a:pt x="2" y="1"/>
                      <a:pt x="2" y="1"/>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9"/>
              <p:cNvSpPr/>
              <p:nvPr/>
            </p:nvSpPr>
            <p:spPr bwMode="auto">
              <a:xfrm>
                <a:off x="3636" y="1696"/>
                <a:ext cx="14" cy="17"/>
              </a:xfrm>
              <a:custGeom>
                <a:avLst/>
                <a:gdLst>
                  <a:gd name="T0" fmla="*/ 5 w 6"/>
                  <a:gd name="T1" fmla="*/ 0 h 7"/>
                  <a:gd name="T2" fmla="*/ 1 w 6"/>
                  <a:gd name="T3" fmla="*/ 0 h 7"/>
                  <a:gd name="T4" fmla="*/ 0 w 6"/>
                  <a:gd name="T5" fmla="*/ 0 h 7"/>
                  <a:gd name="T6" fmla="*/ 0 w 6"/>
                  <a:gd name="T7" fmla="*/ 7 h 7"/>
                  <a:gd name="T8" fmla="*/ 1 w 6"/>
                  <a:gd name="T9" fmla="*/ 7 h 7"/>
                  <a:gd name="T10" fmla="*/ 5 w 6"/>
                  <a:gd name="T11" fmla="*/ 7 h 7"/>
                  <a:gd name="T12" fmla="*/ 6 w 6"/>
                  <a:gd name="T13" fmla="*/ 7 h 7"/>
                  <a:gd name="T14" fmla="*/ 6 w 6"/>
                  <a:gd name="T15" fmla="*/ 0 h 7"/>
                  <a:gd name="T16" fmla="*/ 5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5" y="0"/>
                    </a:moveTo>
                    <a:cubicBezTo>
                      <a:pt x="1" y="0"/>
                      <a:pt x="1" y="0"/>
                      <a:pt x="1" y="0"/>
                    </a:cubicBezTo>
                    <a:cubicBezTo>
                      <a:pt x="0" y="0"/>
                      <a:pt x="0" y="0"/>
                      <a:pt x="0" y="0"/>
                    </a:cubicBezTo>
                    <a:cubicBezTo>
                      <a:pt x="0" y="7"/>
                      <a:pt x="0" y="7"/>
                      <a:pt x="0" y="7"/>
                    </a:cubicBezTo>
                    <a:cubicBezTo>
                      <a:pt x="0" y="7"/>
                      <a:pt x="1" y="7"/>
                      <a:pt x="1" y="7"/>
                    </a:cubicBezTo>
                    <a:cubicBezTo>
                      <a:pt x="5" y="7"/>
                      <a:pt x="5" y="7"/>
                      <a:pt x="5" y="7"/>
                    </a:cubicBezTo>
                    <a:cubicBezTo>
                      <a:pt x="6" y="7"/>
                      <a:pt x="6" y="7"/>
                      <a:pt x="6" y="7"/>
                    </a:cubicBezTo>
                    <a:cubicBezTo>
                      <a:pt x="6" y="0"/>
                      <a:pt x="6" y="0"/>
                      <a:pt x="6" y="0"/>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0"/>
              <p:cNvSpPr>
                <a:spLocks noEditPoints="1"/>
              </p:cNvSpPr>
              <p:nvPr/>
            </p:nvSpPr>
            <p:spPr bwMode="auto">
              <a:xfrm>
                <a:off x="3463" y="1967"/>
                <a:ext cx="19" cy="30"/>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8" y="12"/>
                      <a:pt x="8" y="12"/>
                      <a:pt x="8" y="11"/>
                    </a:cubicBezTo>
                    <a:cubicBezTo>
                      <a:pt x="8" y="2"/>
                      <a:pt x="8" y="2"/>
                      <a:pt x="8" y="2"/>
                    </a:cubicBezTo>
                    <a:cubicBezTo>
                      <a:pt x="8" y="1"/>
                      <a:pt x="7" y="0"/>
                      <a:pt x="6" y="0"/>
                    </a:cubicBezTo>
                    <a:close/>
                    <a:moveTo>
                      <a:pt x="7" y="11"/>
                    </a:moveTo>
                    <a:cubicBezTo>
                      <a:pt x="8"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1"/>
              <p:cNvSpPr/>
              <p:nvPr/>
            </p:nvSpPr>
            <p:spPr bwMode="auto">
              <a:xfrm>
                <a:off x="3473" y="1990"/>
                <a:ext cx="2" cy="3"/>
              </a:xfrm>
              <a:custGeom>
                <a:avLst/>
                <a:gdLst>
                  <a:gd name="T0" fmla="*/ 1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1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2"/>
              <p:cNvSpPr/>
              <p:nvPr/>
            </p:nvSpPr>
            <p:spPr bwMode="auto">
              <a:xfrm>
                <a:off x="3468" y="1971"/>
                <a:ext cx="12" cy="17"/>
              </a:xfrm>
              <a:custGeom>
                <a:avLst/>
                <a:gdLst>
                  <a:gd name="T0" fmla="*/ 4 w 5"/>
                  <a:gd name="T1" fmla="*/ 0 h 7"/>
                  <a:gd name="T2" fmla="*/ 0 w 5"/>
                  <a:gd name="T3" fmla="*/ 0 h 7"/>
                  <a:gd name="T4" fmla="*/ 0 w 5"/>
                  <a:gd name="T5" fmla="*/ 0 h 7"/>
                  <a:gd name="T6" fmla="*/ 0 w 5"/>
                  <a:gd name="T7" fmla="*/ 7 h 7"/>
                  <a:gd name="T8" fmla="*/ 0 w 5"/>
                  <a:gd name="T9" fmla="*/ 7 h 7"/>
                  <a:gd name="T10" fmla="*/ 5 w 5"/>
                  <a:gd name="T11" fmla="*/ 7 h 7"/>
                  <a:gd name="T12" fmla="*/ 5 w 5"/>
                  <a:gd name="T13" fmla="*/ 7 h 7"/>
                  <a:gd name="T14" fmla="*/ 5 w 5"/>
                  <a:gd name="T15" fmla="*/ 0 h 7"/>
                  <a:gd name="T16" fmla="*/ 4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0"/>
                    </a:moveTo>
                    <a:cubicBezTo>
                      <a:pt x="0" y="0"/>
                      <a:pt x="0" y="0"/>
                      <a:pt x="0" y="0"/>
                    </a:cubicBezTo>
                    <a:cubicBezTo>
                      <a:pt x="0" y="0"/>
                      <a:pt x="0" y="0"/>
                      <a:pt x="0" y="0"/>
                    </a:cubicBezTo>
                    <a:cubicBezTo>
                      <a:pt x="0" y="7"/>
                      <a:pt x="0" y="7"/>
                      <a:pt x="0" y="7"/>
                    </a:cubicBezTo>
                    <a:cubicBezTo>
                      <a:pt x="0" y="7"/>
                      <a:pt x="0" y="7"/>
                      <a:pt x="0" y="7"/>
                    </a:cubicBezTo>
                    <a:cubicBezTo>
                      <a:pt x="5" y="7"/>
                      <a:pt x="5" y="7"/>
                      <a:pt x="5" y="7"/>
                    </a:cubicBezTo>
                    <a:cubicBezTo>
                      <a:pt x="5" y="7"/>
                      <a:pt x="5" y="7"/>
                      <a:pt x="5" y="7"/>
                    </a:cubicBezTo>
                    <a:cubicBezTo>
                      <a:pt x="5" y="0"/>
                      <a:pt x="5" y="0"/>
                      <a:pt x="5" y="0"/>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3"/>
              <p:cNvSpPr>
                <a:spLocks noEditPoints="1"/>
              </p:cNvSpPr>
              <p:nvPr/>
            </p:nvSpPr>
            <p:spPr bwMode="auto">
              <a:xfrm>
                <a:off x="3868" y="1561"/>
                <a:ext cx="27" cy="33"/>
              </a:xfrm>
              <a:custGeom>
                <a:avLst/>
                <a:gdLst>
                  <a:gd name="T0" fmla="*/ 10 w 11"/>
                  <a:gd name="T1" fmla="*/ 2 h 14"/>
                  <a:gd name="T2" fmla="*/ 6 w 11"/>
                  <a:gd name="T3" fmla="*/ 0 h 14"/>
                  <a:gd name="T4" fmla="*/ 3 w 11"/>
                  <a:gd name="T5" fmla="*/ 1 h 14"/>
                  <a:gd name="T6" fmla="*/ 0 w 11"/>
                  <a:gd name="T7" fmla="*/ 9 h 14"/>
                  <a:gd name="T8" fmla="*/ 1 w 11"/>
                  <a:gd name="T9" fmla="*/ 12 h 14"/>
                  <a:gd name="T10" fmla="*/ 5 w 11"/>
                  <a:gd name="T11" fmla="*/ 13 h 14"/>
                  <a:gd name="T12" fmla="*/ 7 w 11"/>
                  <a:gd name="T13" fmla="*/ 12 h 14"/>
                  <a:gd name="T14" fmla="*/ 11 w 11"/>
                  <a:gd name="T15" fmla="*/ 4 h 14"/>
                  <a:gd name="T16" fmla="*/ 10 w 11"/>
                  <a:gd name="T17" fmla="*/ 2 h 14"/>
                  <a:gd name="T18" fmla="*/ 7 w 11"/>
                  <a:gd name="T19" fmla="*/ 12 h 14"/>
                  <a:gd name="T20" fmla="*/ 5 w 11"/>
                  <a:gd name="T21" fmla="*/ 12 h 14"/>
                  <a:gd name="T22" fmla="*/ 1 w 11"/>
                  <a:gd name="T23" fmla="*/ 11 h 14"/>
                  <a:gd name="T24" fmla="*/ 1 w 11"/>
                  <a:gd name="T25" fmla="*/ 9 h 14"/>
                  <a:gd name="T26" fmla="*/ 4 w 11"/>
                  <a:gd name="T27" fmla="*/ 2 h 14"/>
                  <a:gd name="T28" fmla="*/ 6 w 11"/>
                  <a:gd name="T29" fmla="*/ 1 h 14"/>
                  <a:gd name="T30" fmla="*/ 9 w 11"/>
                  <a:gd name="T31" fmla="*/ 3 h 14"/>
                  <a:gd name="T32" fmla="*/ 10 w 11"/>
                  <a:gd name="T33" fmla="*/ 4 h 14"/>
                  <a:gd name="T34" fmla="*/ 7 w 11"/>
                  <a:gd name="T3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10" y="2"/>
                    </a:moveTo>
                    <a:cubicBezTo>
                      <a:pt x="6" y="0"/>
                      <a:pt x="6" y="0"/>
                      <a:pt x="6" y="0"/>
                    </a:cubicBezTo>
                    <a:cubicBezTo>
                      <a:pt x="5" y="0"/>
                      <a:pt x="4" y="0"/>
                      <a:pt x="3" y="1"/>
                    </a:cubicBezTo>
                    <a:cubicBezTo>
                      <a:pt x="0" y="9"/>
                      <a:pt x="0" y="9"/>
                      <a:pt x="0" y="9"/>
                    </a:cubicBezTo>
                    <a:cubicBezTo>
                      <a:pt x="0" y="10"/>
                      <a:pt x="0" y="11"/>
                      <a:pt x="1" y="12"/>
                    </a:cubicBezTo>
                    <a:cubicBezTo>
                      <a:pt x="5" y="13"/>
                      <a:pt x="5" y="13"/>
                      <a:pt x="5" y="13"/>
                    </a:cubicBezTo>
                    <a:cubicBezTo>
                      <a:pt x="6" y="14"/>
                      <a:pt x="7" y="13"/>
                      <a:pt x="7" y="12"/>
                    </a:cubicBezTo>
                    <a:cubicBezTo>
                      <a:pt x="11" y="4"/>
                      <a:pt x="11" y="4"/>
                      <a:pt x="11" y="4"/>
                    </a:cubicBezTo>
                    <a:cubicBezTo>
                      <a:pt x="11" y="3"/>
                      <a:pt x="11" y="2"/>
                      <a:pt x="10" y="2"/>
                    </a:cubicBezTo>
                    <a:close/>
                    <a:moveTo>
                      <a:pt x="7" y="12"/>
                    </a:moveTo>
                    <a:cubicBezTo>
                      <a:pt x="6" y="12"/>
                      <a:pt x="6" y="13"/>
                      <a:pt x="5" y="12"/>
                    </a:cubicBezTo>
                    <a:cubicBezTo>
                      <a:pt x="1" y="11"/>
                      <a:pt x="1" y="11"/>
                      <a:pt x="1" y="11"/>
                    </a:cubicBezTo>
                    <a:cubicBezTo>
                      <a:pt x="1" y="11"/>
                      <a:pt x="1" y="10"/>
                      <a:pt x="1" y="9"/>
                    </a:cubicBezTo>
                    <a:cubicBezTo>
                      <a:pt x="4" y="2"/>
                      <a:pt x="4" y="2"/>
                      <a:pt x="4" y="2"/>
                    </a:cubicBezTo>
                    <a:cubicBezTo>
                      <a:pt x="4" y="1"/>
                      <a:pt x="5" y="1"/>
                      <a:pt x="6" y="1"/>
                    </a:cubicBezTo>
                    <a:cubicBezTo>
                      <a:pt x="9" y="3"/>
                      <a:pt x="9" y="3"/>
                      <a:pt x="9" y="3"/>
                    </a:cubicBezTo>
                    <a:cubicBezTo>
                      <a:pt x="10" y="3"/>
                      <a:pt x="10" y="4"/>
                      <a:pt x="10" y="4"/>
                    </a:cubicBezTo>
                    <a:lnTo>
                      <a:pt x="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4"/>
              <p:cNvSpPr/>
              <p:nvPr/>
            </p:nvSpPr>
            <p:spPr bwMode="auto">
              <a:xfrm>
                <a:off x="3876" y="1582"/>
                <a:ext cx="4" cy="5"/>
              </a:xfrm>
              <a:custGeom>
                <a:avLst/>
                <a:gdLst>
                  <a:gd name="T0" fmla="*/ 1 w 2"/>
                  <a:gd name="T1" fmla="*/ 1 h 2"/>
                  <a:gd name="T2" fmla="*/ 1 w 2"/>
                  <a:gd name="T3" fmla="*/ 1 h 2"/>
                  <a:gd name="T4" fmla="*/ 0 w 2"/>
                  <a:gd name="T5" fmla="*/ 1 h 2"/>
                  <a:gd name="T6" fmla="*/ 0 w 2"/>
                  <a:gd name="T7" fmla="*/ 1 h 2"/>
                  <a:gd name="T8" fmla="*/ 0 w 2"/>
                  <a:gd name="T9" fmla="*/ 2 h 2"/>
                  <a:gd name="T10" fmla="*/ 1 w 2"/>
                  <a:gd name="T11" fmla="*/ 2 h 2"/>
                  <a:gd name="T12" fmla="*/ 1 w 2"/>
                  <a:gd name="T13" fmla="*/ 2 h 2"/>
                  <a:gd name="T14" fmla="*/ 2 w 2"/>
                  <a:gd name="T15" fmla="*/ 1 h 2"/>
                  <a:gd name="T16" fmla="*/ 1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1"/>
                    </a:moveTo>
                    <a:cubicBezTo>
                      <a:pt x="1" y="1"/>
                      <a:pt x="1" y="1"/>
                      <a:pt x="1" y="1"/>
                    </a:cubicBezTo>
                    <a:cubicBezTo>
                      <a:pt x="1" y="0"/>
                      <a:pt x="0" y="1"/>
                      <a:pt x="0" y="1"/>
                    </a:cubicBezTo>
                    <a:cubicBezTo>
                      <a:pt x="0" y="1"/>
                      <a:pt x="0" y="1"/>
                      <a:pt x="0" y="1"/>
                    </a:cubicBezTo>
                    <a:cubicBezTo>
                      <a:pt x="0" y="2"/>
                      <a:pt x="0" y="2"/>
                      <a:pt x="0" y="2"/>
                    </a:cubicBezTo>
                    <a:cubicBezTo>
                      <a:pt x="1" y="2"/>
                      <a:pt x="1" y="2"/>
                      <a:pt x="1" y="2"/>
                    </a:cubicBezTo>
                    <a:cubicBezTo>
                      <a:pt x="1" y="2"/>
                      <a:pt x="1" y="2"/>
                      <a:pt x="1" y="2"/>
                    </a:cubicBezTo>
                    <a:cubicBezTo>
                      <a:pt x="2" y="1"/>
                      <a:pt x="2" y="1"/>
                      <a:pt x="2" y="1"/>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5"/>
              <p:cNvSpPr/>
              <p:nvPr/>
            </p:nvSpPr>
            <p:spPr bwMode="auto">
              <a:xfrm>
                <a:off x="3873" y="1565"/>
                <a:ext cx="17" cy="19"/>
              </a:xfrm>
              <a:custGeom>
                <a:avLst/>
                <a:gdLst>
                  <a:gd name="T0" fmla="*/ 7 w 7"/>
                  <a:gd name="T1" fmla="*/ 2 h 8"/>
                  <a:gd name="T2" fmla="*/ 3 w 7"/>
                  <a:gd name="T3" fmla="*/ 0 h 8"/>
                  <a:gd name="T4" fmla="*/ 3 w 7"/>
                  <a:gd name="T5" fmla="*/ 0 h 8"/>
                  <a:gd name="T6" fmla="*/ 0 w 7"/>
                  <a:gd name="T7" fmla="*/ 6 h 8"/>
                  <a:gd name="T8" fmla="*/ 0 w 7"/>
                  <a:gd name="T9" fmla="*/ 6 h 8"/>
                  <a:gd name="T10" fmla="*/ 4 w 7"/>
                  <a:gd name="T11" fmla="*/ 8 h 8"/>
                  <a:gd name="T12" fmla="*/ 5 w 7"/>
                  <a:gd name="T13" fmla="*/ 8 h 8"/>
                  <a:gd name="T14" fmla="*/ 7 w 7"/>
                  <a:gd name="T15" fmla="*/ 2 h 8"/>
                  <a:gd name="T16" fmla="*/ 7 w 7"/>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2"/>
                    </a:moveTo>
                    <a:cubicBezTo>
                      <a:pt x="3" y="0"/>
                      <a:pt x="3" y="0"/>
                      <a:pt x="3" y="0"/>
                    </a:cubicBezTo>
                    <a:cubicBezTo>
                      <a:pt x="3" y="0"/>
                      <a:pt x="3" y="0"/>
                      <a:pt x="3" y="0"/>
                    </a:cubicBezTo>
                    <a:cubicBezTo>
                      <a:pt x="0" y="6"/>
                      <a:pt x="0" y="6"/>
                      <a:pt x="0" y="6"/>
                    </a:cubicBezTo>
                    <a:cubicBezTo>
                      <a:pt x="0" y="6"/>
                      <a:pt x="0" y="6"/>
                      <a:pt x="0" y="6"/>
                    </a:cubicBezTo>
                    <a:cubicBezTo>
                      <a:pt x="4" y="8"/>
                      <a:pt x="4" y="8"/>
                      <a:pt x="4" y="8"/>
                    </a:cubicBezTo>
                    <a:cubicBezTo>
                      <a:pt x="5" y="8"/>
                      <a:pt x="5" y="8"/>
                      <a:pt x="5" y="8"/>
                    </a:cubicBezTo>
                    <a:cubicBezTo>
                      <a:pt x="7" y="2"/>
                      <a:pt x="7" y="2"/>
                      <a:pt x="7" y="2"/>
                    </a:cubicBezTo>
                    <a:cubicBezTo>
                      <a:pt x="7" y="2"/>
                      <a:pt x="7"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6"/>
              <p:cNvSpPr>
                <a:spLocks noEditPoints="1"/>
              </p:cNvSpPr>
              <p:nvPr/>
            </p:nvSpPr>
            <p:spPr bwMode="auto">
              <a:xfrm>
                <a:off x="3786" y="2133"/>
                <a:ext cx="45" cy="64"/>
              </a:xfrm>
              <a:custGeom>
                <a:avLst/>
                <a:gdLst>
                  <a:gd name="T0" fmla="*/ 14 w 19"/>
                  <a:gd name="T1" fmla="*/ 8 h 27"/>
                  <a:gd name="T2" fmla="*/ 16 w 19"/>
                  <a:gd name="T3" fmla="*/ 5 h 27"/>
                  <a:gd name="T4" fmla="*/ 13 w 19"/>
                  <a:gd name="T5" fmla="*/ 0 h 27"/>
                  <a:gd name="T6" fmla="*/ 6 w 19"/>
                  <a:gd name="T7" fmla="*/ 0 h 27"/>
                  <a:gd name="T8" fmla="*/ 3 w 19"/>
                  <a:gd name="T9" fmla="*/ 5 h 27"/>
                  <a:gd name="T10" fmla="*/ 6 w 19"/>
                  <a:gd name="T11" fmla="*/ 8 h 27"/>
                  <a:gd name="T12" fmla="*/ 0 w 19"/>
                  <a:gd name="T13" fmla="*/ 17 h 27"/>
                  <a:gd name="T14" fmla="*/ 10 w 19"/>
                  <a:gd name="T15" fmla="*/ 27 h 27"/>
                  <a:gd name="T16" fmla="*/ 19 w 19"/>
                  <a:gd name="T17" fmla="*/ 17 h 27"/>
                  <a:gd name="T18" fmla="*/ 14 w 19"/>
                  <a:gd name="T19" fmla="*/ 8 h 27"/>
                  <a:gd name="T20" fmla="*/ 12 w 19"/>
                  <a:gd name="T21" fmla="*/ 2 h 27"/>
                  <a:gd name="T22" fmla="*/ 14 w 19"/>
                  <a:gd name="T23" fmla="*/ 5 h 27"/>
                  <a:gd name="T24" fmla="*/ 12 w 19"/>
                  <a:gd name="T25" fmla="*/ 5 h 27"/>
                  <a:gd name="T26" fmla="*/ 12 w 19"/>
                  <a:gd name="T27" fmla="*/ 2 h 27"/>
                  <a:gd name="T28" fmla="*/ 5 w 19"/>
                  <a:gd name="T29" fmla="*/ 5 h 27"/>
                  <a:gd name="T30" fmla="*/ 7 w 19"/>
                  <a:gd name="T31" fmla="*/ 5 h 27"/>
                  <a:gd name="T32" fmla="*/ 7 w 19"/>
                  <a:gd name="T33" fmla="*/ 8 h 27"/>
                  <a:gd name="T34" fmla="*/ 5 w 19"/>
                  <a:gd name="T35" fmla="*/ 5 h 27"/>
                  <a:gd name="T36" fmla="*/ 10 w 19"/>
                  <a:gd name="T37" fmla="*/ 24 h 27"/>
                  <a:gd name="T38" fmla="*/ 2 w 19"/>
                  <a:gd name="T39" fmla="*/ 17 h 27"/>
                  <a:gd name="T40" fmla="*/ 9 w 19"/>
                  <a:gd name="T41" fmla="*/ 10 h 27"/>
                  <a:gd name="T42" fmla="*/ 17 w 19"/>
                  <a:gd name="T43" fmla="*/ 17 h 27"/>
                  <a:gd name="T44" fmla="*/ 10 w 19"/>
                  <a:gd name="T4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7">
                    <a:moveTo>
                      <a:pt x="14" y="8"/>
                    </a:moveTo>
                    <a:cubicBezTo>
                      <a:pt x="16" y="5"/>
                      <a:pt x="16" y="5"/>
                      <a:pt x="16" y="5"/>
                    </a:cubicBezTo>
                    <a:cubicBezTo>
                      <a:pt x="13" y="0"/>
                      <a:pt x="13" y="0"/>
                      <a:pt x="13" y="0"/>
                    </a:cubicBezTo>
                    <a:cubicBezTo>
                      <a:pt x="6" y="0"/>
                      <a:pt x="6" y="0"/>
                      <a:pt x="6" y="0"/>
                    </a:cubicBezTo>
                    <a:cubicBezTo>
                      <a:pt x="3" y="5"/>
                      <a:pt x="3" y="5"/>
                      <a:pt x="3" y="5"/>
                    </a:cubicBezTo>
                    <a:cubicBezTo>
                      <a:pt x="6" y="8"/>
                      <a:pt x="6" y="8"/>
                      <a:pt x="6" y="8"/>
                    </a:cubicBezTo>
                    <a:cubicBezTo>
                      <a:pt x="2" y="10"/>
                      <a:pt x="0" y="13"/>
                      <a:pt x="0" y="17"/>
                    </a:cubicBezTo>
                    <a:cubicBezTo>
                      <a:pt x="0" y="22"/>
                      <a:pt x="4" y="27"/>
                      <a:pt x="10" y="27"/>
                    </a:cubicBezTo>
                    <a:cubicBezTo>
                      <a:pt x="15" y="27"/>
                      <a:pt x="19" y="22"/>
                      <a:pt x="19" y="17"/>
                    </a:cubicBezTo>
                    <a:cubicBezTo>
                      <a:pt x="19" y="13"/>
                      <a:pt x="17" y="10"/>
                      <a:pt x="14" y="8"/>
                    </a:cubicBezTo>
                    <a:close/>
                    <a:moveTo>
                      <a:pt x="12" y="2"/>
                    </a:moveTo>
                    <a:cubicBezTo>
                      <a:pt x="14" y="5"/>
                      <a:pt x="14" y="5"/>
                      <a:pt x="14" y="5"/>
                    </a:cubicBezTo>
                    <a:cubicBezTo>
                      <a:pt x="12" y="5"/>
                      <a:pt x="12" y="5"/>
                      <a:pt x="12" y="5"/>
                    </a:cubicBezTo>
                    <a:lnTo>
                      <a:pt x="12" y="2"/>
                    </a:lnTo>
                    <a:close/>
                    <a:moveTo>
                      <a:pt x="5" y="5"/>
                    </a:moveTo>
                    <a:cubicBezTo>
                      <a:pt x="7" y="5"/>
                      <a:pt x="7" y="5"/>
                      <a:pt x="7" y="5"/>
                    </a:cubicBezTo>
                    <a:cubicBezTo>
                      <a:pt x="7" y="8"/>
                      <a:pt x="7" y="8"/>
                      <a:pt x="7" y="8"/>
                    </a:cubicBezTo>
                    <a:lnTo>
                      <a:pt x="5" y="5"/>
                    </a:lnTo>
                    <a:close/>
                    <a:moveTo>
                      <a:pt x="10" y="24"/>
                    </a:moveTo>
                    <a:cubicBezTo>
                      <a:pt x="6" y="24"/>
                      <a:pt x="2" y="21"/>
                      <a:pt x="2" y="17"/>
                    </a:cubicBezTo>
                    <a:cubicBezTo>
                      <a:pt x="2" y="13"/>
                      <a:pt x="5" y="10"/>
                      <a:pt x="9" y="10"/>
                    </a:cubicBezTo>
                    <a:cubicBezTo>
                      <a:pt x="13" y="10"/>
                      <a:pt x="16" y="13"/>
                      <a:pt x="17" y="17"/>
                    </a:cubicBezTo>
                    <a:cubicBezTo>
                      <a:pt x="17" y="21"/>
                      <a:pt x="13"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7"/>
              <p:cNvSpPr/>
              <p:nvPr/>
            </p:nvSpPr>
            <p:spPr bwMode="auto">
              <a:xfrm>
                <a:off x="3639" y="1772"/>
                <a:ext cx="49" cy="107"/>
              </a:xfrm>
              <a:custGeom>
                <a:avLst/>
                <a:gdLst>
                  <a:gd name="T0" fmla="*/ 0 w 21"/>
                  <a:gd name="T1" fmla="*/ 0 h 45"/>
                  <a:gd name="T2" fmla="*/ 1 w 21"/>
                  <a:gd name="T3" fmla="*/ 45 h 45"/>
                  <a:gd name="T4" fmla="*/ 21 w 21"/>
                  <a:gd name="T5" fmla="*/ 22 h 45"/>
                  <a:gd name="T6" fmla="*/ 0 w 21"/>
                  <a:gd name="T7" fmla="*/ 0 h 45"/>
                </a:gdLst>
                <a:ahLst/>
                <a:cxnLst>
                  <a:cxn ang="0">
                    <a:pos x="T0" y="T1"/>
                  </a:cxn>
                  <a:cxn ang="0">
                    <a:pos x="T2" y="T3"/>
                  </a:cxn>
                  <a:cxn ang="0">
                    <a:pos x="T4" y="T5"/>
                  </a:cxn>
                  <a:cxn ang="0">
                    <a:pos x="T6" y="T7"/>
                  </a:cxn>
                </a:cxnLst>
                <a:rect l="0" t="0" r="r" b="b"/>
                <a:pathLst>
                  <a:path w="21" h="45">
                    <a:moveTo>
                      <a:pt x="0" y="0"/>
                    </a:moveTo>
                    <a:cubicBezTo>
                      <a:pt x="1" y="45"/>
                      <a:pt x="1" y="45"/>
                      <a:pt x="1" y="45"/>
                    </a:cubicBezTo>
                    <a:cubicBezTo>
                      <a:pt x="12" y="43"/>
                      <a:pt x="21" y="34"/>
                      <a:pt x="21" y="22"/>
                    </a:cubicBezTo>
                    <a:cubicBezTo>
                      <a:pt x="20" y="10"/>
                      <a:pt x="1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8"/>
              <p:cNvSpPr/>
              <p:nvPr/>
            </p:nvSpPr>
            <p:spPr bwMode="auto">
              <a:xfrm>
                <a:off x="3582" y="1772"/>
                <a:ext cx="47" cy="52"/>
              </a:xfrm>
              <a:custGeom>
                <a:avLst/>
                <a:gdLst>
                  <a:gd name="T0" fmla="*/ 20 w 20"/>
                  <a:gd name="T1" fmla="*/ 22 h 22"/>
                  <a:gd name="T2" fmla="*/ 20 w 20"/>
                  <a:gd name="T3" fmla="*/ 0 h 22"/>
                  <a:gd name="T4" fmla="*/ 0 w 20"/>
                  <a:gd name="T5" fmla="*/ 22 h 22"/>
                  <a:gd name="T6" fmla="*/ 20 w 20"/>
                  <a:gd name="T7" fmla="*/ 22 h 22"/>
                </a:gdLst>
                <a:ahLst/>
                <a:cxnLst>
                  <a:cxn ang="0">
                    <a:pos x="T0" y="T1"/>
                  </a:cxn>
                  <a:cxn ang="0">
                    <a:pos x="T2" y="T3"/>
                  </a:cxn>
                  <a:cxn ang="0">
                    <a:pos x="T4" y="T5"/>
                  </a:cxn>
                  <a:cxn ang="0">
                    <a:pos x="T6" y="T7"/>
                  </a:cxn>
                </a:cxnLst>
                <a:rect l="0" t="0" r="r" b="b"/>
                <a:pathLst>
                  <a:path w="20" h="22">
                    <a:moveTo>
                      <a:pt x="20" y="22"/>
                    </a:moveTo>
                    <a:cubicBezTo>
                      <a:pt x="20" y="0"/>
                      <a:pt x="20" y="0"/>
                      <a:pt x="20" y="0"/>
                    </a:cubicBezTo>
                    <a:cubicBezTo>
                      <a:pt x="9" y="1"/>
                      <a:pt x="0" y="11"/>
                      <a:pt x="0" y="22"/>
                    </a:cubicBezTo>
                    <a:lnTo>
                      <a:pt x="2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9"/>
              <p:cNvSpPr/>
              <p:nvPr/>
            </p:nvSpPr>
            <p:spPr bwMode="auto">
              <a:xfrm>
                <a:off x="3582" y="1831"/>
                <a:ext cx="50" cy="48"/>
              </a:xfrm>
              <a:custGeom>
                <a:avLst/>
                <a:gdLst>
                  <a:gd name="T0" fmla="*/ 0 w 21"/>
                  <a:gd name="T1" fmla="*/ 1 h 20"/>
                  <a:gd name="T2" fmla="*/ 21 w 21"/>
                  <a:gd name="T3" fmla="*/ 20 h 20"/>
                  <a:gd name="T4" fmla="*/ 21 w 21"/>
                  <a:gd name="T5" fmla="*/ 0 h 20"/>
                  <a:gd name="T6" fmla="*/ 0 w 21"/>
                  <a:gd name="T7" fmla="*/ 1 h 20"/>
                </a:gdLst>
                <a:ahLst/>
                <a:cxnLst>
                  <a:cxn ang="0">
                    <a:pos x="T0" y="T1"/>
                  </a:cxn>
                  <a:cxn ang="0">
                    <a:pos x="T2" y="T3"/>
                  </a:cxn>
                  <a:cxn ang="0">
                    <a:pos x="T4" y="T5"/>
                  </a:cxn>
                  <a:cxn ang="0">
                    <a:pos x="T6" y="T7"/>
                  </a:cxn>
                </a:cxnLst>
                <a:rect l="0" t="0" r="r" b="b"/>
                <a:pathLst>
                  <a:path w="21" h="20">
                    <a:moveTo>
                      <a:pt x="0" y="1"/>
                    </a:moveTo>
                    <a:cubicBezTo>
                      <a:pt x="2" y="11"/>
                      <a:pt x="10" y="19"/>
                      <a:pt x="21" y="20"/>
                    </a:cubicBezTo>
                    <a:cubicBezTo>
                      <a:pt x="21" y="0"/>
                      <a:pt x="21" y="0"/>
                      <a:pt x="2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0"/>
              <p:cNvSpPr/>
              <p:nvPr/>
            </p:nvSpPr>
            <p:spPr bwMode="auto">
              <a:xfrm>
                <a:off x="3487" y="2004"/>
                <a:ext cx="24" cy="53"/>
              </a:xfrm>
              <a:custGeom>
                <a:avLst/>
                <a:gdLst>
                  <a:gd name="T0" fmla="*/ 0 w 10"/>
                  <a:gd name="T1" fmla="*/ 0 h 22"/>
                  <a:gd name="T2" fmla="*/ 0 w 10"/>
                  <a:gd name="T3" fmla="*/ 22 h 22"/>
                  <a:gd name="T4" fmla="*/ 10 w 10"/>
                  <a:gd name="T5" fmla="*/ 11 h 22"/>
                  <a:gd name="T6" fmla="*/ 0 w 10"/>
                  <a:gd name="T7" fmla="*/ 0 h 22"/>
                </a:gdLst>
                <a:ahLst/>
                <a:cxnLst>
                  <a:cxn ang="0">
                    <a:pos x="T0" y="T1"/>
                  </a:cxn>
                  <a:cxn ang="0">
                    <a:pos x="T2" y="T3"/>
                  </a:cxn>
                  <a:cxn ang="0">
                    <a:pos x="T4" y="T5"/>
                  </a:cxn>
                  <a:cxn ang="0">
                    <a:pos x="T6" y="T7"/>
                  </a:cxn>
                </a:cxnLst>
                <a:rect l="0" t="0" r="r" b="b"/>
                <a:pathLst>
                  <a:path w="10" h="22">
                    <a:moveTo>
                      <a:pt x="0" y="0"/>
                    </a:moveTo>
                    <a:cubicBezTo>
                      <a:pt x="0" y="22"/>
                      <a:pt x="0" y="22"/>
                      <a:pt x="0" y="22"/>
                    </a:cubicBezTo>
                    <a:cubicBezTo>
                      <a:pt x="6" y="22"/>
                      <a:pt x="10" y="17"/>
                      <a:pt x="10" y="11"/>
                    </a:cubicBezTo>
                    <a:cubicBezTo>
                      <a:pt x="10" y="5"/>
                      <a:pt x="6"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1"/>
              <p:cNvSpPr/>
              <p:nvPr/>
            </p:nvSpPr>
            <p:spPr bwMode="auto">
              <a:xfrm>
                <a:off x="3459" y="2004"/>
                <a:ext cx="23" cy="27"/>
              </a:xfrm>
              <a:custGeom>
                <a:avLst/>
                <a:gdLst>
                  <a:gd name="T0" fmla="*/ 10 w 10"/>
                  <a:gd name="T1" fmla="*/ 11 h 11"/>
                  <a:gd name="T2" fmla="*/ 10 w 10"/>
                  <a:gd name="T3" fmla="*/ 0 h 11"/>
                  <a:gd name="T4" fmla="*/ 0 w 10"/>
                  <a:gd name="T5" fmla="*/ 11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10" y="0"/>
                      <a:pt x="10" y="0"/>
                      <a:pt x="10" y="0"/>
                    </a:cubicBezTo>
                    <a:cubicBezTo>
                      <a:pt x="5" y="1"/>
                      <a:pt x="0" y="6"/>
                      <a:pt x="0" y="11"/>
                    </a:cubicBezTo>
                    <a:lnTo>
                      <a:pt x="1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
              <p:cNvSpPr/>
              <p:nvPr/>
            </p:nvSpPr>
            <p:spPr bwMode="auto">
              <a:xfrm>
                <a:off x="3459" y="2035"/>
                <a:ext cx="26" cy="24"/>
              </a:xfrm>
              <a:custGeom>
                <a:avLst/>
                <a:gdLst>
                  <a:gd name="T0" fmla="*/ 0 w 11"/>
                  <a:gd name="T1" fmla="*/ 0 h 10"/>
                  <a:gd name="T2" fmla="*/ 11 w 11"/>
                  <a:gd name="T3" fmla="*/ 10 h 10"/>
                  <a:gd name="T4" fmla="*/ 10 w 11"/>
                  <a:gd name="T5" fmla="*/ 0 h 10"/>
                  <a:gd name="T6" fmla="*/ 0 w 11"/>
                  <a:gd name="T7" fmla="*/ 0 h 10"/>
                </a:gdLst>
                <a:ahLst/>
                <a:cxnLst>
                  <a:cxn ang="0">
                    <a:pos x="T0" y="T1"/>
                  </a:cxn>
                  <a:cxn ang="0">
                    <a:pos x="T2" y="T3"/>
                  </a:cxn>
                  <a:cxn ang="0">
                    <a:pos x="T4" y="T5"/>
                  </a:cxn>
                  <a:cxn ang="0">
                    <a:pos x="T6" y="T7"/>
                  </a:cxn>
                </a:cxnLst>
                <a:rect l="0" t="0" r="r" b="b"/>
                <a:pathLst>
                  <a:path w="11" h="10">
                    <a:moveTo>
                      <a:pt x="0" y="0"/>
                    </a:moveTo>
                    <a:cubicBezTo>
                      <a:pt x="1" y="5"/>
                      <a:pt x="5" y="9"/>
                      <a:pt x="11" y="10"/>
                    </a:cubicBezTo>
                    <a:cubicBezTo>
                      <a:pt x="10" y="0"/>
                      <a:pt x="10" y="0"/>
                      <a:pt x="1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3"/>
              <p:cNvSpPr/>
              <p:nvPr/>
            </p:nvSpPr>
            <p:spPr bwMode="auto">
              <a:xfrm>
                <a:off x="3854" y="1402"/>
                <a:ext cx="14" cy="28"/>
              </a:xfrm>
              <a:custGeom>
                <a:avLst/>
                <a:gdLst>
                  <a:gd name="T0" fmla="*/ 6 w 6"/>
                  <a:gd name="T1" fmla="*/ 10 h 12"/>
                  <a:gd name="T2" fmla="*/ 4 w 6"/>
                  <a:gd name="T3" fmla="*/ 11 h 12"/>
                  <a:gd name="T4" fmla="*/ 2 w 6"/>
                  <a:gd name="T5" fmla="*/ 12 h 12"/>
                  <a:gd name="T6" fmla="*/ 1 w 6"/>
                  <a:gd name="T7" fmla="*/ 10 h 12"/>
                  <a:gd name="T8" fmla="*/ 0 w 6"/>
                  <a:gd name="T9" fmla="*/ 1 h 12"/>
                  <a:gd name="T10" fmla="*/ 2 w 6"/>
                  <a:gd name="T11" fmla="*/ 0 h 12"/>
                  <a:gd name="T12" fmla="*/ 4 w 6"/>
                  <a:gd name="T13" fmla="*/ 0 h 12"/>
                  <a:gd name="T14" fmla="*/ 5 w 6"/>
                  <a:gd name="T15" fmla="*/ 1 h 12"/>
                  <a:gd name="T16" fmla="*/ 6 w 6"/>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6" y="10"/>
                    </a:moveTo>
                    <a:cubicBezTo>
                      <a:pt x="6" y="11"/>
                      <a:pt x="5" y="11"/>
                      <a:pt x="4" y="11"/>
                    </a:cubicBezTo>
                    <a:cubicBezTo>
                      <a:pt x="2" y="12"/>
                      <a:pt x="2" y="12"/>
                      <a:pt x="2" y="12"/>
                    </a:cubicBezTo>
                    <a:cubicBezTo>
                      <a:pt x="1" y="12"/>
                      <a:pt x="1" y="11"/>
                      <a:pt x="1" y="10"/>
                    </a:cubicBezTo>
                    <a:cubicBezTo>
                      <a:pt x="0" y="1"/>
                      <a:pt x="0" y="1"/>
                      <a:pt x="0" y="1"/>
                    </a:cubicBezTo>
                    <a:cubicBezTo>
                      <a:pt x="0" y="1"/>
                      <a:pt x="1" y="0"/>
                      <a:pt x="2" y="0"/>
                    </a:cubicBezTo>
                    <a:cubicBezTo>
                      <a:pt x="4" y="0"/>
                      <a:pt x="4" y="0"/>
                      <a:pt x="4" y="0"/>
                    </a:cubicBezTo>
                    <a:cubicBezTo>
                      <a:pt x="5" y="0"/>
                      <a:pt x="5" y="0"/>
                      <a:pt x="5" y="1"/>
                    </a:cubicBezTo>
                    <a:lnTo>
                      <a:pt x="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4"/>
              <p:cNvSpPr/>
              <p:nvPr/>
            </p:nvSpPr>
            <p:spPr bwMode="auto">
              <a:xfrm>
                <a:off x="3871" y="1392"/>
                <a:ext cx="14" cy="36"/>
              </a:xfrm>
              <a:custGeom>
                <a:avLst/>
                <a:gdLst>
                  <a:gd name="T0" fmla="*/ 6 w 6"/>
                  <a:gd name="T1" fmla="*/ 14 h 15"/>
                  <a:gd name="T2" fmla="*/ 4 w 6"/>
                  <a:gd name="T3" fmla="*/ 15 h 15"/>
                  <a:gd name="T4" fmla="*/ 2 w 6"/>
                  <a:gd name="T5" fmla="*/ 15 h 15"/>
                  <a:gd name="T6" fmla="*/ 1 w 6"/>
                  <a:gd name="T7" fmla="*/ 14 h 15"/>
                  <a:gd name="T8" fmla="*/ 0 w 6"/>
                  <a:gd name="T9" fmla="*/ 2 h 15"/>
                  <a:gd name="T10" fmla="*/ 2 w 6"/>
                  <a:gd name="T11" fmla="*/ 0 h 15"/>
                  <a:gd name="T12" fmla="*/ 4 w 6"/>
                  <a:gd name="T13" fmla="*/ 0 h 15"/>
                  <a:gd name="T14" fmla="*/ 6 w 6"/>
                  <a:gd name="T15" fmla="*/ 2 h 15"/>
                  <a:gd name="T16" fmla="*/ 6 w 6"/>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4"/>
                    </a:moveTo>
                    <a:cubicBezTo>
                      <a:pt x="6" y="15"/>
                      <a:pt x="5" y="15"/>
                      <a:pt x="4" y="15"/>
                    </a:cubicBezTo>
                    <a:cubicBezTo>
                      <a:pt x="2" y="15"/>
                      <a:pt x="2" y="15"/>
                      <a:pt x="2" y="15"/>
                    </a:cubicBezTo>
                    <a:cubicBezTo>
                      <a:pt x="2" y="15"/>
                      <a:pt x="1" y="15"/>
                      <a:pt x="1" y="14"/>
                    </a:cubicBezTo>
                    <a:cubicBezTo>
                      <a:pt x="0" y="2"/>
                      <a:pt x="0" y="2"/>
                      <a:pt x="0" y="2"/>
                    </a:cubicBezTo>
                    <a:cubicBezTo>
                      <a:pt x="0" y="1"/>
                      <a:pt x="1" y="0"/>
                      <a:pt x="2" y="0"/>
                    </a:cubicBezTo>
                    <a:cubicBezTo>
                      <a:pt x="4" y="0"/>
                      <a:pt x="4" y="0"/>
                      <a:pt x="4" y="0"/>
                    </a:cubicBezTo>
                    <a:cubicBezTo>
                      <a:pt x="5" y="0"/>
                      <a:pt x="6" y="1"/>
                      <a:pt x="6" y="2"/>
                    </a:cubicBezTo>
                    <a:lnTo>
                      <a:pt x="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5"/>
              <p:cNvSpPr/>
              <p:nvPr/>
            </p:nvSpPr>
            <p:spPr bwMode="auto">
              <a:xfrm>
                <a:off x="3890" y="1371"/>
                <a:ext cx="12" cy="57"/>
              </a:xfrm>
              <a:custGeom>
                <a:avLst/>
                <a:gdLst>
                  <a:gd name="T0" fmla="*/ 5 w 5"/>
                  <a:gd name="T1" fmla="*/ 23 h 24"/>
                  <a:gd name="T2" fmla="*/ 3 w 5"/>
                  <a:gd name="T3" fmla="*/ 24 h 24"/>
                  <a:gd name="T4" fmla="*/ 2 w 5"/>
                  <a:gd name="T5" fmla="*/ 24 h 24"/>
                  <a:gd name="T6" fmla="*/ 0 w 5"/>
                  <a:gd name="T7" fmla="*/ 23 h 24"/>
                  <a:gd name="T8" fmla="*/ 0 w 5"/>
                  <a:gd name="T9" fmla="*/ 1 h 24"/>
                  <a:gd name="T10" fmla="*/ 1 w 5"/>
                  <a:gd name="T11" fmla="*/ 0 h 24"/>
                  <a:gd name="T12" fmla="*/ 3 w 5"/>
                  <a:gd name="T13" fmla="*/ 0 h 24"/>
                  <a:gd name="T14" fmla="*/ 5 w 5"/>
                  <a:gd name="T15" fmla="*/ 1 h 24"/>
                  <a:gd name="T16" fmla="*/ 5 w 5"/>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4">
                    <a:moveTo>
                      <a:pt x="5" y="23"/>
                    </a:moveTo>
                    <a:cubicBezTo>
                      <a:pt x="5" y="23"/>
                      <a:pt x="4" y="24"/>
                      <a:pt x="3" y="24"/>
                    </a:cubicBezTo>
                    <a:cubicBezTo>
                      <a:pt x="2" y="24"/>
                      <a:pt x="2" y="24"/>
                      <a:pt x="2" y="24"/>
                    </a:cubicBezTo>
                    <a:cubicBezTo>
                      <a:pt x="1" y="24"/>
                      <a:pt x="0" y="24"/>
                      <a:pt x="0" y="23"/>
                    </a:cubicBezTo>
                    <a:cubicBezTo>
                      <a:pt x="0" y="1"/>
                      <a:pt x="0" y="1"/>
                      <a:pt x="0" y="1"/>
                    </a:cubicBezTo>
                    <a:cubicBezTo>
                      <a:pt x="0" y="0"/>
                      <a:pt x="0" y="0"/>
                      <a:pt x="1" y="0"/>
                    </a:cubicBezTo>
                    <a:cubicBezTo>
                      <a:pt x="3" y="0"/>
                      <a:pt x="3" y="0"/>
                      <a:pt x="3" y="0"/>
                    </a:cubicBezTo>
                    <a:cubicBezTo>
                      <a:pt x="4" y="0"/>
                      <a:pt x="5" y="0"/>
                      <a:pt x="5" y="1"/>
                    </a:cubicBezTo>
                    <a:lnTo>
                      <a:pt x="5"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6"/>
              <p:cNvSpPr/>
              <p:nvPr/>
            </p:nvSpPr>
            <p:spPr bwMode="auto">
              <a:xfrm>
                <a:off x="3852" y="1433"/>
                <a:ext cx="69" cy="11"/>
              </a:xfrm>
              <a:custGeom>
                <a:avLst/>
                <a:gdLst>
                  <a:gd name="T0" fmla="*/ 2 w 29"/>
                  <a:gd name="T1" fmla="*/ 5 h 5"/>
                  <a:gd name="T2" fmla="*/ 1 w 29"/>
                  <a:gd name="T3" fmla="*/ 4 h 5"/>
                  <a:gd name="T4" fmla="*/ 0 w 29"/>
                  <a:gd name="T5" fmla="*/ 2 h 5"/>
                  <a:gd name="T6" fmla="*/ 2 w 29"/>
                  <a:gd name="T7" fmla="*/ 1 h 5"/>
                  <a:gd name="T8" fmla="*/ 27 w 29"/>
                  <a:gd name="T9" fmla="*/ 0 h 5"/>
                  <a:gd name="T10" fmla="*/ 29 w 29"/>
                  <a:gd name="T11" fmla="*/ 2 h 5"/>
                  <a:gd name="T12" fmla="*/ 29 w 29"/>
                  <a:gd name="T13" fmla="*/ 3 h 5"/>
                  <a:gd name="T14" fmla="*/ 28 w 29"/>
                  <a:gd name="T15" fmla="*/ 5 h 5"/>
                  <a:gd name="T16" fmla="*/ 2 w 2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
                    <a:moveTo>
                      <a:pt x="2" y="5"/>
                    </a:moveTo>
                    <a:cubicBezTo>
                      <a:pt x="1" y="5"/>
                      <a:pt x="1" y="5"/>
                      <a:pt x="1" y="4"/>
                    </a:cubicBezTo>
                    <a:cubicBezTo>
                      <a:pt x="0" y="2"/>
                      <a:pt x="0" y="2"/>
                      <a:pt x="0" y="2"/>
                    </a:cubicBezTo>
                    <a:cubicBezTo>
                      <a:pt x="0" y="1"/>
                      <a:pt x="1" y="1"/>
                      <a:pt x="2" y="1"/>
                    </a:cubicBezTo>
                    <a:cubicBezTo>
                      <a:pt x="27" y="0"/>
                      <a:pt x="27" y="0"/>
                      <a:pt x="27" y="0"/>
                    </a:cubicBezTo>
                    <a:cubicBezTo>
                      <a:pt x="28" y="0"/>
                      <a:pt x="29" y="1"/>
                      <a:pt x="29" y="2"/>
                    </a:cubicBezTo>
                    <a:cubicBezTo>
                      <a:pt x="29" y="3"/>
                      <a:pt x="29" y="3"/>
                      <a:pt x="29" y="3"/>
                    </a:cubicBezTo>
                    <a:cubicBezTo>
                      <a:pt x="29" y="4"/>
                      <a:pt x="28" y="5"/>
                      <a:pt x="28" y="5"/>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7"/>
              <p:cNvSpPr/>
              <p:nvPr/>
            </p:nvSpPr>
            <p:spPr bwMode="auto">
              <a:xfrm>
                <a:off x="3904" y="1380"/>
                <a:ext cx="14" cy="48"/>
              </a:xfrm>
              <a:custGeom>
                <a:avLst/>
                <a:gdLst>
                  <a:gd name="T0" fmla="*/ 6 w 6"/>
                  <a:gd name="T1" fmla="*/ 18 h 20"/>
                  <a:gd name="T2" fmla="*/ 4 w 6"/>
                  <a:gd name="T3" fmla="*/ 20 h 20"/>
                  <a:gd name="T4" fmla="*/ 2 w 6"/>
                  <a:gd name="T5" fmla="*/ 20 h 20"/>
                  <a:gd name="T6" fmla="*/ 1 w 6"/>
                  <a:gd name="T7" fmla="*/ 18 h 20"/>
                  <a:gd name="T8" fmla="*/ 0 w 6"/>
                  <a:gd name="T9" fmla="*/ 2 h 20"/>
                  <a:gd name="T10" fmla="*/ 2 w 6"/>
                  <a:gd name="T11" fmla="*/ 0 h 20"/>
                  <a:gd name="T12" fmla="*/ 4 w 6"/>
                  <a:gd name="T13" fmla="*/ 0 h 20"/>
                  <a:gd name="T14" fmla="*/ 5 w 6"/>
                  <a:gd name="T15" fmla="*/ 2 h 20"/>
                  <a:gd name="T16" fmla="*/ 6 w 6"/>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0">
                    <a:moveTo>
                      <a:pt x="6" y="18"/>
                    </a:moveTo>
                    <a:cubicBezTo>
                      <a:pt x="6" y="19"/>
                      <a:pt x="5" y="20"/>
                      <a:pt x="4" y="20"/>
                    </a:cubicBezTo>
                    <a:cubicBezTo>
                      <a:pt x="2" y="20"/>
                      <a:pt x="2" y="20"/>
                      <a:pt x="2" y="20"/>
                    </a:cubicBezTo>
                    <a:cubicBezTo>
                      <a:pt x="1" y="20"/>
                      <a:pt x="1" y="19"/>
                      <a:pt x="1" y="18"/>
                    </a:cubicBezTo>
                    <a:cubicBezTo>
                      <a:pt x="0" y="2"/>
                      <a:pt x="0" y="2"/>
                      <a:pt x="0" y="2"/>
                    </a:cubicBezTo>
                    <a:cubicBezTo>
                      <a:pt x="0" y="1"/>
                      <a:pt x="1" y="0"/>
                      <a:pt x="2" y="0"/>
                    </a:cubicBezTo>
                    <a:cubicBezTo>
                      <a:pt x="4" y="0"/>
                      <a:pt x="4" y="0"/>
                      <a:pt x="4" y="0"/>
                    </a:cubicBezTo>
                    <a:cubicBezTo>
                      <a:pt x="5" y="0"/>
                      <a:pt x="5" y="1"/>
                      <a:pt x="5" y="2"/>
                    </a:cubicBezTo>
                    <a:lnTo>
                      <a:pt x="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8"/>
              <p:cNvSpPr/>
              <p:nvPr/>
            </p:nvSpPr>
            <p:spPr bwMode="auto">
              <a:xfrm>
                <a:off x="3693" y="2220"/>
                <a:ext cx="12" cy="24"/>
              </a:xfrm>
              <a:custGeom>
                <a:avLst/>
                <a:gdLst>
                  <a:gd name="T0" fmla="*/ 5 w 5"/>
                  <a:gd name="T1" fmla="*/ 9 h 10"/>
                  <a:gd name="T2" fmla="*/ 4 w 5"/>
                  <a:gd name="T3" fmla="*/ 10 h 10"/>
                  <a:gd name="T4" fmla="*/ 2 w 5"/>
                  <a:gd name="T5" fmla="*/ 10 h 10"/>
                  <a:gd name="T6" fmla="*/ 1 w 5"/>
                  <a:gd name="T7" fmla="*/ 9 h 10"/>
                  <a:gd name="T8" fmla="*/ 0 w 5"/>
                  <a:gd name="T9" fmla="*/ 1 h 10"/>
                  <a:gd name="T10" fmla="*/ 2 w 5"/>
                  <a:gd name="T11" fmla="*/ 0 h 10"/>
                  <a:gd name="T12" fmla="*/ 3 w 5"/>
                  <a:gd name="T13" fmla="*/ 0 h 10"/>
                  <a:gd name="T14" fmla="*/ 5 w 5"/>
                  <a:gd name="T15" fmla="*/ 1 h 10"/>
                  <a:gd name="T16" fmla="*/ 5 w 5"/>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5" y="9"/>
                    </a:moveTo>
                    <a:cubicBezTo>
                      <a:pt x="5" y="10"/>
                      <a:pt x="4" y="10"/>
                      <a:pt x="4" y="10"/>
                    </a:cubicBezTo>
                    <a:cubicBezTo>
                      <a:pt x="2" y="10"/>
                      <a:pt x="2" y="10"/>
                      <a:pt x="2" y="10"/>
                    </a:cubicBezTo>
                    <a:cubicBezTo>
                      <a:pt x="1" y="10"/>
                      <a:pt x="1" y="10"/>
                      <a:pt x="1" y="9"/>
                    </a:cubicBezTo>
                    <a:cubicBezTo>
                      <a:pt x="0" y="1"/>
                      <a:pt x="0" y="1"/>
                      <a:pt x="0" y="1"/>
                    </a:cubicBezTo>
                    <a:cubicBezTo>
                      <a:pt x="0" y="1"/>
                      <a:pt x="1" y="0"/>
                      <a:pt x="2" y="0"/>
                    </a:cubicBezTo>
                    <a:cubicBezTo>
                      <a:pt x="3" y="0"/>
                      <a:pt x="3" y="0"/>
                      <a:pt x="3" y="0"/>
                    </a:cubicBezTo>
                    <a:cubicBezTo>
                      <a:pt x="4" y="0"/>
                      <a:pt x="5" y="1"/>
                      <a:pt x="5" y="1"/>
                    </a:cubicBez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9"/>
              <p:cNvSpPr/>
              <p:nvPr/>
            </p:nvSpPr>
            <p:spPr bwMode="auto">
              <a:xfrm>
                <a:off x="3710" y="2213"/>
                <a:ext cx="9" cy="31"/>
              </a:xfrm>
              <a:custGeom>
                <a:avLst/>
                <a:gdLst>
                  <a:gd name="T0" fmla="*/ 4 w 4"/>
                  <a:gd name="T1" fmla="*/ 12 h 13"/>
                  <a:gd name="T2" fmla="*/ 3 w 4"/>
                  <a:gd name="T3" fmla="*/ 13 h 13"/>
                  <a:gd name="T4" fmla="*/ 1 w 4"/>
                  <a:gd name="T5" fmla="*/ 13 h 13"/>
                  <a:gd name="T6" fmla="*/ 0 w 4"/>
                  <a:gd name="T7" fmla="*/ 12 h 13"/>
                  <a:gd name="T8" fmla="*/ 0 w 4"/>
                  <a:gd name="T9" fmla="*/ 1 h 13"/>
                  <a:gd name="T10" fmla="*/ 1 w 4"/>
                  <a:gd name="T11" fmla="*/ 0 h 13"/>
                  <a:gd name="T12" fmla="*/ 3 w 4"/>
                  <a:gd name="T13" fmla="*/ 0 h 13"/>
                  <a:gd name="T14" fmla="*/ 4 w 4"/>
                  <a:gd name="T15" fmla="*/ 1 h 13"/>
                  <a:gd name="T16" fmla="*/ 4 w 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2"/>
                    </a:moveTo>
                    <a:cubicBezTo>
                      <a:pt x="4" y="12"/>
                      <a:pt x="4" y="13"/>
                      <a:pt x="3" y="13"/>
                    </a:cubicBezTo>
                    <a:cubicBezTo>
                      <a:pt x="1" y="13"/>
                      <a:pt x="1" y="13"/>
                      <a:pt x="1" y="13"/>
                    </a:cubicBezTo>
                    <a:cubicBezTo>
                      <a:pt x="0" y="13"/>
                      <a:pt x="0" y="13"/>
                      <a:pt x="0" y="12"/>
                    </a:cubicBezTo>
                    <a:cubicBezTo>
                      <a:pt x="0" y="1"/>
                      <a:pt x="0" y="1"/>
                      <a:pt x="0" y="1"/>
                    </a:cubicBezTo>
                    <a:cubicBezTo>
                      <a:pt x="0" y="1"/>
                      <a:pt x="0" y="0"/>
                      <a:pt x="1" y="0"/>
                    </a:cubicBezTo>
                    <a:cubicBezTo>
                      <a:pt x="3" y="0"/>
                      <a:pt x="3" y="0"/>
                      <a:pt x="3" y="0"/>
                    </a:cubicBezTo>
                    <a:cubicBezTo>
                      <a:pt x="3" y="0"/>
                      <a:pt x="4" y="1"/>
                      <a:pt x="4" y="1"/>
                    </a:cubicBez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50"/>
              <p:cNvSpPr/>
              <p:nvPr/>
            </p:nvSpPr>
            <p:spPr bwMode="auto">
              <a:xfrm>
                <a:off x="3724" y="2204"/>
                <a:ext cx="12" cy="40"/>
              </a:xfrm>
              <a:custGeom>
                <a:avLst/>
                <a:gdLst>
                  <a:gd name="T0" fmla="*/ 5 w 5"/>
                  <a:gd name="T1" fmla="*/ 16 h 17"/>
                  <a:gd name="T2" fmla="*/ 3 w 5"/>
                  <a:gd name="T3" fmla="*/ 17 h 17"/>
                  <a:gd name="T4" fmla="*/ 2 w 5"/>
                  <a:gd name="T5" fmla="*/ 17 h 17"/>
                  <a:gd name="T6" fmla="*/ 0 w 5"/>
                  <a:gd name="T7" fmla="*/ 16 h 17"/>
                  <a:gd name="T8" fmla="*/ 0 w 5"/>
                  <a:gd name="T9" fmla="*/ 2 h 17"/>
                  <a:gd name="T10" fmla="*/ 1 w 5"/>
                  <a:gd name="T11" fmla="*/ 0 h 17"/>
                  <a:gd name="T12" fmla="*/ 3 w 5"/>
                  <a:gd name="T13" fmla="*/ 0 h 17"/>
                  <a:gd name="T14" fmla="*/ 4 w 5"/>
                  <a:gd name="T15" fmla="*/ 2 h 17"/>
                  <a:gd name="T16" fmla="*/ 5 w 5"/>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5" y="16"/>
                    </a:moveTo>
                    <a:cubicBezTo>
                      <a:pt x="5" y="16"/>
                      <a:pt x="4" y="17"/>
                      <a:pt x="3" y="17"/>
                    </a:cubicBezTo>
                    <a:cubicBezTo>
                      <a:pt x="2" y="17"/>
                      <a:pt x="2" y="17"/>
                      <a:pt x="2" y="17"/>
                    </a:cubicBezTo>
                    <a:cubicBezTo>
                      <a:pt x="1" y="17"/>
                      <a:pt x="0" y="16"/>
                      <a:pt x="0" y="16"/>
                    </a:cubicBezTo>
                    <a:cubicBezTo>
                      <a:pt x="0" y="2"/>
                      <a:pt x="0" y="2"/>
                      <a:pt x="0" y="2"/>
                    </a:cubicBezTo>
                    <a:cubicBezTo>
                      <a:pt x="0" y="1"/>
                      <a:pt x="0" y="0"/>
                      <a:pt x="1" y="0"/>
                    </a:cubicBezTo>
                    <a:cubicBezTo>
                      <a:pt x="3" y="0"/>
                      <a:pt x="3" y="0"/>
                      <a:pt x="3" y="0"/>
                    </a:cubicBezTo>
                    <a:cubicBezTo>
                      <a:pt x="4" y="0"/>
                      <a:pt x="4" y="1"/>
                      <a:pt x="4" y="2"/>
                    </a:cubicBezTo>
                    <a:lnTo>
                      <a:pt x="5"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1"/>
              <p:cNvSpPr/>
              <p:nvPr/>
            </p:nvSpPr>
            <p:spPr bwMode="auto">
              <a:xfrm>
                <a:off x="3693" y="2249"/>
                <a:ext cx="59" cy="9"/>
              </a:xfrm>
              <a:custGeom>
                <a:avLst/>
                <a:gdLst>
                  <a:gd name="T0" fmla="*/ 1 w 25"/>
                  <a:gd name="T1" fmla="*/ 4 h 4"/>
                  <a:gd name="T2" fmla="*/ 0 w 25"/>
                  <a:gd name="T3" fmla="*/ 3 h 4"/>
                  <a:gd name="T4" fmla="*/ 0 w 25"/>
                  <a:gd name="T5" fmla="*/ 2 h 4"/>
                  <a:gd name="T6" fmla="*/ 1 w 25"/>
                  <a:gd name="T7" fmla="*/ 0 h 4"/>
                  <a:gd name="T8" fmla="*/ 23 w 25"/>
                  <a:gd name="T9" fmla="*/ 0 h 4"/>
                  <a:gd name="T10" fmla="*/ 25 w 25"/>
                  <a:gd name="T11" fmla="*/ 1 h 4"/>
                  <a:gd name="T12" fmla="*/ 25 w 25"/>
                  <a:gd name="T13" fmla="*/ 2 h 4"/>
                  <a:gd name="T14" fmla="*/ 23 w 25"/>
                  <a:gd name="T15" fmla="*/ 4 h 4"/>
                  <a:gd name="T16" fmla="*/ 1 w 2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
                    <a:moveTo>
                      <a:pt x="1" y="4"/>
                    </a:moveTo>
                    <a:cubicBezTo>
                      <a:pt x="0" y="4"/>
                      <a:pt x="0" y="4"/>
                      <a:pt x="0" y="3"/>
                    </a:cubicBezTo>
                    <a:cubicBezTo>
                      <a:pt x="0" y="2"/>
                      <a:pt x="0" y="2"/>
                      <a:pt x="0" y="2"/>
                    </a:cubicBezTo>
                    <a:cubicBezTo>
                      <a:pt x="0" y="1"/>
                      <a:pt x="0" y="0"/>
                      <a:pt x="1" y="0"/>
                    </a:cubicBezTo>
                    <a:cubicBezTo>
                      <a:pt x="23" y="0"/>
                      <a:pt x="23" y="0"/>
                      <a:pt x="23" y="0"/>
                    </a:cubicBezTo>
                    <a:cubicBezTo>
                      <a:pt x="24" y="0"/>
                      <a:pt x="25" y="0"/>
                      <a:pt x="25" y="1"/>
                    </a:cubicBezTo>
                    <a:cubicBezTo>
                      <a:pt x="25" y="2"/>
                      <a:pt x="25" y="2"/>
                      <a:pt x="25" y="2"/>
                    </a:cubicBezTo>
                    <a:cubicBezTo>
                      <a:pt x="25" y="3"/>
                      <a:pt x="24" y="4"/>
                      <a:pt x="23" y="4"/>
                    </a:cubicBezTo>
                    <a:lnTo>
                      <a:pt x="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52"/>
              <p:cNvSpPr/>
              <p:nvPr/>
            </p:nvSpPr>
            <p:spPr bwMode="auto">
              <a:xfrm>
                <a:off x="3738" y="2213"/>
                <a:ext cx="10" cy="31"/>
              </a:xfrm>
              <a:custGeom>
                <a:avLst/>
                <a:gdLst>
                  <a:gd name="T0" fmla="*/ 4 w 4"/>
                  <a:gd name="T1" fmla="*/ 11 h 13"/>
                  <a:gd name="T2" fmla="*/ 3 w 4"/>
                  <a:gd name="T3" fmla="*/ 13 h 13"/>
                  <a:gd name="T4" fmla="*/ 2 w 4"/>
                  <a:gd name="T5" fmla="*/ 13 h 13"/>
                  <a:gd name="T6" fmla="*/ 0 w 4"/>
                  <a:gd name="T7" fmla="*/ 11 h 13"/>
                  <a:gd name="T8" fmla="*/ 0 w 4"/>
                  <a:gd name="T9" fmla="*/ 1 h 13"/>
                  <a:gd name="T10" fmla="*/ 1 w 4"/>
                  <a:gd name="T11" fmla="*/ 0 h 13"/>
                  <a:gd name="T12" fmla="*/ 3 w 4"/>
                  <a:gd name="T13" fmla="*/ 0 h 13"/>
                  <a:gd name="T14" fmla="*/ 4 w 4"/>
                  <a:gd name="T15" fmla="*/ 1 h 13"/>
                  <a:gd name="T16" fmla="*/ 4 w 4"/>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1"/>
                    </a:moveTo>
                    <a:cubicBezTo>
                      <a:pt x="4" y="12"/>
                      <a:pt x="4" y="13"/>
                      <a:pt x="3" y="13"/>
                    </a:cubicBezTo>
                    <a:cubicBezTo>
                      <a:pt x="2" y="13"/>
                      <a:pt x="2" y="13"/>
                      <a:pt x="2" y="13"/>
                    </a:cubicBezTo>
                    <a:cubicBezTo>
                      <a:pt x="1" y="13"/>
                      <a:pt x="0" y="12"/>
                      <a:pt x="0" y="11"/>
                    </a:cubicBezTo>
                    <a:cubicBezTo>
                      <a:pt x="0" y="1"/>
                      <a:pt x="0" y="1"/>
                      <a:pt x="0" y="1"/>
                    </a:cubicBezTo>
                    <a:cubicBezTo>
                      <a:pt x="0" y="0"/>
                      <a:pt x="0" y="0"/>
                      <a:pt x="1" y="0"/>
                    </a:cubicBezTo>
                    <a:cubicBezTo>
                      <a:pt x="3" y="0"/>
                      <a:pt x="3" y="0"/>
                      <a:pt x="3" y="0"/>
                    </a:cubicBezTo>
                    <a:cubicBezTo>
                      <a:pt x="4" y="0"/>
                      <a:pt x="4" y="0"/>
                      <a:pt x="4" y="1"/>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53"/>
              <p:cNvSpPr/>
              <p:nvPr/>
            </p:nvSpPr>
            <p:spPr bwMode="auto">
              <a:xfrm>
                <a:off x="3712" y="1608"/>
                <a:ext cx="10" cy="21"/>
              </a:xfrm>
              <a:custGeom>
                <a:avLst/>
                <a:gdLst>
                  <a:gd name="T0" fmla="*/ 3 w 4"/>
                  <a:gd name="T1" fmla="*/ 8 h 9"/>
                  <a:gd name="T2" fmla="*/ 2 w 4"/>
                  <a:gd name="T3" fmla="*/ 9 h 9"/>
                  <a:gd name="T4" fmla="*/ 1 w 4"/>
                  <a:gd name="T5" fmla="*/ 9 h 9"/>
                  <a:gd name="T6" fmla="*/ 0 w 4"/>
                  <a:gd name="T7" fmla="*/ 8 h 9"/>
                  <a:gd name="T8" fmla="*/ 0 w 4"/>
                  <a:gd name="T9" fmla="*/ 2 h 9"/>
                  <a:gd name="T10" fmla="*/ 1 w 4"/>
                  <a:gd name="T11" fmla="*/ 0 h 9"/>
                  <a:gd name="T12" fmla="*/ 3 w 4"/>
                  <a:gd name="T13" fmla="*/ 1 h 9"/>
                  <a:gd name="T14" fmla="*/ 4 w 4"/>
                  <a:gd name="T15" fmla="*/ 2 h 9"/>
                  <a:gd name="T16" fmla="*/ 3 w 4"/>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3" y="8"/>
                    </a:moveTo>
                    <a:cubicBezTo>
                      <a:pt x="3" y="9"/>
                      <a:pt x="3" y="9"/>
                      <a:pt x="2" y="9"/>
                    </a:cubicBezTo>
                    <a:cubicBezTo>
                      <a:pt x="1" y="9"/>
                      <a:pt x="1" y="9"/>
                      <a:pt x="1" y="9"/>
                    </a:cubicBezTo>
                    <a:cubicBezTo>
                      <a:pt x="0" y="9"/>
                      <a:pt x="0" y="8"/>
                      <a:pt x="0" y="8"/>
                    </a:cubicBezTo>
                    <a:cubicBezTo>
                      <a:pt x="0" y="2"/>
                      <a:pt x="0" y="2"/>
                      <a:pt x="0" y="2"/>
                    </a:cubicBezTo>
                    <a:cubicBezTo>
                      <a:pt x="0" y="1"/>
                      <a:pt x="1" y="0"/>
                      <a:pt x="1" y="0"/>
                    </a:cubicBezTo>
                    <a:cubicBezTo>
                      <a:pt x="3" y="1"/>
                      <a:pt x="3" y="1"/>
                      <a:pt x="3" y="1"/>
                    </a:cubicBezTo>
                    <a:cubicBezTo>
                      <a:pt x="3" y="1"/>
                      <a:pt x="4" y="1"/>
                      <a:pt x="4" y="2"/>
                    </a:cubicBez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54"/>
              <p:cNvSpPr/>
              <p:nvPr/>
            </p:nvSpPr>
            <p:spPr bwMode="auto">
              <a:xfrm>
                <a:off x="3724" y="1603"/>
                <a:ext cx="9" cy="26"/>
              </a:xfrm>
              <a:custGeom>
                <a:avLst/>
                <a:gdLst>
                  <a:gd name="T0" fmla="*/ 4 w 4"/>
                  <a:gd name="T1" fmla="*/ 10 h 11"/>
                  <a:gd name="T2" fmla="*/ 2 w 4"/>
                  <a:gd name="T3" fmla="*/ 11 h 11"/>
                  <a:gd name="T4" fmla="*/ 1 w 4"/>
                  <a:gd name="T5" fmla="*/ 11 h 11"/>
                  <a:gd name="T6" fmla="*/ 0 w 4"/>
                  <a:gd name="T7" fmla="*/ 10 h 11"/>
                  <a:gd name="T8" fmla="*/ 0 w 4"/>
                  <a:gd name="T9" fmla="*/ 2 h 11"/>
                  <a:gd name="T10" fmla="*/ 2 w 4"/>
                  <a:gd name="T11" fmla="*/ 0 h 11"/>
                  <a:gd name="T12" fmla="*/ 3 w 4"/>
                  <a:gd name="T13" fmla="*/ 0 h 11"/>
                  <a:gd name="T14" fmla="*/ 4 w 4"/>
                  <a:gd name="T15" fmla="*/ 2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2" y="11"/>
                    </a:cubicBezTo>
                    <a:cubicBezTo>
                      <a:pt x="1" y="11"/>
                      <a:pt x="1" y="11"/>
                      <a:pt x="1" y="11"/>
                    </a:cubicBezTo>
                    <a:cubicBezTo>
                      <a:pt x="0" y="11"/>
                      <a:pt x="0" y="11"/>
                      <a:pt x="0" y="10"/>
                    </a:cubicBezTo>
                    <a:cubicBezTo>
                      <a:pt x="0" y="2"/>
                      <a:pt x="0" y="2"/>
                      <a:pt x="0" y="2"/>
                    </a:cubicBezTo>
                    <a:cubicBezTo>
                      <a:pt x="1" y="1"/>
                      <a:pt x="1" y="0"/>
                      <a:pt x="2" y="0"/>
                    </a:cubicBezTo>
                    <a:cubicBezTo>
                      <a:pt x="3" y="0"/>
                      <a:pt x="3" y="0"/>
                      <a:pt x="3" y="0"/>
                    </a:cubicBezTo>
                    <a:cubicBezTo>
                      <a:pt x="4" y="1"/>
                      <a:pt x="4" y="1"/>
                      <a:pt x="4" y="2"/>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55"/>
              <p:cNvSpPr/>
              <p:nvPr/>
            </p:nvSpPr>
            <p:spPr bwMode="auto">
              <a:xfrm>
                <a:off x="3736" y="1599"/>
                <a:ext cx="12" cy="33"/>
              </a:xfrm>
              <a:custGeom>
                <a:avLst/>
                <a:gdLst>
                  <a:gd name="T0" fmla="*/ 4 w 5"/>
                  <a:gd name="T1" fmla="*/ 13 h 14"/>
                  <a:gd name="T2" fmla="*/ 3 w 5"/>
                  <a:gd name="T3" fmla="*/ 14 h 14"/>
                  <a:gd name="T4" fmla="*/ 1 w 5"/>
                  <a:gd name="T5" fmla="*/ 14 h 14"/>
                  <a:gd name="T6" fmla="*/ 0 w 5"/>
                  <a:gd name="T7" fmla="*/ 12 h 14"/>
                  <a:gd name="T8" fmla="*/ 1 w 5"/>
                  <a:gd name="T9" fmla="*/ 1 h 14"/>
                  <a:gd name="T10" fmla="*/ 2 w 5"/>
                  <a:gd name="T11" fmla="*/ 0 h 14"/>
                  <a:gd name="T12" fmla="*/ 3 w 5"/>
                  <a:gd name="T13" fmla="*/ 0 h 14"/>
                  <a:gd name="T14" fmla="*/ 5 w 5"/>
                  <a:gd name="T15" fmla="*/ 1 h 14"/>
                  <a:gd name="T16" fmla="*/ 4 w 5"/>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4" y="13"/>
                    </a:moveTo>
                    <a:cubicBezTo>
                      <a:pt x="4" y="13"/>
                      <a:pt x="3" y="14"/>
                      <a:pt x="3" y="14"/>
                    </a:cubicBezTo>
                    <a:cubicBezTo>
                      <a:pt x="1" y="14"/>
                      <a:pt x="1" y="14"/>
                      <a:pt x="1" y="14"/>
                    </a:cubicBezTo>
                    <a:cubicBezTo>
                      <a:pt x="1" y="14"/>
                      <a:pt x="0" y="13"/>
                      <a:pt x="0" y="12"/>
                    </a:cubicBezTo>
                    <a:cubicBezTo>
                      <a:pt x="1" y="1"/>
                      <a:pt x="1" y="1"/>
                      <a:pt x="1" y="1"/>
                    </a:cubicBezTo>
                    <a:cubicBezTo>
                      <a:pt x="1" y="0"/>
                      <a:pt x="2" y="0"/>
                      <a:pt x="2" y="0"/>
                    </a:cubicBezTo>
                    <a:cubicBezTo>
                      <a:pt x="3" y="0"/>
                      <a:pt x="3" y="0"/>
                      <a:pt x="3" y="0"/>
                    </a:cubicBezTo>
                    <a:cubicBezTo>
                      <a:pt x="4" y="0"/>
                      <a:pt x="5" y="0"/>
                      <a:pt x="5" y="1"/>
                    </a:cubicBez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6"/>
              <p:cNvSpPr/>
              <p:nvPr/>
            </p:nvSpPr>
            <p:spPr bwMode="auto">
              <a:xfrm>
                <a:off x="3707" y="1632"/>
                <a:ext cx="50" cy="12"/>
              </a:xfrm>
              <a:custGeom>
                <a:avLst/>
                <a:gdLst>
                  <a:gd name="T0" fmla="*/ 2 w 21"/>
                  <a:gd name="T1" fmla="*/ 4 h 5"/>
                  <a:gd name="T2" fmla="*/ 1 w 21"/>
                  <a:gd name="T3" fmla="*/ 3 h 5"/>
                  <a:gd name="T4" fmla="*/ 1 w 21"/>
                  <a:gd name="T5" fmla="*/ 1 h 5"/>
                  <a:gd name="T6" fmla="*/ 2 w 21"/>
                  <a:gd name="T7" fmla="*/ 0 h 5"/>
                  <a:gd name="T8" fmla="*/ 20 w 21"/>
                  <a:gd name="T9" fmla="*/ 2 h 5"/>
                  <a:gd name="T10" fmla="*/ 21 w 21"/>
                  <a:gd name="T11" fmla="*/ 3 h 5"/>
                  <a:gd name="T12" fmla="*/ 21 w 21"/>
                  <a:gd name="T13" fmla="*/ 4 h 5"/>
                  <a:gd name="T14" fmla="*/ 20 w 21"/>
                  <a:gd name="T15" fmla="*/ 5 h 5"/>
                  <a:gd name="T16" fmla="*/ 2 w 2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
                    <a:moveTo>
                      <a:pt x="2" y="4"/>
                    </a:moveTo>
                    <a:cubicBezTo>
                      <a:pt x="1" y="4"/>
                      <a:pt x="0" y="3"/>
                      <a:pt x="1" y="3"/>
                    </a:cubicBezTo>
                    <a:cubicBezTo>
                      <a:pt x="1" y="1"/>
                      <a:pt x="1" y="1"/>
                      <a:pt x="1" y="1"/>
                    </a:cubicBezTo>
                    <a:cubicBezTo>
                      <a:pt x="1" y="1"/>
                      <a:pt x="1" y="0"/>
                      <a:pt x="2" y="0"/>
                    </a:cubicBezTo>
                    <a:cubicBezTo>
                      <a:pt x="20" y="2"/>
                      <a:pt x="20" y="2"/>
                      <a:pt x="20" y="2"/>
                    </a:cubicBezTo>
                    <a:cubicBezTo>
                      <a:pt x="21" y="2"/>
                      <a:pt x="21" y="2"/>
                      <a:pt x="21" y="3"/>
                    </a:cubicBezTo>
                    <a:cubicBezTo>
                      <a:pt x="21" y="4"/>
                      <a:pt x="21" y="4"/>
                      <a:pt x="21" y="4"/>
                    </a:cubicBezTo>
                    <a:cubicBezTo>
                      <a:pt x="21" y="4"/>
                      <a:pt x="21" y="5"/>
                      <a:pt x="20" y="5"/>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7"/>
              <p:cNvSpPr/>
              <p:nvPr/>
            </p:nvSpPr>
            <p:spPr bwMode="auto">
              <a:xfrm>
                <a:off x="3748" y="1606"/>
                <a:ext cx="9" cy="26"/>
              </a:xfrm>
              <a:custGeom>
                <a:avLst/>
                <a:gdLst>
                  <a:gd name="T0" fmla="*/ 4 w 4"/>
                  <a:gd name="T1" fmla="*/ 10 h 11"/>
                  <a:gd name="T2" fmla="*/ 3 w 4"/>
                  <a:gd name="T3" fmla="*/ 11 h 11"/>
                  <a:gd name="T4" fmla="*/ 1 w 4"/>
                  <a:gd name="T5" fmla="*/ 11 h 11"/>
                  <a:gd name="T6" fmla="*/ 0 w 4"/>
                  <a:gd name="T7" fmla="*/ 10 h 11"/>
                  <a:gd name="T8" fmla="*/ 1 w 4"/>
                  <a:gd name="T9" fmla="*/ 1 h 11"/>
                  <a:gd name="T10" fmla="*/ 2 w 4"/>
                  <a:gd name="T11" fmla="*/ 0 h 11"/>
                  <a:gd name="T12" fmla="*/ 3 w 4"/>
                  <a:gd name="T13" fmla="*/ 0 h 11"/>
                  <a:gd name="T14" fmla="*/ 4 w 4"/>
                  <a:gd name="T15" fmla="*/ 1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3" y="11"/>
                    </a:cubicBezTo>
                    <a:cubicBezTo>
                      <a:pt x="1" y="11"/>
                      <a:pt x="1" y="11"/>
                      <a:pt x="1" y="11"/>
                    </a:cubicBezTo>
                    <a:cubicBezTo>
                      <a:pt x="1" y="11"/>
                      <a:pt x="0" y="10"/>
                      <a:pt x="0" y="10"/>
                    </a:cubicBezTo>
                    <a:cubicBezTo>
                      <a:pt x="1" y="1"/>
                      <a:pt x="1" y="1"/>
                      <a:pt x="1" y="1"/>
                    </a:cubicBezTo>
                    <a:cubicBezTo>
                      <a:pt x="1" y="0"/>
                      <a:pt x="1" y="0"/>
                      <a:pt x="2" y="0"/>
                    </a:cubicBezTo>
                    <a:cubicBezTo>
                      <a:pt x="3" y="0"/>
                      <a:pt x="3" y="0"/>
                      <a:pt x="3" y="0"/>
                    </a:cubicBezTo>
                    <a:cubicBezTo>
                      <a:pt x="4" y="0"/>
                      <a:pt x="4" y="1"/>
                      <a:pt x="4" y="1"/>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8"/>
              <p:cNvSpPr/>
              <p:nvPr/>
            </p:nvSpPr>
            <p:spPr bwMode="auto">
              <a:xfrm>
                <a:off x="3831" y="1786"/>
                <a:ext cx="26" cy="17"/>
              </a:xfrm>
              <a:custGeom>
                <a:avLst/>
                <a:gdLst>
                  <a:gd name="T0" fmla="*/ 5 w 11"/>
                  <a:gd name="T1" fmla="*/ 7 h 7"/>
                  <a:gd name="T2" fmla="*/ 6 w 11"/>
                  <a:gd name="T3" fmla="*/ 7 h 7"/>
                  <a:gd name="T4" fmla="*/ 9 w 11"/>
                  <a:gd name="T5" fmla="*/ 7 h 7"/>
                  <a:gd name="T6" fmla="*/ 11 w 11"/>
                  <a:gd name="T7" fmla="*/ 1 h 7"/>
                  <a:gd name="T8" fmla="*/ 10 w 11"/>
                  <a:gd name="T9" fmla="*/ 0 h 7"/>
                  <a:gd name="T10" fmla="*/ 6 w 11"/>
                  <a:gd name="T11" fmla="*/ 0 h 7"/>
                  <a:gd name="T12" fmla="*/ 5 w 11"/>
                  <a:gd name="T13" fmla="*/ 0 h 7"/>
                  <a:gd name="T14" fmla="*/ 1 w 11"/>
                  <a:gd name="T15" fmla="*/ 0 h 7"/>
                  <a:gd name="T16" fmla="*/ 0 w 11"/>
                  <a:gd name="T17" fmla="*/ 1 h 7"/>
                  <a:gd name="T18" fmla="*/ 2 w 11"/>
                  <a:gd name="T19" fmla="*/ 7 h 7"/>
                  <a:gd name="T20" fmla="*/ 5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7"/>
                    </a:moveTo>
                    <a:cubicBezTo>
                      <a:pt x="6" y="7"/>
                      <a:pt x="6" y="7"/>
                      <a:pt x="6" y="7"/>
                    </a:cubicBezTo>
                    <a:cubicBezTo>
                      <a:pt x="9" y="7"/>
                      <a:pt x="9" y="7"/>
                      <a:pt x="9" y="7"/>
                    </a:cubicBezTo>
                    <a:cubicBezTo>
                      <a:pt x="11" y="1"/>
                      <a:pt x="11" y="1"/>
                      <a:pt x="11" y="1"/>
                    </a:cubicBezTo>
                    <a:cubicBezTo>
                      <a:pt x="11" y="1"/>
                      <a:pt x="10" y="0"/>
                      <a:pt x="10" y="0"/>
                    </a:cubicBezTo>
                    <a:cubicBezTo>
                      <a:pt x="9" y="0"/>
                      <a:pt x="8" y="0"/>
                      <a:pt x="6" y="0"/>
                    </a:cubicBezTo>
                    <a:cubicBezTo>
                      <a:pt x="5" y="0"/>
                      <a:pt x="5" y="0"/>
                      <a:pt x="5" y="0"/>
                    </a:cubicBezTo>
                    <a:cubicBezTo>
                      <a:pt x="3" y="0"/>
                      <a:pt x="2" y="0"/>
                      <a:pt x="1" y="0"/>
                    </a:cubicBezTo>
                    <a:cubicBezTo>
                      <a:pt x="0" y="0"/>
                      <a:pt x="0" y="1"/>
                      <a:pt x="0" y="1"/>
                    </a:cubicBezTo>
                    <a:cubicBezTo>
                      <a:pt x="2" y="7"/>
                      <a:pt x="2" y="7"/>
                      <a:pt x="2" y="7"/>
                    </a:cubicBezTo>
                    <a:lnTo>
                      <a:pt x="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9"/>
              <p:cNvSpPr>
                <a:spLocks noEditPoints="1"/>
              </p:cNvSpPr>
              <p:nvPr/>
            </p:nvSpPr>
            <p:spPr bwMode="auto">
              <a:xfrm>
                <a:off x="3816" y="1805"/>
                <a:ext cx="55" cy="64"/>
              </a:xfrm>
              <a:custGeom>
                <a:avLst/>
                <a:gdLst>
                  <a:gd name="T0" fmla="*/ 8 w 23"/>
                  <a:gd name="T1" fmla="*/ 0 h 27"/>
                  <a:gd name="T2" fmla="*/ 0 w 23"/>
                  <a:gd name="T3" fmla="*/ 20 h 27"/>
                  <a:gd name="T4" fmla="*/ 16 w 23"/>
                  <a:gd name="T5" fmla="*/ 27 h 27"/>
                  <a:gd name="T6" fmla="*/ 23 w 23"/>
                  <a:gd name="T7" fmla="*/ 12 h 27"/>
                  <a:gd name="T8" fmla="*/ 15 w 23"/>
                  <a:gd name="T9" fmla="*/ 8 h 27"/>
                  <a:gd name="T10" fmla="*/ 14 w 23"/>
                  <a:gd name="T11" fmla="*/ 8 h 27"/>
                  <a:gd name="T12" fmla="*/ 12 w 23"/>
                  <a:gd name="T13" fmla="*/ 8 h 27"/>
                  <a:gd name="T14" fmla="*/ 10 w 23"/>
                  <a:gd name="T15" fmla="*/ 10 h 27"/>
                  <a:gd name="T16" fmla="*/ 12 w 23"/>
                  <a:gd name="T17" fmla="*/ 11 h 27"/>
                  <a:gd name="T18" fmla="*/ 15 w 23"/>
                  <a:gd name="T19" fmla="*/ 15 h 27"/>
                  <a:gd name="T20" fmla="*/ 15 w 23"/>
                  <a:gd name="T21" fmla="*/ 17 h 27"/>
                  <a:gd name="T22" fmla="*/ 13 w 23"/>
                  <a:gd name="T23" fmla="*/ 18 h 27"/>
                  <a:gd name="T24" fmla="*/ 13 w 23"/>
                  <a:gd name="T25" fmla="*/ 19 h 27"/>
                  <a:gd name="T26" fmla="*/ 11 w 23"/>
                  <a:gd name="T27" fmla="*/ 19 h 27"/>
                  <a:gd name="T28" fmla="*/ 11 w 23"/>
                  <a:gd name="T29" fmla="*/ 19 h 27"/>
                  <a:gd name="T30" fmla="*/ 9 w 23"/>
                  <a:gd name="T31" fmla="*/ 18 h 27"/>
                  <a:gd name="T32" fmla="*/ 8 w 23"/>
                  <a:gd name="T33" fmla="*/ 17 h 27"/>
                  <a:gd name="T34" fmla="*/ 8 w 23"/>
                  <a:gd name="T35" fmla="*/ 16 h 27"/>
                  <a:gd name="T36" fmla="*/ 9 w 23"/>
                  <a:gd name="T37" fmla="*/ 16 h 27"/>
                  <a:gd name="T38" fmla="*/ 10 w 23"/>
                  <a:gd name="T39" fmla="*/ 16 h 27"/>
                  <a:gd name="T40" fmla="*/ 12 w 23"/>
                  <a:gd name="T41" fmla="*/ 16 h 27"/>
                  <a:gd name="T42" fmla="*/ 13 w 23"/>
                  <a:gd name="T43" fmla="*/ 16 h 27"/>
                  <a:gd name="T44" fmla="*/ 13 w 23"/>
                  <a:gd name="T45" fmla="*/ 14 h 27"/>
                  <a:gd name="T46" fmla="*/ 12 w 23"/>
                  <a:gd name="T47" fmla="*/ 13 h 27"/>
                  <a:gd name="T48" fmla="*/ 10 w 23"/>
                  <a:gd name="T49" fmla="*/ 12 h 27"/>
                  <a:gd name="T50" fmla="*/ 9 w 23"/>
                  <a:gd name="T51" fmla="*/ 11 h 27"/>
                  <a:gd name="T52" fmla="*/ 9 w 23"/>
                  <a:gd name="T53" fmla="*/ 8 h 27"/>
                  <a:gd name="T54" fmla="*/ 11 w 23"/>
                  <a:gd name="T55" fmla="*/ 6 h 27"/>
                  <a:gd name="T56" fmla="*/ 12 w 23"/>
                  <a:gd name="T57" fmla="*/ 5 h 27"/>
                  <a:gd name="T58" fmla="*/ 13 w 23"/>
                  <a:gd name="T59" fmla="*/ 6 h 27"/>
                  <a:gd name="T60" fmla="*/ 13 w 23"/>
                  <a:gd name="T61" fmla="*/ 7 h 27"/>
                  <a:gd name="T62" fmla="*/ 14 w 23"/>
                  <a:gd name="T63" fmla="*/ 7 h 27"/>
                  <a:gd name="T64" fmla="*/ 15 w 23"/>
                  <a:gd name="T65" fmla="*/ 7 h 27"/>
                  <a:gd name="T66" fmla="*/ 15 w 23"/>
                  <a:gd name="T6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7">
                    <a:moveTo>
                      <a:pt x="15" y="0"/>
                    </a:moveTo>
                    <a:cubicBezTo>
                      <a:pt x="8" y="0"/>
                      <a:pt x="8" y="0"/>
                      <a:pt x="8" y="0"/>
                    </a:cubicBezTo>
                    <a:cubicBezTo>
                      <a:pt x="4" y="0"/>
                      <a:pt x="0" y="9"/>
                      <a:pt x="0" y="12"/>
                    </a:cubicBezTo>
                    <a:cubicBezTo>
                      <a:pt x="0" y="20"/>
                      <a:pt x="0" y="20"/>
                      <a:pt x="0" y="20"/>
                    </a:cubicBezTo>
                    <a:cubicBezTo>
                      <a:pt x="1" y="24"/>
                      <a:pt x="4" y="27"/>
                      <a:pt x="8" y="27"/>
                    </a:cubicBezTo>
                    <a:cubicBezTo>
                      <a:pt x="16" y="27"/>
                      <a:pt x="16" y="27"/>
                      <a:pt x="16" y="27"/>
                    </a:cubicBezTo>
                    <a:cubicBezTo>
                      <a:pt x="20" y="27"/>
                      <a:pt x="23" y="24"/>
                      <a:pt x="23" y="20"/>
                    </a:cubicBezTo>
                    <a:cubicBezTo>
                      <a:pt x="23" y="12"/>
                      <a:pt x="23" y="12"/>
                      <a:pt x="23" y="12"/>
                    </a:cubicBezTo>
                    <a:cubicBezTo>
                      <a:pt x="23" y="8"/>
                      <a:pt x="19" y="0"/>
                      <a:pt x="15" y="0"/>
                    </a:cubicBezTo>
                    <a:close/>
                    <a:moveTo>
                      <a:pt x="15" y="8"/>
                    </a:moveTo>
                    <a:cubicBezTo>
                      <a:pt x="15" y="8"/>
                      <a:pt x="15" y="8"/>
                      <a:pt x="15" y="8"/>
                    </a:cubicBezTo>
                    <a:cubicBezTo>
                      <a:pt x="14" y="8"/>
                      <a:pt x="14" y="8"/>
                      <a:pt x="14" y="8"/>
                    </a:cubicBezTo>
                    <a:cubicBezTo>
                      <a:pt x="14" y="8"/>
                      <a:pt x="14" y="8"/>
                      <a:pt x="13" y="8"/>
                    </a:cubicBezTo>
                    <a:cubicBezTo>
                      <a:pt x="13" y="8"/>
                      <a:pt x="13" y="8"/>
                      <a:pt x="12" y="8"/>
                    </a:cubicBezTo>
                    <a:cubicBezTo>
                      <a:pt x="12" y="8"/>
                      <a:pt x="11" y="8"/>
                      <a:pt x="11" y="9"/>
                    </a:cubicBezTo>
                    <a:cubicBezTo>
                      <a:pt x="10" y="9"/>
                      <a:pt x="10" y="9"/>
                      <a:pt x="10" y="10"/>
                    </a:cubicBezTo>
                    <a:cubicBezTo>
                      <a:pt x="10" y="10"/>
                      <a:pt x="10" y="10"/>
                      <a:pt x="11" y="11"/>
                    </a:cubicBezTo>
                    <a:cubicBezTo>
                      <a:pt x="11" y="11"/>
                      <a:pt x="12" y="11"/>
                      <a:pt x="12" y="11"/>
                    </a:cubicBezTo>
                    <a:cubicBezTo>
                      <a:pt x="13" y="12"/>
                      <a:pt x="14" y="12"/>
                      <a:pt x="15" y="13"/>
                    </a:cubicBezTo>
                    <a:cubicBezTo>
                      <a:pt x="15" y="13"/>
                      <a:pt x="15" y="14"/>
                      <a:pt x="15" y="15"/>
                    </a:cubicBezTo>
                    <a:cubicBezTo>
                      <a:pt x="15" y="15"/>
                      <a:pt x="15" y="16"/>
                      <a:pt x="15" y="16"/>
                    </a:cubicBezTo>
                    <a:cubicBezTo>
                      <a:pt x="15" y="16"/>
                      <a:pt x="15" y="17"/>
                      <a:pt x="15" y="17"/>
                    </a:cubicBezTo>
                    <a:cubicBezTo>
                      <a:pt x="14" y="17"/>
                      <a:pt x="14" y="17"/>
                      <a:pt x="14" y="17"/>
                    </a:cubicBezTo>
                    <a:cubicBezTo>
                      <a:pt x="13" y="17"/>
                      <a:pt x="13" y="18"/>
                      <a:pt x="13" y="18"/>
                    </a:cubicBezTo>
                    <a:cubicBezTo>
                      <a:pt x="13" y="19"/>
                      <a:pt x="13" y="19"/>
                      <a:pt x="13" y="19"/>
                    </a:cubicBezTo>
                    <a:cubicBezTo>
                      <a:pt x="13" y="19"/>
                      <a:pt x="13" y="19"/>
                      <a:pt x="13" y="19"/>
                    </a:cubicBezTo>
                    <a:cubicBezTo>
                      <a:pt x="13" y="19"/>
                      <a:pt x="13" y="19"/>
                      <a:pt x="12" y="19"/>
                    </a:cubicBezTo>
                    <a:cubicBezTo>
                      <a:pt x="11" y="19"/>
                      <a:pt x="11" y="19"/>
                      <a:pt x="11" y="19"/>
                    </a:cubicBezTo>
                    <a:cubicBezTo>
                      <a:pt x="11" y="19"/>
                      <a:pt x="11" y="19"/>
                      <a:pt x="11" y="19"/>
                    </a:cubicBezTo>
                    <a:cubicBezTo>
                      <a:pt x="11" y="19"/>
                      <a:pt x="11" y="19"/>
                      <a:pt x="11" y="19"/>
                    </a:cubicBezTo>
                    <a:cubicBezTo>
                      <a:pt x="11" y="18"/>
                      <a:pt x="11" y="18"/>
                      <a:pt x="11" y="18"/>
                    </a:cubicBezTo>
                    <a:cubicBezTo>
                      <a:pt x="10" y="18"/>
                      <a:pt x="10" y="18"/>
                      <a:pt x="9" y="18"/>
                    </a:cubicBezTo>
                    <a:cubicBezTo>
                      <a:pt x="9" y="18"/>
                      <a:pt x="8" y="17"/>
                      <a:pt x="8" y="17"/>
                    </a:cubicBezTo>
                    <a:cubicBezTo>
                      <a:pt x="8" y="17"/>
                      <a:pt x="8" y="17"/>
                      <a:pt x="8" y="17"/>
                    </a:cubicBezTo>
                    <a:cubicBezTo>
                      <a:pt x="8" y="17"/>
                      <a:pt x="8" y="17"/>
                      <a:pt x="8" y="17"/>
                    </a:cubicBezTo>
                    <a:cubicBezTo>
                      <a:pt x="8" y="16"/>
                      <a:pt x="8" y="16"/>
                      <a:pt x="8" y="16"/>
                    </a:cubicBezTo>
                    <a:cubicBezTo>
                      <a:pt x="8" y="16"/>
                      <a:pt x="8" y="16"/>
                      <a:pt x="9" y="16"/>
                    </a:cubicBezTo>
                    <a:cubicBezTo>
                      <a:pt x="9" y="16"/>
                      <a:pt x="9" y="16"/>
                      <a:pt x="9" y="16"/>
                    </a:cubicBezTo>
                    <a:cubicBezTo>
                      <a:pt x="9" y="16"/>
                      <a:pt x="9" y="16"/>
                      <a:pt x="9" y="16"/>
                    </a:cubicBezTo>
                    <a:cubicBezTo>
                      <a:pt x="10" y="16"/>
                      <a:pt x="10" y="16"/>
                      <a:pt x="10" y="16"/>
                    </a:cubicBezTo>
                    <a:cubicBezTo>
                      <a:pt x="10" y="16"/>
                      <a:pt x="11" y="16"/>
                      <a:pt x="11" y="16"/>
                    </a:cubicBezTo>
                    <a:cubicBezTo>
                      <a:pt x="11" y="16"/>
                      <a:pt x="12" y="16"/>
                      <a:pt x="12" y="16"/>
                    </a:cubicBezTo>
                    <a:cubicBezTo>
                      <a:pt x="12" y="16"/>
                      <a:pt x="13" y="16"/>
                      <a:pt x="13" y="16"/>
                    </a:cubicBezTo>
                    <a:cubicBezTo>
                      <a:pt x="13" y="16"/>
                      <a:pt x="13" y="16"/>
                      <a:pt x="13" y="16"/>
                    </a:cubicBezTo>
                    <a:cubicBezTo>
                      <a:pt x="13" y="15"/>
                      <a:pt x="13" y="15"/>
                      <a:pt x="13" y="15"/>
                    </a:cubicBezTo>
                    <a:cubicBezTo>
                      <a:pt x="13" y="15"/>
                      <a:pt x="13" y="14"/>
                      <a:pt x="13" y="14"/>
                    </a:cubicBezTo>
                    <a:cubicBezTo>
                      <a:pt x="13" y="14"/>
                      <a:pt x="13" y="14"/>
                      <a:pt x="13" y="14"/>
                    </a:cubicBezTo>
                    <a:cubicBezTo>
                      <a:pt x="13" y="14"/>
                      <a:pt x="13" y="13"/>
                      <a:pt x="12" y="13"/>
                    </a:cubicBezTo>
                    <a:cubicBezTo>
                      <a:pt x="12" y="13"/>
                      <a:pt x="12" y="13"/>
                      <a:pt x="11" y="13"/>
                    </a:cubicBezTo>
                    <a:cubicBezTo>
                      <a:pt x="11" y="13"/>
                      <a:pt x="11" y="13"/>
                      <a:pt x="10" y="12"/>
                    </a:cubicBezTo>
                    <a:cubicBezTo>
                      <a:pt x="10" y="12"/>
                      <a:pt x="10" y="12"/>
                      <a:pt x="9" y="12"/>
                    </a:cubicBezTo>
                    <a:cubicBezTo>
                      <a:pt x="9" y="11"/>
                      <a:pt x="9" y="11"/>
                      <a:pt x="9" y="11"/>
                    </a:cubicBezTo>
                    <a:cubicBezTo>
                      <a:pt x="9" y="11"/>
                      <a:pt x="8" y="10"/>
                      <a:pt x="8" y="10"/>
                    </a:cubicBezTo>
                    <a:cubicBezTo>
                      <a:pt x="8" y="9"/>
                      <a:pt x="9" y="8"/>
                      <a:pt x="9" y="8"/>
                    </a:cubicBezTo>
                    <a:cubicBezTo>
                      <a:pt x="9" y="7"/>
                      <a:pt x="10" y="7"/>
                      <a:pt x="11" y="7"/>
                    </a:cubicBezTo>
                    <a:cubicBezTo>
                      <a:pt x="11" y="6"/>
                      <a:pt x="11" y="6"/>
                      <a:pt x="11" y="6"/>
                    </a:cubicBezTo>
                    <a:cubicBezTo>
                      <a:pt x="11" y="6"/>
                      <a:pt x="11" y="6"/>
                      <a:pt x="11" y="6"/>
                    </a:cubicBezTo>
                    <a:cubicBezTo>
                      <a:pt x="11" y="6"/>
                      <a:pt x="11" y="5"/>
                      <a:pt x="12" y="5"/>
                    </a:cubicBezTo>
                    <a:cubicBezTo>
                      <a:pt x="13" y="5"/>
                      <a:pt x="13" y="5"/>
                      <a:pt x="13" y="5"/>
                    </a:cubicBezTo>
                    <a:cubicBezTo>
                      <a:pt x="13" y="5"/>
                      <a:pt x="13" y="5"/>
                      <a:pt x="13" y="6"/>
                    </a:cubicBezTo>
                    <a:cubicBezTo>
                      <a:pt x="13" y="6"/>
                      <a:pt x="13" y="6"/>
                      <a:pt x="13" y="6"/>
                    </a:cubicBezTo>
                    <a:cubicBezTo>
                      <a:pt x="13" y="7"/>
                      <a:pt x="13" y="7"/>
                      <a:pt x="13" y="7"/>
                    </a:cubicBezTo>
                    <a:cubicBezTo>
                      <a:pt x="13" y="7"/>
                      <a:pt x="13" y="7"/>
                      <a:pt x="14" y="7"/>
                    </a:cubicBezTo>
                    <a:cubicBezTo>
                      <a:pt x="14" y="7"/>
                      <a:pt x="14" y="7"/>
                      <a:pt x="14" y="7"/>
                    </a:cubicBezTo>
                    <a:cubicBezTo>
                      <a:pt x="14" y="7"/>
                      <a:pt x="14" y="7"/>
                      <a:pt x="14" y="7"/>
                    </a:cubicBezTo>
                    <a:cubicBezTo>
                      <a:pt x="15" y="7"/>
                      <a:pt x="15" y="7"/>
                      <a:pt x="15" y="7"/>
                    </a:cubicBezTo>
                    <a:cubicBezTo>
                      <a:pt x="15" y="7"/>
                      <a:pt x="15" y="7"/>
                      <a:pt x="15" y="7"/>
                    </a:cubicBezTo>
                    <a:cubicBezTo>
                      <a:pt x="15" y="8"/>
                      <a:pt x="15" y="8"/>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60"/>
              <p:cNvSpPr/>
              <p:nvPr/>
            </p:nvSpPr>
            <p:spPr bwMode="auto">
              <a:xfrm>
                <a:off x="3854" y="1798"/>
                <a:ext cx="22" cy="17"/>
              </a:xfrm>
              <a:custGeom>
                <a:avLst/>
                <a:gdLst>
                  <a:gd name="T0" fmla="*/ 9 w 9"/>
                  <a:gd name="T1" fmla="*/ 4 h 7"/>
                  <a:gd name="T2" fmla="*/ 0 w 9"/>
                  <a:gd name="T3" fmla="*/ 2 h 7"/>
                  <a:gd name="T4" fmla="*/ 0 w 9"/>
                  <a:gd name="T5" fmla="*/ 2 h 7"/>
                  <a:gd name="T6" fmla="*/ 0 w 9"/>
                  <a:gd name="T7" fmla="*/ 2 h 7"/>
                  <a:gd name="T8" fmla="*/ 0 w 9"/>
                  <a:gd name="T9" fmla="*/ 2 h 7"/>
                  <a:gd name="T10" fmla="*/ 0 w 9"/>
                  <a:gd name="T11" fmla="*/ 2 h 7"/>
                  <a:gd name="T12" fmla="*/ 0 w 9"/>
                  <a:gd name="T13" fmla="*/ 2 h 7"/>
                  <a:gd name="T14" fmla="*/ 7 w 9"/>
                  <a:gd name="T15" fmla="*/ 7 h 7"/>
                  <a:gd name="T16" fmla="*/ 8 w 9"/>
                  <a:gd name="T17" fmla="*/ 7 h 7"/>
                  <a:gd name="T18" fmla="*/ 3 w 9"/>
                  <a:gd name="T19" fmla="*/ 2 h 7"/>
                  <a:gd name="T20" fmla="*/ 8 w 9"/>
                  <a:gd name="T21" fmla="*/ 4 h 7"/>
                  <a:gd name="T22" fmla="*/ 9 w 9"/>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4"/>
                    </a:moveTo>
                    <a:cubicBezTo>
                      <a:pt x="6" y="0"/>
                      <a:pt x="1"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5" y="3"/>
                      <a:pt x="7" y="7"/>
                      <a:pt x="7" y="7"/>
                    </a:cubicBezTo>
                    <a:cubicBezTo>
                      <a:pt x="8" y="7"/>
                      <a:pt x="8" y="7"/>
                      <a:pt x="8" y="7"/>
                    </a:cubicBezTo>
                    <a:cubicBezTo>
                      <a:pt x="7" y="4"/>
                      <a:pt x="5" y="3"/>
                      <a:pt x="3" y="2"/>
                    </a:cubicBezTo>
                    <a:cubicBezTo>
                      <a:pt x="6" y="3"/>
                      <a:pt x="8" y="4"/>
                      <a:pt x="8" y="4"/>
                    </a:cubicBezTo>
                    <a:cubicBezTo>
                      <a:pt x="9" y="4"/>
                      <a:pt x="9"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61"/>
              <p:cNvSpPr>
                <a:spLocks noEditPoints="1"/>
              </p:cNvSpPr>
              <p:nvPr/>
            </p:nvSpPr>
            <p:spPr bwMode="auto">
              <a:xfrm>
                <a:off x="4032" y="2524"/>
                <a:ext cx="99" cy="83"/>
              </a:xfrm>
              <a:custGeom>
                <a:avLst/>
                <a:gdLst>
                  <a:gd name="T0" fmla="*/ 35 w 42"/>
                  <a:gd name="T1" fmla="*/ 6 h 35"/>
                  <a:gd name="T2" fmla="*/ 35 w 42"/>
                  <a:gd name="T3" fmla="*/ 6 h 35"/>
                  <a:gd name="T4" fmla="*/ 34 w 42"/>
                  <a:gd name="T5" fmla="*/ 5 h 35"/>
                  <a:gd name="T6" fmla="*/ 30 w 42"/>
                  <a:gd name="T7" fmla="*/ 5 h 35"/>
                  <a:gd name="T8" fmla="*/ 30 w 42"/>
                  <a:gd name="T9" fmla="*/ 6 h 35"/>
                  <a:gd name="T10" fmla="*/ 28 w 42"/>
                  <a:gd name="T11" fmla="*/ 6 h 35"/>
                  <a:gd name="T12" fmla="*/ 27 w 42"/>
                  <a:gd name="T13" fmla="*/ 4 h 35"/>
                  <a:gd name="T14" fmla="*/ 22 w 42"/>
                  <a:gd name="T15" fmla="*/ 0 h 35"/>
                  <a:gd name="T16" fmla="*/ 19 w 42"/>
                  <a:gd name="T17" fmla="*/ 0 h 35"/>
                  <a:gd name="T18" fmla="*/ 14 w 42"/>
                  <a:gd name="T19" fmla="*/ 4 h 35"/>
                  <a:gd name="T20" fmla="*/ 14 w 42"/>
                  <a:gd name="T21" fmla="*/ 7 h 35"/>
                  <a:gd name="T22" fmla="*/ 12 w 42"/>
                  <a:gd name="T23" fmla="*/ 7 h 35"/>
                  <a:gd name="T24" fmla="*/ 11 w 42"/>
                  <a:gd name="T25" fmla="*/ 6 h 35"/>
                  <a:gd name="T26" fmla="*/ 7 w 42"/>
                  <a:gd name="T27" fmla="*/ 6 h 35"/>
                  <a:gd name="T28" fmla="*/ 6 w 42"/>
                  <a:gd name="T29" fmla="*/ 7 h 35"/>
                  <a:gd name="T30" fmla="*/ 6 w 42"/>
                  <a:gd name="T31" fmla="*/ 7 h 35"/>
                  <a:gd name="T32" fmla="*/ 0 w 42"/>
                  <a:gd name="T33" fmla="*/ 14 h 35"/>
                  <a:gd name="T34" fmla="*/ 0 w 42"/>
                  <a:gd name="T35" fmla="*/ 28 h 35"/>
                  <a:gd name="T36" fmla="*/ 8 w 42"/>
                  <a:gd name="T37" fmla="*/ 35 h 35"/>
                  <a:gd name="T38" fmla="*/ 34 w 42"/>
                  <a:gd name="T39" fmla="*/ 35 h 35"/>
                  <a:gd name="T40" fmla="*/ 41 w 42"/>
                  <a:gd name="T41" fmla="*/ 27 h 35"/>
                  <a:gd name="T42" fmla="*/ 41 w 42"/>
                  <a:gd name="T43" fmla="*/ 13 h 35"/>
                  <a:gd name="T44" fmla="*/ 35 w 42"/>
                  <a:gd name="T45" fmla="*/ 6 h 35"/>
                  <a:gd name="T46" fmla="*/ 16 w 42"/>
                  <a:gd name="T47" fmla="*/ 4 h 35"/>
                  <a:gd name="T48" fmla="*/ 19 w 42"/>
                  <a:gd name="T49" fmla="*/ 3 h 35"/>
                  <a:gd name="T50" fmla="*/ 22 w 42"/>
                  <a:gd name="T51" fmla="*/ 3 h 35"/>
                  <a:gd name="T52" fmla="*/ 25 w 42"/>
                  <a:gd name="T53" fmla="*/ 4 h 35"/>
                  <a:gd name="T54" fmla="*/ 25 w 42"/>
                  <a:gd name="T55" fmla="*/ 6 h 35"/>
                  <a:gd name="T56" fmla="*/ 16 w 42"/>
                  <a:gd name="T57" fmla="*/ 7 h 35"/>
                  <a:gd name="T58" fmla="*/ 16 w 42"/>
                  <a:gd name="T5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5">
                    <a:moveTo>
                      <a:pt x="35" y="6"/>
                    </a:moveTo>
                    <a:cubicBezTo>
                      <a:pt x="35" y="6"/>
                      <a:pt x="35" y="6"/>
                      <a:pt x="35" y="6"/>
                    </a:cubicBezTo>
                    <a:cubicBezTo>
                      <a:pt x="35" y="6"/>
                      <a:pt x="34" y="5"/>
                      <a:pt x="34" y="5"/>
                    </a:cubicBezTo>
                    <a:cubicBezTo>
                      <a:pt x="30" y="5"/>
                      <a:pt x="30" y="5"/>
                      <a:pt x="30" y="5"/>
                    </a:cubicBezTo>
                    <a:cubicBezTo>
                      <a:pt x="30" y="5"/>
                      <a:pt x="30" y="6"/>
                      <a:pt x="30" y="6"/>
                    </a:cubicBezTo>
                    <a:cubicBezTo>
                      <a:pt x="28" y="6"/>
                      <a:pt x="28" y="6"/>
                      <a:pt x="28" y="6"/>
                    </a:cubicBezTo>
                    <a:cubicBezTo>
                      <a:pt x="27" y="4"/>
                      <a:pt x="27" y="4"/>
                      <a:pt x="27" y="4"/>
                    </a:cubicBezTo>
                    <a:cubicBezTo>
                      <a:pt x="27" y="1"/>
                      <a:pt x="25" y="0"/>
                      <a:pt x="22" y="0"/>
                    </a:cubicBezTo>
                    <a:cubicBezTo>
                      <a:pt x="19" y="0"/>
                      <a:pt x="19" y="0"/>
                      <a:pt x="19" y="0"/>
                    </a:cubicBezTo>
                    <a:cubicBezTo>
                      <a:pt x="16" y="1"/>
                      <a:pt x="14" y="1"/>
                      <a:pt x="14" y="4"/>
                    </a:cubicBezTo>
                    <a:cubicBezTo>
                      <a:pt x="14" y="7"/>
                      <a:pt x="14" y="7"/>
                      <a:pt x="14" y="7"/>
                    </a:cubicBezTo>
                    <a:cubicBezTo>
                      <a:pt x="12" y="7"/>
                      <a:pt x="12" y="7"/>
                      <a:pt x="12" y="7"/>
                    </a:cubicBezTo>
                    <a:cubicBezTo>
                      <a:pt x="12" y="6"/>
                      <a:pt x="11" y="6"/>
                      <a:pt x="11" y="6"/>
                    </a:cubicBezTo>
                    <a:cubicBezTo>
                      <a:pt x="7" y="6"/>
                      <a:pt x="7" y="6"/>
                      <a:pt x="7" y="6"/>
                    </a:cubicBezTo>
                    <a:cubicBezTo>
                      <a:pt x="7" y="6"/>
                      <a:pt x="6" y="6"/>
                      <a:pt x="6" y="7"/>
                    </a:cubicBezTo>
                    <a:cubicBezTo>
                      <a:pt x="6" y="7"/>
                      <a:pt x="6" y="7"/>
                      <a:pt x="6" y="7"/>
                    </a:cubicBezTo>
                    <a:cubicBezTo>
                      <a:pt x="3" y="8"/>
                      <a:pt x="0" y="11"/>
                      <a:pt x="0" y="14"/>
                    </a:cubicBezTo>
                    <a:cubicBezTo>
                      <a:pt x="0" y="28"/>
                      <a:pt x="0" y="28"/>
                      <a:pt x="0" y="28"/>
                    </a:cubicBezTo>
                    <a:cubicBezTo>
                      <a:pt x="0" y="32"/>
                      <a:pt x="4" y="35"/>
                      <a:pt x="8" y="35"/>
                    </a:cubicBezTo>
                    <a:cubicBezTo>
                      <a:pt x="34" y="35"/>
                      <a:pt x="34" y="35"/>
                      <a:pt x="34" y="35"/>
                    </a:cubicBezTo>
                    <a:cubicBezTo>
                      <a:pt x="38" y="35"/>
                      <a:pt x="42" y="31"/>
                      <a:pt x="41" y="27"/>
                    </a:cubicBezTo>
                    <a:cubicBezTo>
                      <a:pt x="41" y="13"/>
                      <a:pt x="41" y="13"/>
                      <a:pt x="41" y="13"/>
                    </a:cubicBezTo>
                    <a:cubicBezTo>
                      <a:pt x="41" y="10"/>
                      <a:pt x="38" y="7"/>
                      <a:pt x="35" y="6"/>
                    </a:cubicBezTo>
                    <a:close/>
                    <a:moveTo>
                      <a:pt x="16" y="4"/>
                    </a:moveTo>
                    <a:cubicBezTo>
                      <a:pt x="16" y="4"/>
                      <a:pt x="16" y="3"/>
                      <a:pt x="19" y="3"/>
                    </a:cubicBezTo>
                    <a:cubicBezTo>
                      <a:pt x="22" y="3"/>
                      <a:pt x="22" y="3"/>
                      <a:pt x="22" y="3"/>
                    </a:cubicBezTo>
                    <a:cubicBezTo>
                      <a:pt x="25" y="3"/>
                      <a:pt x="25" y="3"/>
                      <a:pt x="25" y="4"/>
                    </a:cubicBezTo>
                    <a:cubicBezTo>
                      <a:pt x="25" y="6"/>
                      <a:pt x="25" y="6"/>
                      <a:pt x="25" y="6"/>
                    </a:cubicBezTo>
                    <a:cubicBezTo>
                      <a:pt x="16" y="7"/>
                      <a:pt x="16" y="7"/>
                      <a:pt x="16" y="7"/>
                    </a:cubicBez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62"/>
              <p:cNvSpPr>
                <a:spLocks noEditPoints="1"/>
              </p:cNvSpPr>
              <p:nvPr/>
            </p:nvSpPr>
            <p:spPr bwMode="auto">
              <a:xfrm>
                <a:off x="4179" y="2624"/>
                <a:ext cx="71" cy="62"/>
              </a:xfrm>
              <a:custGeom>
                <a:avLst/>
                <a:gdLst>
                  <a:gd name="T0" fmla="*/ 25 w 30"/>
                  <a:gd name="T1" fmla="*/ 4 h 26"/>
                  <a:gd name="T2" fmla="*/ 26 w 30"/>
                  <a:gd name="T3" fmla="*/ 4 h 26"/>
                  <a:gd name="T4" fmla="*/ 25 w 30"/>
                  <a:gd name="T5" fmla="*/ 4 h 26"/>
                  <a:gd name="T6" fmla="*/ 22 w 30"/>
                  <a:gd name="T7" fmla="*/ 4 h 26"/>
                  <a:gd name="T8" fmla="*/ 21 w 30"/>
                  <a:gd name="T9" fmla="*/ 4 h 26"/>
                  <a:gd name="T10" fmla="*/ 20 w 30"/>
                  <a:gd name="T11" fmla="*/ 4 h 26"/>
                  <a:gd name="T12" fmla="*/ 20 w 30"/>
                  <a:gd name="T13" fmla="*/ 3 h 26"/>
                  <a:gd name="T14" fmla="*/ 16 w 30"/>
                  <a:gd name="T15" fmla="*/ 0 h 26"/>
                  <a:gd name="T16" fmla="*/ 13 w 30"/>
                  <a:gd name="T17" fmla="*/ 0 h 26"/>
                  <a:gd name="T18" fmla="*/ 10 w 30"/>
                  <a:gd name="T19" fmla="*/ 3 h 26"/>
                  <a:gd name="T20" fmla="*/ 10 w 30"/>
                  <a:gd name="T21" fmla="*/ 5 h 26"/>
                  <a:gd name="T22" fmla="*/ 8 w 30"/>
                  <a:gd name="T23" fmla="*/ 5 h 26"/>
                  <a:gd name="T24" fmla="*/ 8 w 30"/>
                  <a:gd name="T25" fmla="*/ 4 h 26"/>
                  <a:gd name="T26" fmla="*/ 5 w 30"/>
                  <a:gd name="T27" fmla="*/ 4 h 26"/>
                  <a:gd name="T28" fmla="*/ 4 w 30"/>
                  <a:gd name="T29" fmla="*/ 5 h 26"/>
                  <a:gd name="T30" fmla="*/ 4 w 30"/>
                  <a:gd name="T31" fmla="*/ 5 h 26"/>
                  <a:gd name="T32" fmla="*/ 0 w 30"/>
                  <a:gd name="T33" fmla="*/ 10 h 26"/>
                  <a:gd name="T34" fmla="*/ 0 w 30"/>
                  <a:gd name="T35" fmla="*/ 21 h 26"/>
                  <a:gd name="T36" fmla="*/ 5 w 30"/>
                  <a:gd name="T37" fmla="*/ 26 h 26"/>
                  <a:gd name="T38" fmla="*/ 25 w 30"/>
                  <a:gd name="T39" fmla="*/ 25 h 26"/>
                  <a:gd name="T40" fmla="*/ 30 w 30"/>
                  <a:gd name="T41" fmla="*/ 20 h 26"/>
                  <a:gd name="T42" fmla="*/ 30 w 30"/>
                  <a:gd name="T43" fmla="*/ 10 h 26"/>
                  <a:gd name="T44" fmla="*/ 25 w 30"/>
                  <a:gd name="T45" fmla="*/ 4 h 26"/>
                  <a:gd name="T46" fmla="*/ 12 w 30"/>
                  <a:gd name="T47" fmla="*/ 3 h 26"/>
                  <a:gd name="T48" fmla="*/ 13 w 30"/>
                  <a:gd name="T49" fmla="*/ 2 h 26"/>
                  <a:gd name="T50" fmla="*/ 16 w 30"/>
                  <a:gd name="T51" fmla="*/ 2 h 26"/>
                  <a:gd name="T52" fmla="*/ 18 w 30"/>
                  <a:gd name="T53" fmla="*/ 3 h 26"/>
                  <a:gd name="T54" fmla="*/ 18 w 30"/>
                  <a:gd name="T55" fmla="*/ 5 h 26"/>
                  <a:gd name="T56" fmla="*/ 12 w 30"/>
                  <a:gd name="T57" fmla="*/ 5 h 26"/>
                  <a:gd name="T58" fmla="*/ 12 w 30"/>
                  <a:gd name="T5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6">
                    <a:moveTo>
                      <a:pt x="25" y="4"/>
                    </a:moveTo>
                    <a:cubicBezTo>
                      <a:pt x="25" y="4"/>
                      <a:pt x="26" y="4"/>
                      <a:pt x="26" y="4"/>
                    </a:cubicBezTo>
                    <a:cubicBezTo>
                      <a:pt x="25" y="4"/>
                      <a:pt x="25" y="4"/>
                      <a:pt x="25" y="4"/>
                    </a:cubicBezTo>
                    <a:cubicBezTo>
                      <a:pt x="22" y="4"/>
                      <a:pt x="22" y="4"/>
                      <a:pt x="22" y="4"/>
                    </a:cubicBezTo>
                    <a:cubicBezTo>
                      <a:pt x="22" y="4"/>
                      <a:pt x="21" y="4"/>
                      <a:pt x="21" y="4"/>
                    </a:cubicBezTo>
                    <a:cubicBezTo>
                      <a:pt x="20" y="4"/>
                      <a:pt x="20" y="4"/>
                      <a:pt x="20" y="4"/>
                    </a:cubicBezTo>
                    <a:cubicBezTo>
                      <a:pt x="20" y="3"/>
                      <a:pt x="20" y="3"/>
                      <a:pt x="20" y="3"/>
                    </a:cubicBezTo>
                    <a:cubicBezTo>
                      <a:pt x="20" y="1"/>
                      <a:pt x="18" y="0"/>
                      <a:pt x="16" y="0"/>
                    </a:cubicBezTo>
                    <a:cubicBezTo>
                      <a:pt x="13" y="0"/>
                      <a:pt x="13" y="0"/>
                      <a:pt x="13" y="0"/>
                    </a:cubicBezTo>
                    <a:cubicBezTo>
                      <a:pt x="11" y="0"/>
                      <a:pt x="10" y="1"/>
                      <a:pt x="10" y="3"/>
                    </a:cubicBezTo>
                    <a:cubicBezTo>
                      <a:pt x="10" y="5"/>
                      <a:pt x="10" y="5"/>
                      <a:pt x="10" y="5"/>
                    </a:cubicBezTo>
                    <a:cubicBezTo>
                      <a:pt x="8" y="5"/>
                      <a:pt x="8" y="5"/>
                      <a:pt x="8" y="5"/>
                    </a:cubicBezTo>
                    <a:cubicBezTo>
                      <a:pt x="8" y="4"/>
                      <a:pt x="8" y="4"/>
                      <a:pt x="8" y="4"/>
                    </a:cubicBezTo>
                    <a:cubicBezTo>
                      <a:pt x="5" y="4"/>
                      <a:pt x="5" y="4"/>
                      <a:pt x="5" y="4"/>
                    </a:cubicBezTo>
                    <a:cubicBezTo>
                      <a:pt x="4" y="4"/>
                      <a:pt x="4" y="5"/>
                      <a:pt x="4" y="5"/>
                    </a:cubicBezTo>
                    <a:cubicBezTo>
                      <a:pt x="4" y="5"/>
                      <a:pt x="4" y="5"/>
                      <a:pt x="4" y="5"/>
                    </a:cubicBezTo>
                    <a:cubicBezTo>
                      <a:pt x="2" y="5"/>
                      <a:pt x="0" y="8"/>
                      <a:pt x="0" y="10"/>
                    </a:cubicBezTo>
                    <a:cubicBezTo>
                      <a:pt x="0" y="21"/>
                      <a:pt x="0" y="21"/>
                      <a:pt x="0" y="21"/>
                    </a:cubicBezTo>
                    <a:cubicBezTo>
                      <a:pt x="0" y="24"/>
                      <a:pt x="2" y="26"/>
                      <a:pt x="5" y="26"/>
                    </a:cubicBezTo>
                    <a:cubicBezTo>
                      <a:pt x="25" y="25"/>
                      <a:pt x="25" y="25"/>
                      <a:pt x="25" y="25"/>
                    </a:cubicBezTo>
                    <a:cubicBezTo>
                      <a:pt x="28" y="25"/>
                      <a:pt x="30" y="23"/>
                      <a:pt x="30" y="20"/>
                    </a:cubicBezTo>
                    <a:cubicBezTo>
                      <a:pt x="30" y="10"/>
                      <a:pt x="30" y="10"/>
                      <a:pt x="30" y="10"/>
                    </a:cubicBezTo>
                    <a:cubicBezTo>
                      <a:pt x="30" y="7"/>
                      <a:pt x="28" y="5"/>
                      <a:pt x="25" y="4"/>
                    </a:cubicBezTo>
                    <a:close/>
                    <a:moveTo>
                      <a:pt x="12" y="3"/>
                    </a:moveTo>
                    <a:cubicBezTo>
                      <a:pt x="12" y="2"/>
                      <a:pt x="12" y="2"/>
                      <a:pt x="13" y="2"/>
                    </a:cubicBezTo>
                    <a:cubicBezTo>
                      <a:pt x="16" y="2"/>
                      <a:pt x="16" y="2"/>
                      <a:pt x="16" y="2"/>
                    </a:cubicBezTo>
                    <a:cubicBezTo>
                      <a:pt x="18" y="2"/>
                      <a:pt x="18" y="2"/>
                      <a:pt x="18" y="3"/>
                    </a:cubicBezTo>
                    <a:cubicBezTo>
                      <a:pt x="18" y="5"/>
                      <a:pt x="18" y="5"/>
                      <a:pt x="18" y="5"/>
                    </a:cubicBezTo>
                    <a:cubicBezTo>
                      <a:pt x="12" y="5"/>
                      <a:pt x="12" y="5"/>
                      <a:pt x="12" y="5"/>
                    </a:cubicBezTo>
                    <a:lnTo>
                      <a:pt x="1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63"/>
              <p:cNvSpPr>
                <a:spLocks noEditPoints="1"/>
              </p:cNvSpPr>
              <p:nvPr/>
            </p:nvSpPr>
            <p:spPr bwMode="auto">
              <a:xfrm>
                <a:off x="3812" y="2235"/>
                <a:ext cx="125" cy="107"/>
              </a:xfrm>
              <a:custGeom>
                <a:avLst/>
                <a:gdLst>
                  <a:gd name="T0" fmla="*/ 44 w 53"/>
                  <a:gd name="T1" fmla="*/ 8 h 45"/>
                  <a:gd name="T2" fmla="*/ 44 w 53"/>
                  <a:gd name="T3" fmla="*/ 8 h 45"/>
                  <a:gd name="T4" fmla="*/ 43 w 53"/>
                  <a:gd name="T5" fmla="*/ 7 h 45"/>
                  <a:gd name="T6" fmla="*/ 39 w 53"/>
                  <a:gd name="T7" fmla="*/ 7 h 45"/>
                  <a:gd name="T8" fmla="*/ 37 w 53"/>
                  <a:gd name="T9" fmla="*/ 8 h 45"/>
                  <a:gd name="T10" fmla="*/ 35 w 53"/>
                  <a:gd name="T11" fmla="*/ 8 h 45"/>
                  <a:gd name="T12" fmla="*/ 35 w 53"/>
                  <a:gd name="T13" fmla="*/ 5 h 45"/>
                  <a:gd name="T14" fmla="*/ 28 w 53"/>
                  <a:gd name="T15" fmla="*/ 0 h 45"/>
                  <a:gd name="T16" fmla="*/ 23 w 53"/>
                  <a:gd name="T17" fmla="*/ 0 h 45"/>
                  <a:gd name="T18" fmla="*/ 17 w 53"/>
                  <a:gd name="T19" fmla="*/ 5 h 45"/>
                  <a:gd name="T20" fmla="*/ 17 w 53"/>
                  <a:gd name="T21" fmla="*/ 8 h 45"/>
                  <a:gd name="T22" fmla="*/ 14 w 53"/>
                  <a:gd name="T23" fmla="*/ 8 h 45"/>
                  <a:gd name="T24" fmla="*/ 13 w 53"/>
                  <a:gd name="T25" fmla="*/ 7 h 45"/>
                  <a:gd name="T26" fmla="*/ 9 w 53"/>
                  <a:gd name="T27" fmla="*/ 7 h 45"/>
                  <a:gd name="T28" fmla="*/ 8 w 53"/>
                  <a:gd name="T29" fmla="*/ 9 h 45"/>
                  <a:gd name="T30" fmla="*/ 8 w 53"/>
                  <a:gd name="T31" fmla="*/ 9 h 45"/>
                  <a:gd name="T32" fmla="*/ 0 w 53"/>
                  <a:gd name="T33" fmla="*/ 18 h 45"/>
                  <a:gd name="T34" fmla="*/ 0 w 53"/>
                  <a:gd name="T35" fmla="*/ 36 h 45"/>
                  <a:gd name="T36" fmla="*/ 10 w 53"/>
                  <a:gd name="T37" fmla="*/ 45 h 45"/>
                  <a:gd name="T38" fmla="*/ 43 w 53"/>
                  <a:gd name="T39" fmla="*/ 44 h 45"/>
                  <a:gd name="T40" fmla="*/ 53 w 53"/>
                  <a:gd name="T41" fmla="*/ 34 h 45"/>
                  <a:gd name="T42" fmla="*/ 52 w 53"/>
                  <a:gd name="T43" fmla="*/ 17 h 45"/>
                  <a:gd name="T44" fmla="*/ 44 w 53"/>
                  <a:gd name="T45" fmla="*/ 8 h 45"/>
                  <a:gd name="T46" fmla="*/ 20 w 53"/>
                  <a:gd name="T47" fmla="*/ 5 h 45"/>
                  <a:gd name="T48" fmla="*/ 24 w 53"/>
                  <a:gd name="T49" fmla="*/ 3 h 45"/>
                  <a:gd name="T50" fmla="*/ 28 w 53"/>
                  <a:gd name="T51" fmla="*/ 3 h 45"/>
                  <a:gd name="T52" fmla="*/ 32 w 53"/>
                  <a:gd name="T53" fmla="*/ 5 h 45"/>
                  <a:gd name="T54" fmla="*/ 32 w 53"/>
                  <a:gd name="T55" fmla="*/ 8 h 45"/>
                  <a:gd name="T56" fmla="*/ 20 w 53"/>
                  <a:gd name="T57" fmla="*/ 8 h 45"/>
                  <a:gd name="T58" fmla="*/ 20 w 53"/>
                  <a:gd name="T5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5">
                    <a:moveTo>
                      <a:pt x="44" y="8"/>
                    </a:moveTo>
                    <a:cubicBezTo>
                      <a:pt x="44" y="8"/>
                      <a:pt x="44" y="8"/>
                      <a:pt x="44" y="8"/>
                    </a:cubicBezTo>
                    <a:cubicBezTo>
                      <a:pt x="44" y="7"/>
                      <a:pt x="44" y="7"/>
                      <a:pt x="43" y="7"/>
                    </a:cubicBezTo>
                    <a:cubicBezTo>
                      <a:pt x="39" y="7"/>
                      <a:pt x="39" y="7"/>
                      <a:pt x="39" y="7"/>
                    </a:cubicBezTo>
                    <a:cubicBezTo>
                      <a:pt x="38" y="7"/>
                      <a:pt x="37" y="7"/>
                      <a:pt x="37" y="8"/>
                    </a:cubicBezTo>
                    <a:cubicBezTo>
                      <a:pt x="35" y="8"/>
                      <a:pt x="35" y="8"/>
                      <a:pt x="35" y="8"/>
                    </a:cubicBezTo>
                    <a:cubicBezTo>
                      <a:pt x="35" y="5"/>
                      <a:pt x="35" y="5"/>
                      <a:pt x="35" y="5"/>
                    </a:cubicBezTo>
                    <a:cubicBezTo>
                      <a:pt x="35" y="1"/>
                      <a:pt x="32" y="0"/>
                      <a:pt x="28" y="0"/>
                    </a:cubicBezTo>
                    <a:cubicBezTo>
                      <a:pt x="23" y="0"/>
                      <a:pt x="23" y="0"/>
                      <a:pt x="23" y="0"/>
                    </a:cubicBezTo>
                    <a:cubicBezTo>
                      <a:pt x="20" y="0"/>
                      <a:pt x="17" y="1"/>
                      <a:pt x="17" y="5"/>
                    </a:cubicBezTo>
                    <a:cubicBezTo>
                      <a:pt x="17" y="8"/>
                      <a:pt x="17" y="8"/>
                      <a:pt x="17" y="8"/>
                    </a:cubicBezTo>
                    <a:cubicBezTo>
                      <a:pt x="14" y="8"/>
                      <a:pt x="14" y="8"/>
                      <a:pt x="14" y="8"/>
                    </a:cubicBezTo>
                    <a:cubicBezTo>
                      <a:pt x="14" y="8"/>
                      <a:pt x="14" y="7"/>
                      <a:pt x="13" y="7"/>
                    </a:cubicBezTo>
                    <a:cubicBezTo>
                      <a:pt x="9" y="7"/>
                      <a:pt x="9" y="7"/>
                      <a:pt x="9" y="7"/>
                    </a:cubicBezTo>
                    <a:cubicBezTo>
                      <a:pt x="8" y="7"/>
                      <a:pt x="8" y="8"/>
                      <a:pt x="8" y="9"/>
                    </a:cubicBezTo>
                    <a:cubicBezTo>
                      <a:pt x="8" y="9"/>
                      <a:pt x="8" y="9"/>
                      <a:pt x="8" y="9"/>
                    </a:cubicBezTo>
                    <a:cubicBezTo>
                      <a:pt x="3" y="9"/>
                      <a:pt x="0" y="13"/>
                      <a:pt x="0" y="18"/>
                    </a:cubicBezTo>
                    <a:cubicBezTo>
                      <a:pt x="0" y="36"/>
                      <a:pt x="0" y="36"/>
                      <a:pt x="0" y="36"/>
                    </a:cubicBezTo>
                    <a:cubicBezTo>
                      <a:pt x="0" y="41"/>
                      <a:pt x="4" y="45"/>
                      <a:pt x="10" y="45"/>
                    </a:cubicBezTo>
                    <a:cubicBezTo>
                      <a:pt x="43" y="44"/>
                      <a:pt x="43" y="44"/>
                      <a:pt x="43" y="44"/>
                    </a:cubicBezTo>
                    <a:cubicBezTo>
                      <a:pt x="49" y="44"/>
                      <a:pt x="53" y="40"/>
                      <a:pt x="53" y="34"/>
                    </a:cubicBezTo>
                    <a:cubicBezTo>
                      <a:pt x="52" y="17"/>
                      <a:pt x="52" y="17"/>
                      <a:pt x="52" y="17"/>
                    </a:cubicBezTo>
                    <a:cubicBezTo>
                      <a:pt x="52" y="12"/>
                      <a:pt x="49" y="8"/>
                      <a:pt x="44" y="8"/>
                    </a:cubicBezTo>
                    <a:close/>
                    <a:moveTo>
                      <a:pt x="20" y="5"/>
                    </a:moveTo>
                    <a:cubicBezTo>
                      <a:pt x="20" y="4"/>
                      <a:pt x="20" y="3"/>
                      <a:pt x="24" y="3"/>
                    </a:cubicBezTo>
                    <a:cubicBezTo>
                      <a:pt x="28" y="3"/>
                      <a:pt x="28" y="3"/>
                      <a:pt x="28" y="3"/>
                    </a:cubicBezTo>
                    <a:cubicBezTo>
                      <a:pt x="32" y="3"/>
                      <a:pt x="32" y="4"/>
                      <a:pt x="32" y="5"/>
                    </a:cubicBezTo>
                    <a:cubicBezTo>
                      <a:pt x="32" y="8"/>
                      <a:pt x="32" y="8"/>
                      <a:pt x="32" y="8"/>
                    </a:cubicBezTo>
                    <a:cubicBezTo>
                      <a:pt x="20" y="8"/>
                      <a:pt x="20" y="8"/>
                      <a:pt x="20" y="8"/>
                    </a:cubicBezTo>
                    <a:lnTo>
                      <a:pt x="2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64"/>
              <p:cNvSpPr>
                <a:spLocks noEditPoints="1"/>
              </p:cNvSpPr>
              <p:nvPr/>
            </p:nvSpPr>
            <p:spPr bwMode="auto">
              <a:xfrm>
                <a:off x="3923" y="2356"/>
                <a:ext cx="107" cy="109"/>
              </a:xfrm>
              <a:custGeom>
                <a:avLst/>
                <a:gdLst>
                  <a:gd name="T0" fmla="*/ 45 w 45"/>
                  <a:gd name="T1" fmla="*/ 26 h 46"/>
                  <a:gd name="T2" fmla="*/ 45 w 45"/>
                  <a:gd name="T3" fmla="*/ 8 h 46"/>
                  <a:gd name="T4" fmla="*/ 36 w 45"/>
                  <a:gd name="T5" fmla="*/ 0 h 46"/>
                  <a:gd name="T6" fmla="*/ 8 w 45"/>
                  <a:gd name="T7" fmla="*/ 1 h 46"/>
                  <a:gd name="T8" fmla="*/ 0 w 45"/>
                  <a:gd name="T9" fmla="*/ 9 h 46"/>
                  <a:gd name="T10" fmla="*/ 1 w 45"/>
                  <a:gd name="T11" fmla="*/ 27 h 46"/>
                  <a:gd name="T12" fmla="*/ 9 w 45"/>
                  <a:gd name="T13" fmla="*/ 35 h 46"/>
                  <a:gd name="T14" fmla="*/ 20 w 45"/>
                  <a:gd name="T15" fmla="*/ 35 h 46"/>
                  <a:gd name="T16" fmla="*/ 20 w 45"/>
                  <a:gd name="T17" fmla="*/ 41 h 46"/>
                  <a:gd name="T18" fmla="*/ 7 w 45"/>
                  <a:gd name="T19" fmla="*/ 41 h 46"/>
                  <a:gd name="T20" fmla="*/ 5 w 45"/>
                  <a:gd name="T21" fmla="*/ 44 h 46"/>
                  <a:gd name="T22" fmla="*/ 7 w 45"/>
                  <a:gd name="T23" fmla="*/ 46 h 46"/>
                  <a:gd name="T24" fmla="*/ 40 w 45"/>
                  <a:gd name="T25" fmla="*/ 45 h 46"/>
                  <a:gd name="T26" fmla="*/ 42 w 45"/>
                  <a:gd name="T27" fmla="*/ 43 h 46"/>
                  <a:gd name="T28" fmla="*/ 39 w 45"/>
                  <a:gd name="T29" fmla="*/ 40 h 46"/>
                  <a:gd name="T30" fmla="*/ 27 w 45"/>
                  <a:gd name="T31" fmla="*/ 41 h 46"/>
                  <a:gd name="T32" fmla="*/ 27 w 45"/>
                  <a:gd name="T33" fmla="*/ 35 h 46"/>
                  <a:gd name="T34" fmla="*/ 37 w 45"/>
                  <a:gd name="T35" fmla="*/ 35 h 46"/>
                  <a:gd name="T36" fmla="*/ 45 w 45"/>
                  <a:gd name="T37" fmla="*/ 26 h 46"/>
                  <a:gd name="T38" fmla="*/ 9 w 45"/>
                  <a:gd name="T39" fmla="*/ 32 h 46"/>
                  <a:gd name="T40" fmla="*/ 4 w 45"/>
                  <a:gd name="T41" fmla="*/ 27 h 46"/>
                  <a:gd name="T42" fmla="*/ 3 w 45"/>
                  <a:gd name="T43" fmla="*/ 9 h 46"/>
                  <a:gd name="T44" fmla="*/ 8 w 45"/>
                  <a:gd name="T45" fmla="*/ 4 h 46"/>
                  <a:gd name="T46" fmla="*/ 37 w 45"/>
                  <a:gd name="T47" fmla="*/ 3 h 46"/>
                  <a:gd name="T48" fmla="*/ 42 w 45"/>
                  <a:gd name="T49" fmla="*/ 8 h 46"/>
                  <a:gd name="T50" fmla="*/ 42 w 45"/>
                  <a:gd name="T51" fmla="*/ 26 h 46"/>
                  <a:gd name="T52" fmla="*/ 37 w 45"/>
                  <a:gd name="T53" fmla="*/ 31 h 46"/>
                  <a:gd name="T54" fmla="*/ 9 w 45"/>
                  <a:gd name="T5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46">
                    <a:moveTo>
                      <a:pt x="45" y="26"/>
                    </a:moveTo>
                    <a:cubicBezTo>
                      <a:pt x="45" y="8"/>
                      <a:pt x="45" y="8"/>
                      <a:pt x="45" y="8"/>
                    </a:cubicBezTo>
                    <a:cubicBezTo>
                      <a:pt x="45" y="4"/>
                      <a:pt x="41" y="0"/>
                      <a:pt x="36" y="0"/>
                    </a:cubicBezTo>
                    <a:cubicBezTo>
                      <a:pt x="8" y="1"/>
                      <a:pt x="8" y="1"/>
                      <a:pt x="8" y="1"/>
                    </a:cubicBezTo>
                    <a:cubicBezTo>
                      <a:pt x="4" y="1"/>
                      <a:pt x="0" y="5"/>
                      <a:pt x="0" y="9"/>
                    </a:cubicBezTo>
                    <a:cubicBezTo>
                      <a:pt x="1" y="27"/>
                      <a:pt x="1" y="27"/>
                      <a:pt x="1" y="27"/>
                    </a:cubicBezTo>
                    <a:cubicBezTo>
                      <a:pt x="1" y="32"/>
                      <a:pt x="5" y="35"/>
                      <a:pt x="9" y="35"/>
                    </a:cubicBezTo>
                    <a:cubicBezTo>
                      <a:pt x="20" y="35"/>
                      <a:pt x="20" y="35"/>
                      <a:pt x="20" y="35"/>
                    </a:cubicBezTo>
                    <a:cubicBezTo>
                      <a:pt x="20" y="41"/>
                      <a:pt x="20" y="41"/>
                      <a:pt x="20" y="41"/>
                    </a:cubicBezTo>
                    <a:cubicBezTo>
                      <a:pt x="7" y="41"/>
                      <a:pt x="7" y="41"/>
                      <a:pt x="7" y="41"/>
                    </a:cubicBezTo>
                    <a:cubicBezTo>
                      <a:pt x="6" y="41"/>
                      <a:pt x="4" y="42"/>
                      <a:pt x="5" y="44"/>
                    </a:cubicBezTo>
                    <a:cubicBezTo>
                      <a:pt x="5" y="45"/>
                      <a:pt x="6" y="46"/>
                      <a:pt x="7" y="46"/>
                    </a:cubicBezTo>
                    <a:cubicBezTo>
                      <a:pt x="40" y="45"/>
                      <a:pt x="40" y="45"/>
                      <a:pt x="40" y="45"/>
                    </a:cubicBezTo>
                    <a:cubicBezTo>
                      <a:pt x="41" y="45"/>
                      <a:pt x="42" y="44"/>
                      <a:pt x="42" y="43"/>
                    </a:cubicBezTo>
                    <a:cubicBezTo>
                      <a:pt x="42" y="41"/>
                      <a:pt x="41" y="40"/>
                      <a:pt x="39" y="40"/>
                    </a:cubicBezTo>
                    <a:cubicBezTo>
                      <a:pt x="27" y="41"/>
                      <a:pt x="27" y="41"/>
                      <a:pt x="27" y="41"/>
                    </a:cubicBezTo>
                    <a:cubicBezTo>
                      <a:pt x="27" y="35"/>
                      <a:pt x="27" y="35"/>
                      <a:pt x="27" y="35"/>
                    </a:cubicBezTo>
                    <a:cubicBezTo>
                      <a:pt x="37" y="35"/>
                      <a:pt x="37" y="35"/>
                      <a:pt x="37" y="35"/>
                    </a:cubicBezTo>
                    <a:cubicBezTo>
                      <a:pt x="42" y="34"/>
                      <a:pt x="45" y="31"/>
                      <a:pt x="45" y="26"/>
                    </a:cubicBezTo>
                    <a:close/>
                    <a:moveTo>
                      <a:pt x="9" y="32"/>
                    </a:moveTo>
                    <a:cubicBezTo>
                      <a:pt x="6" y="32"/>
                      <a:pt x="4" y="30"/>
                      <a:pt x="4" y="27"/>
                    </a:cubicBezTo>
                    <a:cubicBezTo>
                      <a:pt x="3" y="9"/>
                      <a:pt x="3" y="9"/>
                      <a:pt x="3" y="9"/>
                    </a:cubicBezTo>
                    <a:cubicBezTo>
                      <a:pt x="3" y="6"/>
                      <a:pt x="6" y="4"/>
                      <a:pt x="8" y="4"/>
                    </a:cubicBezTo>
                    <a:cubicBezTo>
                      <a:pt x="37" y="3"/>
                      <a:pt x="37" y="3"/>
                      <a:pt x="37" y="3"/>
                    </a:cubicBezTo>
                    <a:cubicBezTo>
                      <a:pt x="39" y="3"/>
                      <a:pt x="42" y="5"/>
                      <a:pt x="42" y="8"/>
                    </a:cubicBezTo>
                    <a:cubicBezTo>
                      <a:pt x="42" y="26"/>
                      <a:pt x="42" y="26"/>
                      <a:pt x="42" y="26"/>
                    </a:cubicBezTo>
                    <a:cubicBezTo>
                      <a:pt x="42" y="29"/>
                      <a:pt x="40" y="31"/>
                      <a:pt x="37" y="31"/>
                    </a:cubicBezTo>
                    <a:lnTo>
                      <a:pt x="9"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65"/>
              <p:cNvSpPr/>
              <p:nvPr/>
            </p:nvSpPr>
            <p:spPr bwMode="auto">
              <a:xfrm>
                <a:off x="3940" y="2375"/>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0"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66"/>
              <p:cNvSpPr/>
              <p:nvPr/>
            </p:nvSpPr>
            <p:spPr bwMode="auto">
              <a:xfrm>
                <a:off x="3940" y="2387"/>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1"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67"/>
              <p:cNvSpPr/>
              <p:nvPr/>
            </p:nvSpPr>
            <p:spPr bwMode="auto">
              <a:xfrm>
                <a:off x="3942" y="2398"/>
                <a:ext cx="71" cy="10"/>
              </a:xfrm>
              <a:custGeom>
                <a:avLst/>
                <a:gdLst>
                  <a:gd name="T0" fmla="*/ 30 w 30"/>
                  <a:gd name="T1" fmla="*/ 2 h 4"/>
                  <a:gd name="T2" fmla="*/ 28 w 30"/>
                  <a:gd name="T3" fmla="*/ 3 h 4"/>
                  <a:gd name="T4" fmla="*/ 1 w 30"/>
                  <a:gd name="T5" fmla="*/ 4 h 4"/>
                  <a:gd name="T6" fmla="*/ 0 w 30"/>
                  <a:gd name="T7" fmla="*/ 2 h 4"/>
                  <a:gd name="T8" fmla="*/ 0 w 30"/>
                  <a:gd name="T9" fmla="*/ 2 h 4"/>
                  <a:gd name="T10" fmla="*/ 1 w 30"/>
                  <a:gd name="T11" fmla="*/ 1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3"/>
                      <a:pt x="28" y="3"/>
                    </a:cubicBezTo>
                    <a:cubicBezTo>
                      <a:pt x="1" y="4"/>
                      <a:pt x="1" y="4"/>
                      <a:pt x="1" y="4"/>
                    </a:cubicBezTo>
                    <a:cubicBezTo>
                      <a:pt x="0" y="4"/>
                      <a:pt x="0" y="3"/>
                      <a:pt x="0" y="2"/>
                    </a:cubicBezTo>
                    <a:cubicBezTo>
                      <a:pt x="0" y="2"/>
                      <a:pt x="0" y="2"/>
                      <a:pt x="0" y="2"/>
                    </a:cubicBezTo>
                    <a:cubicBezTo>
                      <a:pt x="0" y="2"/>
                      <a:pt x="0" y="1"/>
                      <a:pt x="1" y="1"/>
                    </a:cubicBezTo>
                    <a:cubicBezTo>
                      <a:pt x="28" y="0"/>
                      <a:pt x="28" y="0"/>
                      <a:pt x="28" y="0"/>
                    </a:cubicBezTo>
                    <a:cubicBezTo>
                      <a:pt x="29" y="0"/>
                      <a:pt x="29"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68"/>
              <p:cNvSpPr/>
              <p:nvPr/>
            </p:nvSpPr>
            <p:spPr bwMode="auto">
              <a:xfrm>
                <a:off x="3961" y="2410"/>
                <a:ext cx="52" cy="10"/>
              </a:xfrm>
              <a:custGeom>
                <a:avLst/>
                <a:gdLst>
                  <a:gd name="T0" fmla="*/ 22 w 22"/>
                  <a:gd name="T1" fmla="*/ 2 h 4"/>
                  <a:gd name="T2" fmla="*/ 20 w 22"/>
                  <a:gd name="T3" fmla="*/ 3 h 4"/>
                  <a:gd name="T4" fmla="*/ 1 w 22"/>
                  <a:gd name="T5" fmla="*/ 4 h 4"/>
                  <a:gd name="T6" fmla="*/ 0 w 22"/>
                  <a:gd name="T7" fmla="*/ 2 h 4"/>
                  <a:gd name="T8" fmla="*/ 0 w 22"/>
                  <a:gd name="T9" fmla="*/ 2 h 4"/>
                  <a:gd name="T10" fmla="*/ 1 w 22"/>
                  <a:gd name="T11" fmla="*/ 1 h 4"/>
                  <a:gd name="T12" fmla="*/ 20 w 22"/>
                  <a:gd name="T13" fmla="*/ 0 h 4"/>
                  <a:gd name="T14" fmla="*/ 22 w 2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
                    <a:moveTo>
                      <a:pt x="22" y="2"/>
                    </a:moveTo>
                    <a:cubicBezTo>
                      <a:pt x="22" y="3"/>
                      <a:pt x="21" y="3"/>
                      <a:pt x="20" y="3"/>
                    </a:cubicBezTo>
                    <a:cubicBezTo>
                      <a:pt x="1" y="4"/>
                      <a:pt x="1" y="4"/>
                      <a:pt x="1" y="4"/>
                    </a:cubicBezTo>
                    <a:cubicBezTo>
                      <a:pt x="0" y="4"/>
                      <a:pt x="0" y="3"/>
                      <a:pt x="0" y="2"/>
                    </a:cubicBezTo>
                    <a:cubicBezTo>
                      <a:pt x="0" y="2"/>
                      <a:pt x="0" y="2"/>
                      <a:pt x="0" y="2"/>
                    </a:cubicBezTo>
                    <a:cubicBezTo>
                      <a:pt x="0" y="2"/>
                      <a:pt x="0" y="1"/>
                      <a:pt x="1" y="1"/>
                    </a:cubicBezTo>
                    <a:cubicBezTo>
                      <a:pt x="20" y="0"/>
                      <a:pt x="20" y="0"/>
                      <a:pt x="20" y="0"/>
                    </a:cubicBezTo>
                    <a:cubicBezTo>
                      <a:pt x="21" y="0"/>
                      <a:pt x="22" y="1"/>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9"/>
              <p:cNvSpPr>
                <a:spLocks noEditPoints="1"/>
              </p:cNvSpPr>
              <p:nvPr/>
            </p:nvSpPr>
            <p:spPr bwMode="auto">
              <a:xfrm>
                <a:off x="3954" y="1907"/>
                <a:ext cx="90" cy="93"/>
              </a:xfrm>
              <a:custGeom>
                <a:avLst/>
                <a:gdLst>
                  <a:gd name="T0" fmla="*/ 38 w 38"/>
                  <a:gd name="T1" fmla="*/ 22 h 39"/>
                  <a:gd name="T2" fmla="*/ 38 w 38"/>
                  <a:gd name="T3" fmla="*/ 7 h 39"/>
                  <a:gd name="T4" fmla="*/ 31 w 38"/>
                  <a:gd name="T5" fmla="*/ 0 h 39"/>
                  <a:gd name="T6" fmla="*/ 7 w 38"/>
                  <a:gd name="T7" fmla="*/ 0 h 39"/>
                  <a:gd name="T8" fmla="*/ 0 w 38"/>
                  <a:gd name="T9" fmla="*/ 7 h 39"/>
                  <a:gd name="T10" fmla="*/ 1 w 38"/>
                  <a:gd name="T11" fmla="*/ 23 h 39"/>
                  <a:gd name="T12" fmla="*/ 8 w 38"/>
                  <a:gd name="T13" fmla="*/ 30 h 39"/>
                  <a:gd name="T14" fmla="*/ 17 w 38"/>
                  <a:gd name="T15" fmla="*/ 29 h 39"/>
                  <a:gd name="T16" fmla="*/ 17 w 38"/>
                  <a:gd name="T17" fmla="*/ 34 h 39"/>
                  <a:gd name="T18" fmla="*/ 6 w 38"/>
                  <a:gd name="T19" fmla="*/ 34 h 39"/>
                  <a:gd name="T20" fmla="*/ 4 w 38"/>
                  <a:gd name="T21" fmla="*/ 37 h 39"/>
                  <a:gd name="T22" fmla="*/ 6 w 38"/>
                  <a:gd name="T23" fmla="*/ 39 h 39"/>
                  <a:gd name="T24" fmla="*/ 33 w 38"/>
                  <a:gd name="T25" fmla="*/ 38 h 39"/>
                  <a:gd name="T26" fmla="*/ 36 w 38"/>
                  <a:gd name="T27" fmla="*/ 36 h 39"/>
                  <a:gd name="T28" fmla="*/ 33 w 38"/>
                  <a:gd name="T29" fmla="*/ 34 h 39"/>
                  <a:gd name="T30" fmla="*/ 23 w 38"/>
                  <a:gd name="T31" fmla="*/ 34 h 39"/>
                  <a:gd name="T32" fmla="*/ 22 w 38"/>
                  <a:gd name="T33" fmla="*/ 29 h 39"/>
                  <a:gd name="T34" fmla="*/ 31 w 38"/>
                  <a:gd name="T35" fmla="*/ 29 h 39"/>
                  <a:gd name="T36" fmla="*/ 38 w 38"/>
                  <a:gd name="T37" fmla="*/ 22 h 39"/>
                  <a:gd name="T38" fmla="*/ 8 w 38"/>
                  <a:gd name="T39" fmla="*/ 27 h 39"/>
                  <a:gd name="T40" fmla="*/ 3 w 38"/>
                  <a:gd name="T41" fmla="*/ 23 h 39"/>
                  <a:gd name="T42" fmla="*/ 3 w 38"/>
                  <a:gd name="T43" fmla="*/ 7 h 39"/>
                  <a:gd name="T44" fmla="*/ 7 w 38"/>
                  <a:gd name="T45" fmla="*/ 3 h 39"/>
                  <a:gd name="T46" fmla="*/ 31 w 38"/>
                  <a:gd name="T47" fmla="*/ 2 h 39"/>
                  <a:gd name="T48" fmla="*/ 35 w 38"/>
                  <a:gd name="T49" fmla="*/ 7 h 39"/>
                  <a:gd name="T50" fmla="*/ 36 w 38"/>
                  <a:gd name="T51" fmla="*/ 22 h 39"/>
                  <a:gd name="T52" fmla="*/ 31 w 38"/>
                  <a:gd name="T53" fmla="*/ 26 h 39"/>
                  <a:gd name="T54" fmla="*/ 8 w 38"/>
                  <a:gd name="T5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9">
                    <a:moveTo>
                      <a:pt x="38" y="22"/>
                    </a:moveTo>
                    <a:cubicBezTo>
                      <a:pt x="38" y="7"/>
                      <a:pt x="38" y="7"/>
                      <a:pt x="38" y="7"/>
                    </a:cubicBezTo>
                    <a:cubicBezTo>
                      <a:pt x="38" y="3"/>
                      <a:pt x="35" y="0"/>
                      <a:pt x="31" y="0"/>
                    </a:cubicBezTo>
                    <a:cubicBezTo>
                      <a:pt x="7" y="0"/>
                      <a:pt x="7" y="0"/>
                      <a:pt x="7" y="0"/>
                    </a:cubicBezTo>
                    <a:cubicBezTo>
                      <a:pt x="3" y="0"/>
                      <a:pt x="0" y="4"/>
                      <a:pt x="0" y="7"/>
                    </a:cubicBezTo>
                    <a:cubicBezTo>
                      <a:pt x="1" y="23"/>
                      <a:pt x="1" y="23"/>
                      <a:pt x="1" y="23"/>
                    </a:cubicBezTo>
                    <a:cubicBezTo>
                      <a:pt x="1" y="27"/>
                      <a:pt x="4" y="30"/>
                      <a:pt x="8" y="30"/>
                    </a:cubicBezTo>
                    <a:cubicBezTo>
                      <a:pt x="17" y="29"/>
                      <a:pt x="17" y="29"/>
                      <a:pt x="17" y="29"/>
                    </a:cubicBezTo>
                    <a:cubicBezTo>
                      <a:pt x="17" y="34"/>
                      <a:pt x="17" y="34"/>
                      <a:pt x="17" y="34"/>
                    </a:cubicBezTo>
                    <a:cubicBezTo>
                      <a:pt x="6" y="34"/>
                      <a:pt x="6" y="34"/>
                      <a:pt x="6" y="34"/>
                    </a:cubicBezTo>
                    <a:cubicBezTo>
                      <a:pt x="5" y="35"/>
                      <a:pt x="4" y="35"/>
                      <a:pt x="4" y="37"/>
                    </a:cubicBezTo>
                    <a:cubicBezTo>
                      <a:pt x="4" y="38"/>
                      <a:pt x="5" y="39"/>
                      <a:pt x="6" y="39"/>
                    </a:cubicBezTo>
                    <a:cubicBezTo>
                      <a:pt x="33" y="38"/>
                      <a:pt x="33" y="38"/>
                      <a:pt x="33" y="38"/>
                    </a:cubicBezTo>
                    <a:cubicBezTo>
                      <a:pt x="35" y="38"/>
                      <a:pt x="36" y="37"/>
                      <a:pt x="36" y="36"/>
                    </a:cubicBezTo>
                    <a:cubicBezTo>
                      <a:pt x="36" y="35"/>
                      <a:pt x="35" y="34"/>
                      <a:pt x="33" y="34"/>
                    </a:cubicBezTo>
                    <a:cubicBezTo>
                      <a:pt x="23" y="34"/>
                      <a:pt x="23" y="34"/>
                      <a:pt x="23" y="34"/>
                    </a:cubicBezTo>
                    <a:cubicBezTo>
                      <a:pt x="22" y="29"/>
                      <a:pt x="22" y="29"/>
                      <a:pt x="22" y="29"/>
                    </a:cubicBezTo>
                    <a:cubicBezTo>
                      <a:pt x="31" y="29"/>
                      <a:pt x="31" y="29"/>
                      <a:pt x="31" y="29"/>
                    </a:cubicBezTo>
                    <a:cubicBezTo>
                      <a:pt x="35" y="29"/>
                      <a:pt x="38" y="26"/>
                      <a:pt x="38" y="22"/>
                    </a:cubicBezTo>
                    <a:close/>
                    <a:moveTo>
                      <a:pt x="8" y="27"/>
                    </a:moveTo>
                    <a:cubicBezTo>
                      <a:pt x="5" y="27"/>
                      <a:pt x="3" y="25"/>
                      <a:pt x="3" y="23"/>
                    </a:cubicBezTo>
                    <a:cubicBezTo>
                      <a:pt x="3" y="7"/>
                      <a:pt x="3" y="7"/>
                      <a:pt x="3" y="7"/>
                    </a:cubicBezTo>
                    <a:cubicBezTo>
                      <a:pt x="3" y="5"/>
                      <a:pt x="5" y="3"/>
                      <a:pt x="7" y="3"/>
                    </a:cubicBezTo>
                    <a:cubicBezTo>
                      <a:pt x="31" y="2"/>
                      <a:pt x="31" y="2"/>
                      <a:pt x="31" y="2"/>
                    </a:cubicBezTo>
                    <a:cubicBezTo>
                      <a:pt x="33" y="2"/>
                      <a:pt x="35" y="4"/>
                      <a:pt x="35" y="7"/>
                    </a:cubicBezTo>
                    <a:cubicBezTo>
                      <a:pt x="36" y="22"/>
                      <a:pt x="36" y="22"/>
                      <a:pt x="36" y="22"/>
                    </a:cubicBezTo>
                    <a:cubicBezTo>
                      <a:pt x="36" y="24"/>
                      <a:pt x="34" y="26"/>
                      <a:pt x="31" y="26"/>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70"/>
              <p:cNvSpPr/>
              <p:nvPr/>
            </p:nvSpPr>
            <p:spPr bwMode="auto">
              <a:xfrm>
                <a:off x="3968" y="1924"/>
                <a:ext cx="62" cy="7"/>
              </a:xfrm>
              <a:custGeom>
                <a:avLst/>
                <a:gdLst>
                  <a:gd name="T0" fmla="*/ 26 w 26"/>
                  <a:gd name="T1" fmla="*/ 1 h 3"/>
                  <a:gd name="T2" fmla="*/ 24 w 26"/>
                  <a:gd name="T3" fmla="*/ 2 h 3"/>
                  <a:gd name="T4" fmla="*/ 1 w 26"/>
                  <a:gd name="T5" fmla="*/ 3 h 3"/>
                  <a:gd name="T6" fmla="*/ 0 w 26"/>
                  <a:gd name="T7" fmla="*/ 2 h 3"/>
                  <a:gd name="T8" fmla="*/ 0 w 26"/>
                  <a:gd name="T9" fmla="*/ 2 h 3"/>
                  <a:gd name="T10" fmla="*/ 1 w 26"/>
                  <a:gd name="T11" fmla="*/ 0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2"/>
                    </a:cubicBezTo>
                    <a:cubicBezTo>
                      <a:pt x="1" y="3"/>
                      <a:pt x="1" y="3"/>
                      <a:pt x="1" y="3"/>
                    </a:cubicBezTo>
                    <a:cubicBezTo>
                      <a:pt x="1" y="3"/>
                      <a:pt x="0" y="2"/>
                      <a:pt x="0" y="2"/>
                    </a:cubicBezTo>
                    <a:cubicBezTo>
                      <a:pt x="0" y="2"/>
                      <a:pt x="0" y="2"/>
                      <a:pt x="0" y="2"/>
                    </a:cubicBezTo>
                    <a:cubicBezTo>
                      <a:pt x="0" y="1"/>
                      <a:pt x="1" y="0"/>
                      <a:pt x="1" y="0"/>
                    </a:cubicBezTo>
                    <a:cubicBezTo>
                      <a:pt x="24" y="0"/>
                      <a:pt x="24" y="0"/>
                      <a:pt x="24" y="0"/>
                    </a:cubicBezTo>
                    <a:cubicBezTo>
                      <a:pt x="25" y="0"/>
                      <a:pt x="25" y="0"/>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71"/>
              <p:cNvSpPr/>
              <p:nvPr/>
            </p:nvSpPr>
            <p:spPr bwMode="auto">
              <a:xfrm>
                <a:off x="3968" y="1933"/>
                <a:ext cx="62" cy="7"/>
              </a:xfrm>
              <a:custGeom>
                <a:avLst/>
                <a:gdLst>
                  <a:gd name="T0" fmla="*/ 26 w 26"/>
                  <a:gd name="T1" fmla="*/ 1 h 3"/>
                  <a:gd name="T2" fmla="*/ 24 w 26"/>
                  <a:gd name="T3" fmla="*/ 3 h 3"/>
                  <a:gd name="T4" fmla="*/ 2 w 26"/>
                  <a:gd name="T5" fmla="*/ 3 h 3"/>
                  <a:gd name="T6" fmla="*/ 0 w 26"/>
                  <a:gd name="T7" fmla="*/ 2 h 3"/>
                  <a:gd name="T8" fmla="*/ 0 w 26"/>
                  <a:gd name="T9" fmla="*/ 2 h 3"/>
                  <a:gd name="T10" fmla="*/ 1 w 26"/>
                  <a:gd name="T11" fmla="*/ 1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3"/>
                    </a:cubicBezTo>
                    <a:cubicBezTo>
                      <a:pt x="2" y="3"/>
                      <a:pt x="2" y="3"/>
                      <a:pt x="2" y="3"/>
                    </a:cubicBezTo>
                    <a:cubicBezTo>
                      <a:pt x="1" y="3"/>
                      <a:pt x="0" y="3"/>
                      <a:pt x="0" y="2"/>
                    </a:cubicBezTo>
                    <a:cubicBezTo>
                      <a:pt x="0" y="2"/>
                      <a:pt x="0" y="2"/>
                      <a:pt x="0" y="2"/>
                    </a:cubicBezTo>
                    <a:cubicBezTo>
                      <a:pt x="0" y="1"/>
                      <a:pt x="1" y="1"/>
                      <a:pt x="1" y="1"/>
                    </a:cubicBezTo>
                    <a:cubicBezTo>
                      <a:pt x="24" y="0"/>
                      <a:pt x="24" y="0"/>
                      <a:pt x="24" y="0"/>
                    </a:cubicBezTo>
                    <a:cubicBezTo>
                      <a:pt x="25" y="0"/>
                      <a:pt x="26"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72"/>
              <p:cNvSpPr/>
              <p:nvPr/>
            </p:nvSpPr>
            <p:spPr bwMode="auto">
              <a:xfrm>
                <a:off x="3968" y="1943"/>
                <a:ext cx="62" cy="7"/>
              </a:xfrm>
              <a:custGeom>
                <a:avLst/>
                <a:gdLst>
                  <a:gd name="T0" fmla="*/ 26 w 26"/>
                  <a:gd name="T1" fmla="*/ 2 h 3"/>
                  <a:gd name="T2" fmla="*/ 25 w 26"/>
                  <a:gd name="T3" fmla="*/ 3 h 3"/>
                  <a:gd name="T4" fmla="*/ 2 w 26"/>
                  <a:gd name="T5" fmla="*/ 3 h 3"/>
                  <a:gd name="T6" fmla="*/ 0 w 26"/>
                  <a:gd name="T7" fmla="*/ 2 h 3"/>
                  <a:gd name="T8" fmla="*/ 0 w 26"/>
                  <a:gd name="T9" fmla="*/ 2 h 3"/>
                  <a:gd name="T10" fmla="*/ 2 w 26"/>
                  <a:gd name="T11" fmla="*/ 1 h 3"/>
                  <a:gd name="T12" fmla="*/ 24 w 26"/>
                  <a:gd name="T13" fmla="*/ 0 h 3"/>
                  <a:gd name="T14" fmla="*/ 26 w 26"/>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2"/>
                    </a:moveTo>
                    <a:cubicBezTo>
                      <a:pt x="26" y="2"/>
                      <a:pt x="25" y="3"/>
                      <a:pt x="25" y="3"/>
                    </a:cubicBezTo>
                    <a:cubicBezTo>
                      <a:pt x="2" y="3"/>
                      <a:pt x="2" y="3"/>
                      <a:pt x="2" y="3"/>
                    </a:cubicBezTo>
                    <a:cubicBezTo>
                      <a:pt x="1" y="3"/>
                      <a:pt x="0" y="3"/>
                      <a:pt x="0" y="2"/>
                    </a:cubicBezTo>
                    <a:cubicBezTo>
                      <a:pt x="0" y="2"/>
                      <a:pt x="0" y="2"/>
                      <a:pt x="0" y="2"/>
                    </a:cubicBezTo>
                    <a:cubicBezTo>
                      <a:pt x="0" y="1"/>
                      <a:pt x="1" y="1"/>
                      <a:pt x="2" y="1"/>
                    </a:cubicBezTo>
                    <a:cubicBezTo>
                      <a:pt x="24" y="0"/>
                      <a:pt x="24" y="0"/>
                      <a:pt x="24" y="0"/>
                    </a:cubicBezTo>
                    <a:cubicBezTo>
                      <a:pt x="25" y="0"/>
                      <a:pt x="26" y="1"/>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3"/>
              <p:cNvSpPr/>
              <p:nvPr/>
            </p:nvSpPr>
            <p:spPr bwMode="auto">
              <a:xfrm>
                <a:off x="3985" y="1955"/>
                <a:ext cx="45" cy="4"/>
              </a:xfrm>
              <a:custGeom>
                <a:avLst/>
                <a:gdLst>
                  <a:gd name="T0" fmla="*/ 19 w 19"/>
                  <a:gd name="T1" fmla="*/ 1 h 2"/>
                  <a:gd name="T2" fmla="*/ 18 w 19"/>
                  <a:gd name="T3" fmla="*/ 2 h 2"/>
                  <a:gd name="T4" fmla="*/ 2 w 19"/>
                  <a:gd name="T5" fmla="*/ 2 h 2"/>
                  <a:gd name="T6" fmla="*/ 0 w 19"/>
                  <a:gd name="T7" fmla="*/ 1 h 2"/>
                  <a:gd name="T8" fmla="*/ 0 w 19"/>
                  <a:gd name="T9" fmla="*/ 1 h 2"/>
                  <a:gd name="T10" fmla="*/ 2 w 19"/>
                  <a:gd name="T11" fmla="*/ 0 h 2"/>
                  <a:gd name="T12" fmla="*/ 18 w 19"/>
                  <a:gd name="T13" fmla="*/ 0 h 2"/>
                  <a:gd name="T14" fmla="*/ 19 w 19"/>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
                    <a:moveTo>
                      <a:pt x="19" y="1"/>
                    </a:moveTo>
                    <a:cubicBezTo>
                      <a:pt x="19" y="1"/>
                      <a:pt x="18" y="2"/>
                      <a:pt x="18" y="2"/>
                    </a:cubicBezTo>
                    <a:cubicBezTo>
                      <a:pt x="2" y="2"/>
                      <a:pt x="2" y="2"/>
                      <a:pt x="2" y="2"/>
                    </a:cubicBezTo>
                    <a:cubicBezTo>
                      <a:pt x="1" y="2"/>
                      <a:pt x="0" y="2"/>
                      <a:pt x="0" y="1"/>
                    </a:cubicBezTo>
                    <a:cubicBezTo>
                      <a:pt x="0" y="1"/>
                      <a:pt x="0" y="1"/>
                      <a:pt x="0" y="1"/>
                    </a:cubicBezTo>
                    <a:cubicBezTo>
                      <a:pt x="0" y="1"/>
                      <a:pt x="1" y="0"/>
                      <a:pt x="2" y="0"/>
                    </a:cubicBezTo>
                    <a:cubicBezTo>
                      <a:pt x="18" y="0"/>
                      <a:pt x="18" y="0"/>
                      <a:pt x="18" y="0"/>
                    </a:cubicBezTo>
                    <a:cubicBezTo>
                      <a:pt x="18" y="0"/>
                      <a:pt x="19" y="0"/>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74"/>
              <p:cNvSpPr>
                <a:spLocks noEditPoints="1"/>
              </p:cNvSpPr>
              <p:nvPr/>
            </p:nvSpPr>
            <p:spPr bwMode="auto">
              <a:xfrm>
                <a:off x="3733" y="2679"/>
                <a:ext cx="79" cy="80"/>
              </a:xfrm>
              <a:custGeom>
                <a:avLst/>
                <a:gdLst>
                  <a:gd name="T0" fmla="*/ 33 w 33"/>
                  <a:gd name="T1" fmla="*/ 20 h 34"/>
                  <a:gd name="T2" fmla="*/ 32 w 33"/>
                  <a:gd name="T3" fmla="*/ 6 h 34"/>
                  <a:gd name="T4" fmla="*/ 26 w 33"/>
                  <a:gd name="T5" fmla="*/ 0 h 34"/>
                  <a:gd name="T6" fmla="*/ 5 w 33"/>
                  <a:gd name="T7" fmla="*/ 1 h 34"/>
                  <a:gd name="T8" fmla="*/ 0 w 33"/>
                  <a:gd name="T9" fmla="*/ 7 h 34"/>
                  <a:gd name="T10" fmla="*/ 0 w 33"/>
                  <a:gd name="T11" fmla="*/ 20 h 34"/>
                  <a:gd name="T12" fmla="*/ 6 w 33"/>
                  <a:gd name="T13" fmla="*/ 26 h 34"/>
                  <a:gd name="T14" fmla="*/ 14 w 33"/>
                  <a:gd name="T15" fmla="*/ 26 h 34"/>
                  <a:gd name="T16" fmla="*/ 14 w 33"/>
                  <a:gd name="T17" fmla="*/ 30 h 34"/>
                  <a:gd name="T18" fmla="*/ 5 w 33"/>
                  <a:gd name="T19" fmla="*/ 31 h 34"/>
                  <a:gd name="T20" fmla="*/ 3 w 33"/>
                  <a:gd name="T21" fmla="*/ 33 h 34"/>
                  <a:gd name="T22" fmla="*/ 5 w 33"/>
                  <a:gd name="T23" fmla="*/ 34 h 34"/>
                  <a:gd name="T24" fmla="*/ 29 w 33"/>
                  <a:gd name="T25" fmla="*/ 34 h 34"/>
                  <a:gd name="T26" fmla="*/ 30 w 33"/>
                  <a:gd name="T27" fmla="*/ 32 h 34"/>
                  <a:gd name="T28" fmla="*/ 29 w 33"/>
                  <a:gd name="T29" fmla="*/ 30 h 34"/>
                  <a:gd name="T30" fmla="*/ 19 w 33"/>
                  <a:gd name="T31" fmla="*/ 30 h 34"/>
                  <a:gd name="T32" fmla="*/ 19 w 33"/>
                  <a:gd name="T33" fmla="*/ 26 h 34"/>
                  <a:gd name="T34" fmla="*/ 27 w 33"/>
                  <a:gd name="T35" fmla="*/ 26 h 34"/>
                  <a:gd name="T36" fmla="*/ 33 w 33"/>
                  <a:gd name="T37" fmla="*/ 20 h 34"/>
                  <a:gd name="T38" fmla="*/ 6 w 33"/>
                  <a:gd name="T39" fmla="*/ 24 h 34"/>
                  <a:gd name="T40" fmla="*/ 2 w 33"/>
                  <a:gd name="T41" fmla="*/ 20 h 34"/>
                  <a:gd name="T42" fmla="*/ 2 w 33"/>
                  <a:gd name="T43" fmla="*/ 7 h 34"/>
                  <a:gd name="T44" fmla="*/ 6 w 33"/>
                  <a:gd name="T45" fmla="*/ 3 h 34"/>
                  <a:gd name="T46" fmla="*/ 26 w 33"/>
                  <a:gd name="T47" fmla="*/ 3 h 34"/>
                  <a:gd name="T48" fmla="*/ 30 w 33"/>
                  <a:gd name="T49" fmla="*/ 6 h 34"/>
                  <a:gd name="T50" fmla="*/ 30 w 33"/>
                  <a:gd name="T51" fmla="*/ 20 h 34"/>
                  <a:gd name="T52" fmla="*/ 27 w 33"/>
                  <a:gd name="T53" fmla="*/ 23 h 34"/>
                  <a:gd name="T54" fmla="*/ 6 w 33"/>
                  <a:gd name="T55"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4">
                    <a:moveTo>
                      <a:pt x="33" y="20"/>
                    </a:moveTo>
                    <a:cubicBezTo>
                      <a:pt x="32" y="6"/>
                      <a:pt x="32" y="6"/>
                      <a:pt x="32" y="6"/>
                    </a:cubicBezTo>
                    <a:cubicBezTo>
                      <a:pt x="32" y="3"/>
                      <a:pt x="30" y="0"/>
                      <a:pt x="26" y="0"/>
                    </a:cubicBezTo>
                    <a:cubicBezTo>
                      <a:pt x="5" y="1"/>
                      <a:pt x="5" y="1"/>
                      <a:pt x="5" y="1"/>
                    </a:cubicBezTo>
                    <a:cubicBezTo>
                      <a:pt x="2" y="1"/>
                      <a:pt x="0" y="4"/>
                      <a:pt x="0" y="7"/>
                    </a:cubicBezTo>
                    <a:cubicBezTo>
                      <a:pt x="0" y="20"/>
                      <a:pt x="0" y="20"/>
                      <a:pt x="0" y="20"/>
                    </a:cubicBezTo>
                    <a:cubicBezTo>
                      <a:pt x="0" y="24"/>
                      <a:pt x="3" y="26"/>
                      <a:pt x="6" y="26"/>
                    </a:cubicBezTo>
                    <a:cubicBezTo>
                      <a:pt x="14" y="26"/>
                      <a:pt x="14" y="26"/>
                      <a:pt x="14" y="26"/>
                    </a:cubicBezTo>
                    <a:cubicBezTo>
                      <a:pt x="14" y="30"/>
                      <a:pt x="14" y="30"/>
                      <a:pt x="14" y="30"/>
                    </a:cubicBezTo>
                    <a:cubicBezTo>
                      <a:pt x="5" y="31"/>
                      <a:pt x="5" y="31"/>
                      <a:pt x="5" y="31"/>
                    </a:cubicBezTo>
                    <a:cubicBezTo>
                      <a:pt x="4" y="31"/>
                      <a:pt x="3" y="31"/>
                      <a:pt x="3" y="33"/>
                    </a:cubicBezTo>
                    <a:cubicBezTo>
                      <a:pt x="3" y="34"/>
                      <a:pt x="4" y="34"/>
                      <a:pt x="5" y="34"/>
                    </a:cubicBezTo>
                    <a:cubicBezTo>
                      <a:pt x="29" y="34"/>
                      <a:pt x="29" y="34"/>
                      <a:pt x="29" y="34"/>
                    </a:cubicBezTo>
                    <a:cubicBezTo>
                      <a:pt x="30" y="34"/>
                      <a:pt x="30" y="33"/>
                      <a:pt x="30" y="32"/>
                    </a:cubicBezTo>
                    <a:cubicBezTo>
                      <a:pt x="30" y="31"/>
                      <a:pt x="30" y="30"/>
                      <a:pt x="29" y="30"/>
                    </a:cubicBezTo>
                    <a:cubicBezTo>
                      <a:pt x="19" y="30"/>
                      <a:pt x="19" y="30"/>
                      <a:pt x="19" y="30"/>
                    </a:cubicBezTo>
                    <a:cubicBezTo>
                      <a:pt x="19" y="26"/>
                      <a:pt x="19" y="26"/>
                      <a:pt x="19" y="26"/>
                    </a:cubicBezTo>
                    <a:cubicBezTo>
                      <a:pt x="27" y="26"/>
                      <a:pt x="27" y="26"/>
                      <a:pt x="27" y="26"/>
                    </a:cubicBezTo>
                    <a:cubicBezTo>
                      <a:pt x="30" y="26"/>
                      <a:pt x="33" y="23"/>
                      <a:pt x="33" y="20"/>
                    </a:cubicBezTo>
                    <a:close/>
                    <a:moveTo>
                      <a:pt x="6" y="24"/>
                    </a:moveTo>
                    <a:cubicBezTo>
                      <a:pt x="4" y="24"/>
                      <a:pt x="2" y="22"/>
                      <a:pt x="2" y="20"/>
                    </a:cubicBezTo>
                    <a:cubicBezTo>
                      <a:pt x="2" y="7"/>
                      <a:pt x="2" y="7"/>
                      <a:pt x="2" y="7"/>
                    </a:cubicBezTo>
                    <a:cubicBezTo>
                      <a:pt x="2" y="5"/>
                      <a:pt x="3" y="3"/>
                      <a:pt x="6" y="3"/>
                    </a:cubicBezTo>
                    <a:cubicBezTo>
                      <a:pt x="26" y="3"/>
                      <a:pt x="26" y="3"/>
                      <a:pt x="26" y="3"/>
                    </a:cubicBezTo>
                    <a:cubicBezTo>
                      <a:pt x="28" y="3"/>
                      <a:pt x="30" y="4"/>
                      <a:pt x="30" y="6"/>
                    </a:cubicBezTo>
                    <a:cubicBezTo>
                      <a:pt x="30" y="20"/>
                      <a:pt x="30" y="20"/>
                      <a:pt x="30" y="20"/>
                    </a:cubicBezTo>
                    <a:cubicBezTo>
                      <a:pt x="31" y="22"/>
                      <a:pt x="29" y="23"/>
                      <a:pt x="27" y="23"/>
                    </a:cubicBezTo>
                    <a:lnTo>
                      <a:pt x="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5"/>
              <p:cNvSpPr/>
              <p:nvPr/>
            </p:nvSpPr>
            <p:spPr bwMode="auto">
              <a:xfrm>
                <a:off x="3745" y="2693"/>
                <a:ext cx="52" cy="7"/>
              </a:xfrm>
              <a:custGeom>
                <a:avLst/>
                <a:gdLst>
                  <a:gd name="T0" fmla="*/ 22 w 22"/>
                  <a:gd name="T1" fmla="*/ 1 h 3"/>
                  <a:gd name="T2" fmla="*/ 21 w 22"/>
                  <a:gd name="T3" fmla="*/ 3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1" y="3"/>
                    </a:cubicBezTo>
                    <a:cubicBezTo>
                      <a:pt x="1" y="3"/>
                      <a:pt x="1" y="3"/>
                      <a:pt x="1" y="3"/>
                    </a:cubicBezTo>
                    <a:cubicBezTo>
                      <a:pt x="0" y="3"/>
                      <a:pt x="0" y="3"/>
                      <a:pt x="0" y="2"/>
                    </a:cubicBezTo>
                    <a:cubicBezTo>
                      <a:pt x="0" y="2"/>
                      <a:pt x="0" y="2"/>
                      <a:pt x="0" y="2"/>
                    </a:cubicBezTo>
                    <a:cubicBezTo>
                      <a:pt x="0" y="1"/>
                      <a:pt x="0" y="1"/>
                      <a:pt x="1" y="1"/>
                    </a:cubicBezTo>
                    <a:cubicBezTo>
                      <a:pt x="21" y="0"/>
                      <a:pt x="21" y="0"/>
                      <a:pt x="21" y="0"/>
                    </a:cubicBezTo>
                    <a:cubicBezTo>
                      <a:pt x="21"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6"/>
              <p:cNvSpPr/>
              <p:nvPr/>
            </p:nvSpPr>
            <p:spPr bwMode="auto">
              <a:xfrm>
                <a:off x="3745" y="2702"/>
                <a:ext cx="52" cy="7"/>
              </a:xfrm>
              <a:custGeom>
                <a:avLst/>
                <a:gdLst>
                  <a:gd name="T0" fmla="*/ 22 w 22"/>
                  <a:gd name="T1" fmla="*/ 1 h 3"/>
                  <a:gd name="T2" fmla="*/ 21 w 22"/>
                  <a:gd name="T3" fmla="*/ 2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2" y="2"/>
                      <a:pt x="21" y="2"/>
                    </a:cubicBezTo>
                    <a:cubicBezTo>
                      <a:pt x="1" y="3"/>
                      <a:pt x="1" y="3"/>
                      <a:pt x="1" y="3"/>
                    </a:cubicBezTo>
                    <a:cubicBezTo>
                      <a:pt x="0" y="3"/>
                      <a:pt x="0" y="2"/>
                      <a:pt x="0" y="2"/>
                    </a:cubicBezTo>
                    <a:cubicBezTo>
                      <a:pt x="0" y="2"/>
                      <a:pt x="0" y="2"/>
                      <a:pt x="0" y="2"/>
                    </a:cubicBezTo>
                    <a:cubicBezTo>
                      <a:pt x="0" y="1"/>
                      <a:pt x="0" y="1"/>
                      <a:pt x="1" y="1"/>
                    </a:cubicBezTo>
                    <a:cubicBezTo>
                      <a:pt x="21" y="0"/>
                      <a:pt x="21" y="0"/>
                      <a:pt x="21" y="0"/>
                    </a:cubicBezTo>
                    <a:cubicBezTo>
                      <a:pt x="22"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77"/>
              <p:cNvSpPr/>
              <p:nvPr/>
            </p:nvSpPr>
            <p:spPr bwMode="auto">
              <a:xfrm>
                <a:off x="3745" y="2712"/>
                <a:ext cx="52" cy="5"/>
              </a:xfrm>
              <a:custGeom>
                <a:avLst/>
                <a:gdLst>
                  <a:gd name="T0" fmla="*/ 22 w 22"/>
                  <a:gd name="T1" fmla="*/ 1 h 2"/>
                  <a:gd name="T2" fmla="*/ 21 w 22"/>
                  <a:gd name="T3" fmla="*/ 2 h 2"/>
                  <a:gd name="T4" fmla="*/ 1 w 22"/>
                  <a:gd name="T5" fmla="*/ 2 h 2"/>
                  <a:gd name="T6" fmla="*/ 0 w 22"/>
                  <a:gd name="T7" fmla="*/ 1 h 2"/>
                  <a:gd name="T8" fmla="*/ 0 w 22"/>
                  <a:gd name="T9" fmla="*/ 1 h 2"/>
                  <a:gd name="T10" fmla="*/ 1 w 22"/>
                  <a:gd name="T11" fmla="*/ 0 h 2"/>
                  <a:gd name="T12" fmla="*/ 21 w 22"/>
                  <a:gd name="T13" fmla="*/ 0 h 2"/>
                  <a:gd name="T14" fmla="*/ 22 w 2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
                    <a:moveTo>
                      <a:pt x="22" y="1"/>
                    </a:moveTo>
                    <a:cubicBezTo>
                      <a:pt x="22" y="2"/>
                      <a:pt x="22" y="2"/>
                      <a:pt x="21" y="2"/>
                    </a:cubicBezTo>
                    <a:cubicBezTo>
                      <a:pt x="1" y="2"/>
                      <a:pt x="1" y="2"/>
                      <a:pt x="1" y="2"/>
                    </a:cubicBezTo>
                    <a:cubicBezTo>
                      <a:pt x="0" y="2"/>
                      <a:pt x="0" y="2"/>
                      <a:pt x="0" y="1"/>
                    </a:cubicBezTo>
                    <a:cubicBezTo>
                      <a:pt x="0" y="1"/>
                      <a:pt x="0" y="1"/>
                      <a:pt x="0" y="1"/>
                    </a:cubicBezTo>
                    <a:cubicBezTo>
                      <a:pt x="0" y="1"/>
                      <a:pt x="0" y="0"/>
                      <a:pt x="1" y="0"/>
                    </a:cubicBezTo>
                    <a:cubicBezTo>
                      <a:pt x="21" y="0"/>
                      <a:pt x="21" y="0"/>
                      <a:pt x="21" y="0"/>
                    </a:cubicBezTo>
                    <a:cubicBezTo>
                      <a:pt x="22"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78"/>
              <p:cNvSpPr/>
              <p:nvPr/>
            </p:nvSpPr>
            <p:spPr bwMode="auto">
              <a:xfrm>
                <a:off x="3759" y="2721"/>
                <a:ext cx="38" cy="5"/>
              </a:xfrm>
              <a:custGeom>
                <a:avLst/>
                <a:gdLst>
                  <a:gd name="T0" fmla="*/ 16 w 16"/>
                  <a:gd name="T1" fmla="*/ 1 h 2"/>
                  <a:gd name="T2" fmla="*/ 15 w 16"/>
                  <a:gd name="T3" fmla="*/ 2 h 2"/>
                  <a:gd name="T4" fmla="*/ 1 w 16"/>
                  <a:gd name="T5" fmla="*/ 2 h 2"/>
                  <a:gd name="T6" fmla="*/ 0 w 16"/>
                  <a:gd name="T7" fmla="*/ 1 h 2"/>
                  <a:gd name="T8" fmla="*/ 0 w 16"/>
                  <a:gd name="T9" fmla="*/ 1 h 2"/>
                  <a:gd name="T10" fmla="*/ 1 w 16"/>
                  <a:gd name="T11" fmla="*/ 0 h 2"/>
                  <a:gd name="T12" fmla="*/ 15 w 16"/>
                  <a:gd name="T13" fmla="*/ 0 h 2"/>
                  <a:gd name="T14" fmla="*/ 16 w 16"/>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
                    <a:moveTo>
                      <a:pt x="16" y="1"/>
                    </a:moveTo>
                    <a:cubicBezTo>
                      <a:pt x="16" y="1"/>
                      <a:pt x="16" y="2"/>
                      <a:pt x="15" y="2"/>
                    </a:cubicBezTo>
                    <a:cubicBezTo>
                      <a:pt x="1" y="2"/>
                      <a:pt x="1" y="2"/>
                      <a:pt x="1" y="2"/>
                    </a:cubicBezTo>
                    <a:cubicBezTo>
                      <a:pt x="1" y="2"/>
                      <a:pt x="0" y="2"/>
                      <a:pt x="0" y="1"/>
                    </a:cubicBezTo>
                    <a:cubicBezTo>
                      <a:pt x="0" y="1"/>
                      <a:pt x="0" y="1"/>
                      <a:pt x="0" y="1"/>
                    </a:cubicBezTo>
                    <a:cubicBezTo>
                      <a:pt x="0" y="0"/>
                      <a:pt x="1" y="0"/>
                      <a:pt x="1" y="0"/>
                    </a:cubicBezTo>
                    <a:cubicBezTo>
                      <a:pt x="15" y="0"/>
                      <a:pt x="15" y="0"/>
                      <a:pt x="15" y="0"/>
                    </a:cubicBezTo>
                    <a:cubicBezTo>
                      <a:pt x="16" y="0"/>
                      <a:pt x="16"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9"/>
              <p:cNvSpPr>
                <a:spLocks noEditPoints="1"/>
              </p:cNvSpPr>
              <p:nvPr/>
            </p:nvSpPr>
            <p:spPr bwMode="auto">
              <a:xfrm>
                <a:off x="3660" y="2019"/>
                <a:ext cx="147" cy="109"/>
              </a:xfrm>
              <a:custGeom>
                <a:avLst/>
                <a:gdLst>
                  <a:gd name="T0" fmla="*/ 52 w 62"/>
                  <a:gd name="T1" fmla="*/ 0 h 46"/>
                  <a:gd name="T2" fmla="*/ 9 w 62"/>
                  <a:gd name="T3" fmla="*/ 1 h 46"/>
                  <a:gd name="T4" fmla="*/ 0 w 62"/>
                  <a:gd name="T5" fmla="*/ 11 h 46"/>
                  <a:gd name="T6" fmla="*/ 0 w 62"/>
                  <a:gd name="T7" fmla="*/ 37 h 46"/>
                  <a:gd name="T8" fmla="*/ 10 w 62"/>
                  <a:gd name="T9" fmla="*/ 46 h 46"/>
                  <a:gd name="T10" fmla="*/ 53 w 62"/>
                  <a:gd name="T11" fmla="*/ 45 h 46"/>
                  <a:gd name="T12" fmla="*/ 62 w 62"/>
                  <a:gd name="T13" fmla="*/ 35 h 46"/>
                  <a:gd name="T14" fmla="*/ 61 w 62"/>
                  <a:gd name="T15" fmla="*/ 9 h 46"/>
                  <a:gd name="T16" fmla="*/ 52 w 62"/>
                  <a:gd name="T17" fmla="*/ 0 h 46"/>
                  <a:gd name="T18" fmla="*/ 9 w 62"/>
                  <a:gd name="T19" fmla="*/ 5 h 46"/>
                  <a:gd name="T20" fmla="*/ 52 w 62"/>
                  <a:gd name="T21" fmla="*/ 4 h 46"/>
                  <a:gd name="T22" fmla="*/ 57 w 62"/>
                  <a:gd name="T23" fmla="*/ 9 h 46"/>
                  <a:gd name="T24" fmla="*/ 57 w 62"/>
                  <a:gd name="T25" fmla="*/ 12 h 46"/>
                  <a:gd name="T26" fmla="*/ 4 w 62"/>
                  <a:gd name="T27" fmla="*/ 13 h 46"/>
                  <a:gd name="T28" fmla="*/ 4 w 62"/>
                  <a:gd name="T29" fmla="*/ 11 h 46"/>
                  <a:gd name="T30" fmla="*/ 9 w 62"/>
                  <a:gd name="T31" fmla="*/ 5 h 46"/>
                  <a:gd name="T32" fmla="*/ 52 w 62"/>
                  <a:gd name="T33" fmla="*/ 41 h 46"/>
                  <a:gd name="T34" fmla="*/ 10 w 62"/>
                  <a:gd name="T35" fmla="*/ 42 h 46"/>
                  <a:gd name="T36" fmla="*/ 5 w 62"/>
                  <a:gd name="T37" fmla="*/ 37 h 46"/>
                  <a:gd name="T38" fmla="*/ 4 w 62"/>
                  <a:gd name="T39" fmla="*/ 23 h 46"/>
                  <a:gd name="T40" fmla="*/ 57 w 62"/>
                  <a:gd name="T41" fmla="*/ 22 h 46"/>
                  <a:gd name="T42" fmla="*/ 58 w 62"/>
                  <a:gd name="T43" fmla="*/ 36 h 46"/>
                  <a:gd name="T44" fmla="*/ 52 w 62"/>
                  <a:gd name="T4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6">
                    <a:moveTo>
                      <a:pt x="52" y="0"/>
                    </a:moveTo>
                    <a:cubicBezTo>
                      <a:pt x="9" y="1"/>
                      <a:pt x="9" y="1"/>
                      <a:pt x="9" y="1"/>
                    </a:cubicBezTo>
                    <a:cubicBezTo>
                      <a:pt x="4" y="1"/>
                      <a:pt x="0" y="5"/>
                      <a:pt x="0" y="11"/>
                    </a:cubicBezTo>
                    <a:cubicBezTo>
                      <a:pt x="0" y="37"/>
                      <a:pt x="0" y="37"/>
                      <a:pt x="0" y="37"/>
                    </a:cubicBezTo>
                    <a:cubicBezTo>
                      <a:pt x="1" y="42"/>
                      <a:pt x="5" y="46"/>
                      <a:pt x="10" y="46"/>
                    </a:cubicBezTo>
                    <a:cubicBezTo>
                      <a:pt x="53" y="45"/>
                      <a:pt x="53" y="45"/>
                      <a:pt x="53" y="45"/>
                    </a:cubicBezTo>
                    <a:cubicBezTo>
                      <a:pt x="58" y="45"/>
                      <a:pt x="62" y="41"/>
                      <a:pt x="62" y="35"/>
                    </a:cubicBezTo>
                    <a:cubicBezTo>
                      <a:pt x="61" y="9"/>
                      <a:pt x="61" y="9"/>
                      <a:pt x="61" y="9"/>
                    </a:cubicBezTo>
                    <a:cubicBezTo>
                      <a:pt x="61" y="4"/>
                      <a:pt x="57" y="0"/>
                      <a:pt x="52" y="0"/>
                    </a:cubicBezTo>
                    <a:close/>
                    <a:moveTo>
                      <a:pt x="9" y="5"/>
                    </a:moveTo>
                    <a:cubicBezTo>
                      <a:pt x="52" y="4"/>
                      <a:pt x="52" y="4"/>
                      <a:pt x="52" y="4"/>
                    </a:cubicBezTo>
                    <a:cubicBezTo>
                      <a:pt x="55" y="4"/>
                      <a:pt x="57" y="6"/>
                      <a:pt x="57" y="9"/>
                    </a:cubicBezTo>
                    <a:cubicBezTo>
                      <a:pt x="57" y="12"/>
                      <a:pt x="57" y="12"/>
                      <a:pt x="57" y="12"/>
                    </a:cubicBezTo>
                    <a:cubicBezTo>
                      <a:pt x="4" y="13"/>
                      <a:pt x="4" y="13"/>
                      <a:pt x="4" y="13"/>
                    </a:cubicBezTo>
                    <a:cubicBezTo>
                      <a:pt x="4" y="11"/>
                      <a:pt x="4" y="11"/>
                      <a:pt x="4" y="11"/>
                    </a:cubicBezTo>
                    <a:cubicBezTo>
                      <a:pt x="4" y="8"/>
                      <a:pt x="6" y="5"/>
                      <a:pt x="9" y="5"/>
                    </a:cubicBezTo>
                    <a:close/>
                    <a:moveTo>
                      <a:pt x="52" y="41"/>
                    </a:moveTo>
                    <a:cubicBezTo>
                      <a:pt x="10" y="42"/>
                      <a:pt x="10" y="42"/>
                      <a:pt x="10" y="42"/>
                    </a:cubicBezTo>
                    <a:cubicBezTo>
                      <a:pt x="7" y="42"/>
                      <a:pt x="5" y="40"/>
                      <a:pt x="5" y="37"/>
                    </a:cubicBezTo>
                    <a:cubicBezTo>
                      <a:pt x="4" y="23"/>
                      <a:pt x="4" y="23"/>
                      <a:pt x="4" y="23"/>
                    </a:cubicBezTo>
                    <a:cubicBezTo>
                      <a:pt x="57" y="22"/>
                      <a:pt x="57" y="22"/>
                      <a:pt x="57" y="22"/>
                    </a:cubicBezTo>
                    <a:cubicBezTo>
                      <a:pt x="58" y="36"/>
                      <a:pt x="58" y="36"/>
                      <a:pt x="58" y="36"/>
                    </a:cubicBezTo>
                    <a:cubicBezTo>
                      <a:pt x="58" y="39"/>
                      <a:pt x="55" y="41"/>
                      <a:pt x="5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0"/>
              <p:cNvSpPr/>
              <p:nvPr/>
            </p:nvSpPr>
            <p:spPr bwMode="auto">
              <a:xfrm>
                <a:off x="3679" y="2080"/>
                <a:ext cx="71" cy="12"/>
              </a:xfrm>
              <a:custGeom>
                <a:avLst/>
                <a:gdLst>
                  <a:gd name="T0" fmla="*/ 30 w 30"/>
                  <a:gd name="T1" fmla="*/ 2 h 5"/>
                  <a:gd name="T2" fmla="*/ 28 w 30"/>
                  <a:gd name="T3" fmla="*/ 4 h 5"/>
                  <a:gd name="T4" fmla="*/ 2 w 30"/>
                  <a:gd name="T5" fmla="*/ 5 h 5"/>
                  <a:gd name="T6" fmla="*/ 0 w 30"/>
                  <a:gd name="T7" fmla="*/ 3 h 5"/>
                  <a:gd name="T8" fmla="*/ 0 w 30"/>
                  <a:gd name="T9" fmla="*/ 3 h 5"/>
                  <a:gd name="T10" fmla="*/ 2 w 30"/>
                  <a:gd name="T11" fmla="*/ 1 h 5"/>
                  <a:gd name="T12" fmla="*/ 28 w 30"/>
                  <a:gd name="T13" fmla="*/ 0 h 5"/>
                  <a:gd name="T14" fmla="*/ 30 w 30"/>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
                    <a:moveTo>
                      <a:pt x="30" y="2"/>
                    </a:moveTo>
                    <a:cubicBezTo>
                      <a:pt x="30" y="3"/>
                      <a:pt x="29" y="4"/>
                      <a:pt x="28" y="4"/>
                    </a:cubicBezTo>
                    <a:cubicBezTo>
                      <a:pt x="2" y="5"/>
                      <a:pt x="2" y="5"/>
                      <a:pt x="2" y="5"/>
                    </a:cubicBezTo>
                    <a:cubicBezTo>
                      <a:pt x="1" y="5"/>
                      <a:pt x="0" y="4"/>
                      <a:pt x="0" y="3"/>
                    </a:cubicBezTo>
                    <a:cubicBezTo>
                      <a:pt x="0" y="3"/>
                      <a:pt x="0" y="3"/>
                      <a:pt x="0" y="3"/>
                    </a:cubicBezTo>
                    <a:cubicBezTo>
                      <a:pt x="0" y="2"/>
                      <a:pt x="1" y="1"/>
                      <a:pt x="2" y="1"/>
                    </a:cubicBezTo>
                    <a:cubicBezTo>
                      <a:pt x="28" y="0"/>
                      <a:pt x="28" y="0"/>
                      <a:pt x="28" y="0"/>
                    </a:cubicBezTo>
                    <a:cubicBezTo>
                      <a:pt x="29"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1"/>
              <p:cNvSpPr/>
              <p:nvPr/>
            </p:nvSpPr>
            <p:spPr bwMode="auto">
              <a:xfrm>
                <a:off x="3679" y="2099"/>
                <a:ext cx="43" cy="10"/>
              </a:xfrm>
              <a:custGeom>
                <a:avLst/>
                <a:gdLst>
                  <a:gd name="T0" fmla="*/ 18 w 18"/>
                  <a:gd name="T1" fmla="*/ 2 h 4"/>
                  <a:gd name="T2" fmla="*/ 16 w 18"/>
                  <a:gd name="T3" fmla="*/ 4 h 4"/>
                  <a:gd name="T4" fmla="*/ 3 w 18"/>
                  <a:gd name="T5" fmla="*/ 4 h 4"/>
                  <a:gd name="T6" fmla="*/ 0 w 18"/>
                  <a:gd name="T7" fmla="*/ 2 h 4"/>
                  <a:gd name="T8" fmla="*/ 0 w 18"/>
                  <a:gd name="T9" fmla="*/ 2 h 4"/>
                  <a:gd name="T10" fmla="*/ 3 w 18"/>
                  <a:gd name="T11" fmla="*/ 0 h 4"/>
                  <a:gd name="T12" fmla="*/ 16 w 18"/>
                  <a:gd name="T13" fmla="*/ 0 h 4"/>
                  <a:gd name="T14" fmla="*/ 18 w 1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2"/>
                    </a:moveTo>
                    <a:cubicBezTo>
                      <a:pt x="18" y="3"/>
                      <a:pt x="17" y="4"/>
                      <a:pt x="16" y="4"/>
                    </a:cubicBezTo>
                    <a:cubicBezTo>
                      <a:pt x="3" y="4"/>
                      <a:pt x="3" y="4"/>
                      <a:pt x="3" y="4"/>
                    </a:cubicBezTo>
                    <a:cubicBezTo>
                      <a:pt x="1" y="4"/>
                      <a:pt x="1" y="3"/>
                      <a:pt x="0" y="2"/>
                    </a:cubicBezTo>
                    <a:cubicBezTo>
                      <a:pt x="0" y="2"/>
                      <a:pt x="0" y="2"/>
                      <a:pt x="0" y="2"/>
                    </a:cubicBezTo>
                    <a:cubicBezTo>
                      <a:pt x="0" y="1"/>
                      <a:pt x="1" y="0"/>
                      <a:pt x="3" y="0"/>
                    </a:cubicBezTo>
                    <a:cubicBezTo>
                      <a:pt x="16" y="0"/>
                      <a:pt x="16" y="0"/>
                      <a:pt x="16" y="0"/>
                    </a:cubicBezTo>
                    <a:cubicBezTo>
                      <a:pt x="17" y="0"/>
                      <a:pt x="18" y="1"/>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2"/>
              <p:cNvSpPr>
                <a:spLocks noEditPoints="1"/>
              </p:cNvSpPr>
              <p:nvPr/>
            </p:nvSpPr>
            <p:spPr bwMode="auto">
              <a:xfrm>
                <a:off x="3726" y="2586"/>
                <a:ext cx="112" cy="83"/>
              </a:xfrm>
              <a:custGeom>
                <a:avLst/>
                <a:gdLst>
                  <a:gd name="T0" fmla="*/ 39 w 47"/>
                  <a:gd name="T1" fmla="*/ 0 h 35"/>
                  <a:gd name="T2" fmla="*/ 7 w 47"/>
                  <a:gd name="T3" fmla="*/ 1 h 35"/>
                  <a:gd name="T4" fmla="*/ 0 w 47"/>
                  <a:gd name="T5" fmla="*/ 8 h 35"/>
                  <a:gd name="T6" fmla="*/ 1 w 47"/>
                  <a:gd name="T7" fmla="*/ 28 h 35"/>
                  <a:gd name="T8" fmla="*/ 8 w 47"/>
                  <a:gd name="T9" fmla="*/ 35 h 35"/>
                  <a:gd name="T10" fmla="*/ 40 w 47"/>
                  <a:gd name="T11" fmla="*/ 34 h 35"/>
                  <a:gd name="T12" fmla="*/ 47 w 47"/>
                  <a:gd name="T13" fmla="*/ 27 h 35"/>
                  <a:gd name="T14" fmla="*/ 46 w 47"/>
                  <a:gd name="T15" fmla="*/ 7 h 35"/>
                  <a:gd name="T16" fmla="*/ 39 w 47"/>
                  <a:gd name="T17" fmla="*/ 0 h 35"/>
                  <a:gd name="T18" fmla="*/ 7 w 47"/>
                  <a:gd name="T19" fmla="*/ 4 h 35"/>
                  <a:gd name="T20" fmla="*/ 39 w 47"/>
                  <a:gd name="T21" fmla="*/ 3 h 35"/>
                  <a:gd name="T22" fmla="*/ 43 w 47"/>
                  <a:gd name="T23" fmla="*/ 7 h 35"/>
                  <a:gd name="T24" fmla="*/ 43 w 47"/>
                  <a:gd name="T25" fmla="*/ 9 h 35"/>
                  <a:gd name="T26" fmla="*/ 3 w 47"/>
                  <a:gd name="T27" fmla="*/ 10 h 35"/>
                  <a:gd name="T28" fmla="*/ 3 w 47"/>
                  <a:gd name="T29" fmla="*/ 8 h 35"/>
                  <a:gd name="T30" fmla="*/ 7 w 47"/>
                  <a:gd name="T31" fmla="*/ 4 h 35"/>
                  <a:gd name="T32" fmla="*/ 40 w 47"/>
                  <a:gd name="T33" fmla="*/ 31 h 35"/>
                  <a:gd name="T34" fmla="*/ 8 w 47"/>
                  <a:gd name="T35" fmla="*/ 32 h 35"/>
                  <a:gd name="T36" fmla="*/ 4 w 47"/>
                  <a:gd name="T37" fmla="*/ 28 h 35"/>
                  <a:gd name="T38" fmla="*/ 4 w 47"/>
                  <a:gd name="T39" fmla="*/ 18 h 35"/>
                  <a:gd name="T40" fmla="*/ 43 w 47"/>
                  <a:gd name="T41" fmla="*/ 17 h 35"/>
                  <a:gd name="T42" fmla="*/ 44 w 47"/>
                  <a:gd name="T43" fmla="*/ 27 h 35"/>
                  <a:gd name="T44" fmla="*/ 40 w 47"/>
                  <a:gd name="T4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5">
                    <a:moveTo>
                      <a:pt x="39" y="0"/>
                    </a:moveTo>
                    <a:cubicBezTo>
                      <a:pt x="7" y="1"/>
                      <a:pt x="7" y="1"/>
                      <a:pt x="7" y="1"/>
                    </a:cubicBezTo>
                    <a:cubicBezTo>
                      <a:pt x="3" y="1"/>
                      <a:pt x="0" y="4"/>
                      <a:pt x="0" y="8"/>
                    </a:cubicBezTo>
                    <a:cubicBezTo>
                      <a:pt x="1" y="28"/>
                      <a:pt x="1" y="28"/>
                      <a:pt x="1" y="28"/>
                    </a:cubicBezTo>
                    <a:cubicBezTo>
                      <a:pt x="1" y="32"/>
                      <a:pt x="4" y="35"/>
                      <a:pt x="8" y="35"/>
                    </a:cubicBezTo>
                    <a:cubicBezTo>
                      <a:pt x="40" y="34"/>
                      <a:pt x="40" y="34"/>
                      <a:pt x="40" y="34"/>
                    </a:cubicBezTo>
                    <a:cubicBezTo>
                      <a:pt x="44" y="34"/>
                      <a:pt x="47" y="31"/>
                      <a:pt x="47" y="27"/>
                    </a:cubicBezTo>
                    <a:cubicBezTo>
                      <a:pt x="46" y="7"/>
                      <a:pt x="46" y="7"/>
                      <a:pt x="46" y="7"/>
                    </a:cubicBezTo>
                    <a:cubicBezTo>
                      <a:pt x="46" y="3"/>
                      <a:pt x="43" y="0"/>
                      <a:pt x="39" y="0"/>
                    </a:cubicBezTo>
                    <a:close/>
                    <a:moveTo>
                      <a:pt x="7" y="4"/>
                    </a:moveTo>
                    <a:cubicBezTo>
                      <a:pt x="39" y="3"/>
                      <a:pt x="39" y="3"/>
                      <a:pt x="39" y="3"/>
                    </a:cubicBezTo>
                    <a:cubicBezTo>
                      <a:pt x="41" y="3"/>
                      <a:pt x="43" y="5"/>
                      <a:pt x="43" y="7"/>
                    </a:cubicBezTo>
                    <a:cubicBezTo>
                      <a:pt x="43" y="9"/>
                      <a:pt x="43" y="9"/>
                      <a:pt x="43" y="9"/>
                    </a:cubicBezTo>
                    <a:cubicBezTo>
                      <a:pt x="3" y="10"/>
                      <a:pt x="3" y="10"/>
                      <a:pt x="3" y="10"/>
                    </a:cubicBezTo>
                    <a:cubicBezTo>
                      <a:pt x="3" y="8"/>
                      <a:pt x="3" y="8"/>
                      <a:pt x="3" y="8"/>
                    </a:cubicBezTo>
                    <a:cubicBezTo>
                      <a:pt x="3" y="6"/>
                      <a:pt x="5" y="4"/>
                      <a:pt x="7" y="4"/>
                    </a:cubicBezTo>
                    <a:close/>
                    <a:moveTo>
                      <a:pt x="40" y="31"/>
                    </a:moveTo>
                    <a:cubicBezTo>
                      <a:pt x="8" y="32"/>
                      <a:pt x="8" y="32"/>
                      <a:pt x="8" y="32"/>
                    </a:cubicBezTo>
                    <a:cubicBezTo>
                      <a:pt x="6" y="32"/>
                      <a:pt x="4" y="30"/>
                      <a:pt x="4" y="28"/>
                    </a:cubicBezTo>
                    <a:cubicBezTo>
                      <a:pt x="4" y="18"/>
                      <a:pt x="4" y="18"/>
                      <a:pt x="4" y="18"/>
                    </a:cubicBezTo>
                    <a:cubicBezTo>
                      <a:pt x="43" y="17"/>
                      <a:pt x="43" y="17"/>
                      <a:pt x="43" y="17"/>
                    </a:cubicBezTo>
                    <a:cubicBezTo>
                      <a:pt x="44" y="27"/>
                      <a:pt x="44" y="27"/>
                      <a:pt x="44" y="27"/>
                    </a:cubicBezTo>
                    <a:cubicBezTo>
                      <a:pt x="44" y="29"/>
                      <a:pt x="42" y="31"/>
                      <a:pt x="4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3"/>
              <p:cNvSpPr/>
              <p:nvPr/>
            </p:nvSpPr>
            <p:spPr bwMode="auto">
              <a:xfrm>
                <a:off x="3743" y="2633"/>
                <a:ext cx="52" cy="8"/>
              </a:xfrm>
              <a:custGeom>
                <a:avLst/>
                <a:gdLst>
                  <a:gd name="T0" fmla="*/ 22 w 22"/>
                  <a:gd name="T1" fmla="*/ 1 h 3"/>
                  <a:gd name="T2" fmla="*/ 20 w 22"/>
                  <a:gd name="T3" fmla="*/ 3 h 3"/>
                  <a:gd name="T4" fmla="*/ 1 w 22"/>
                  <a:gd name="T5" fmla="*/ 3 h 3"/>
                  <a:gd name="T6" fmla="*/ 0 w 22"/>
                  <a:gd name="T7" fmla="*/ 2 h 3"/>
                  <a:gd name="T8" fmla="*/ 0 w 22"/>
                  <a:gd name="T9" fmla="*/ 2 h 3"/>
                  <a:gd name="T10" fmla="*/ 1 w 22"/>
                  <a:gd name="T11" fmla="*/ 0 h 3"/>
                  <a:gd name="T12" fmla="*/ 20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0" y="3"/>
                    </a:cubicBezTo>
                    <a:cubicBezTo>
                      <a:pt x="1" y="3"/>
                      <a:pt x="1" y="3"/>
                      <a:pt x="1" y="3"/>
                    </a:cubicBezTo>
                    <a:cubicBezTo>
                      <a:pt x="0" y="3"/>
                      <a:pt x="0" y="3"/>
                      <a:pt x="0" y="2"/>
                    </a:cubicBezTo>
                    <a:cubicBezTo>
                      <a:pt x="0" y="2"/>
                      <a:pt x="0" y="2"/>
                      <a:pt x="0" y="2"/>
                    </a:cubicBezTo>
                    <a:cubicBezTo>
                      <a:pt x="0" y="1"/>
                      <a:pt x="0" y="0"/>
                      <a:pt x="1" y="0"/>
                    </a:cubicBezTo>
                    <a:cubicBezTo>
                      <a:pt x="20" y="0"/>
                      <a:pt x="20" y="0"/>
                      <a:pt x="20" y="0"/>
                    </a:cubicBezTo>
                    <a:cubicBezTo>
                      <a:pt x="21"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4"/>
              <p:cNvSpPr/>
              <p:nvPr/>
            </p:nvSpPr>
            <p:spPr bwMode="auto">
              <a:xfrm>
                <a:off x="3743" y="2648"/>
                <a:ext cx="31" cy="7"/>
              </a:xfrm>
              <a:custGeom>
                <a:avLst/>
                <a:gdLst>
                  <a:gd name="T0" fmla="*/ 13 w 13"/>
                  <a:gd name="T1" fmla="*/ 1 h 3"/>
                  <a:gd name="T2" fmla="*/ 11 w 13"/>
                  <a:gd name="T3" fmla="*/ 3 h 3"/>
                  <a:gd name="T4" fmla="*/ 1 w 13"/>
                  <a:gd name="T5" fmla="*/ 3 h 3"/>
                  <a:gd name="T6" fmla="*/ 0 w 13"/>
                  <a:gd name="T7" fmla="*/ 1 h 3"/>
                  <a:gd name="T8" fmla="*/ 0 w 13"/>
                  <a:gd name="T9" fmla="*/ 1 h 3"/>
                  <a:gd name="T10" fmla="*/ 1 w 13"/>
                  <a:gd name="T11" fmla="*/ 0 h 3"/>
                  <a:gd name="T12" fmla="*/ 11 w 13"/>
                  <a:gd name="T13" fmla="*/ 0 h 3"/>
                  <a:gd name="T14" fmla="*/ 13 w 1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
                    <a:moveTo>
                      <a:pt x="13" y="1"/>
                    </a:moveTo>
                    <a:cubicBezTo>
                      <a:pt x="13" y="2"/>
                      <a:pt x="12" y="3"/>
                      <a:pt x="11" y="3"/>
                    </a:cubicBezTo>
                    <a:cubicBezTo>
                      <a:pt x="1" y="3"/>
                      <a:pt x="1" y="3"/>
                      <a:pt x="1" y="3"/>
                    </a:cubicBezTo>
                    <a:cubicBezTo>
                      <a:pt x="0" y="3"/>
                      <a:pt x="0" y="2"/>
                      <a:pt x="0" y="1"/>
                    </a:cubicBezTo>
                    <a:cubicBezTo>
                      <a:pt x="0" y="1"/>
                      <a:pt x="0" y="1"/>
                      <a:pt x="0" y="1"/>
                    </a:cubicBezTo>
                    <a:cubicBezTo>
                      <a:pt x="0" y="1"/>
                      <a:pt x="0" y="0"/>
                      <a:pt x="1" y="0"/>
                    </a:cubicBezTo>
                    <a:cubicBezTo>
                      <a:pt x="11" y="0"/>
                      <a:pt x="11" y="0"/>
                      <a:pt x="11" y="0"/>
                    </a:cubicBezTo>
                    <a:cubicBezTo>
                      <a:pt x="12" y="0"/>
                      <a:pt x="13"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5"/>
              <p:cNvSpPr>
                <a:spLocks noEditPoints="1"/>
              </p:cNvSpPr>
              <p:nvPr/>
            </p:nvSpPr>
            <p:spPr bwMode="auto">
              <a:xfrm>
                <a:off x="3861" y="2484"/>
                <a:ext cx="15" cy="28"/>
              </a:xfrm>
              <a:custGeom>
                <a:avLst/>
                <a:gdLst>
                  <a:gd name="T0" fmla="*/ 1 w 6"/>
                  <a:gd name="T1" fmla="*/ 6 h 12"/>
                  <a:gd name="T2" fmla="*/ 0 w 6"/>
                  <a:gd name="T3" fmla="*/ 7 h 12"/>
                  <a:gd name="T4" fmla="*/ 0 w 6"/>
                  <a:gd name="T5" fmla="*/ 9 h 12"/>
                  <a:gd name="T6" fmla="*/ 1 w 6"/>
                  <a:gd name="T7" fmla="*/ 9 h 12"/>
                  <a:gd name="T8" fmla="*/ 2 w 6"/>
                  <a:gd name="T9" fmla="*/ 10 h 12"/>
                  <a:gd name="T10" fmla="*/ 2 w 6"/>
                  <a:gd name="T11" fmla="*/ 11 h 12"/>
                  <a:gd name="T12" fmla="*/ 2 w 6"/>
                  <a:gd name="T13" fmla="*/ 12 h 12"/>
                  <a:gd name="T14" fmla="*/ 2 w 6"/>
                  <a:gd name="T15" fmla="*/ 11 h 12"/>
                  <a:gd name="T16" fmla="*/ 2 w 6"/>
                  <a:gd name="T17" fmla="*/ 10 h 12"/>
                  <a:gd name="T18" fmla="*/ 3 w 6"/>
                  <a:gd name="T19" fmla="*/ 10 h 12"/>
                  <a:gd name="T20" fmla="*/ 3 w 6"/>
                  <a:gd name="T21" fmla="*/ 11 h 12"/>
                  <a:gd name="T22" fmla="*/ 4 w 6"/>
                  <a:gd name="T23" fmla="*/ 12 h 12"/>
                  <a:gd name="T24" fmla="*/ 4 w 6"/>
                  <a:gd name="T25" fmla="*/ 11 h 12"/>
                  <a:gd name="T26" fmla="*/ 4 w 6"/>
                  <a:gd name="T27" fmla="*/ 10 h 12"/>
                  <a:gd name="T28" fmla="*/ 5 w 6"/>
                  <a:gd name="T29" fmla="*/ 10 h 12"/>
                  <a:gd name="T30" fmla="*/ 6 w 6"/>
                  <a:gd name="T31" fmla="*/ 10 h 12"/>
                  <a:gd name="T32" fmla="*/ 6 w 6"/>
                  <a:gd name="T33" fmla="*/ 9 h 12"/>
                  <a:gd name="T34" fmla="*/ 6 w 6"/>
                  <a:gd name="T35" fmla="*/ 9 h 12"/>
                  <a:gd name="T36" fmla="*/ 6 w 6"/>
                  <a:gd name="T37" fmla="*/ 8 h 12"/>
                  <a:gd name="T38" fmla="*/ 6 w 6"/>
                  <a:gd name="T39" fmla="*/ 8 h 12"/>
                  <a:gd name="T40" fmla="*/ 5 w 6"/>
                  <a:gd name="T41" fmla="*/ 8 h 12"/>
                  <a:gd name="T42" fmla="*/ 4 w 6"/>
                  <a:gd name="T43" fmla="*/ 9 h 12"/>
                  <a:gd name="T44" fmla="*/ 4 w 6"/>
                  <a:gd name="T45" fmla="*/ 6 h 12"/>
                  <a:gd name="T46" fmla="*/ 4 w 6"/>
                  <a:gd name="T47" fmla="*/ 6 h 12"/>
                  <a:gd name="T48" fmla="*/ 5 w 6"/>
                  <a:gd name="T49" fmla="*/ 5 h 12"/>
                  <a:gd name="T50" fmla="*/ 6 w 6"/>
                  <a:gd name="T51" fmla="*/ 5 h 12"/>
                  <a:gd name="T52" fmla="*/ 6 w 6"/>
                  <a:gd name="T53" fmla="*/ 4 h 12"/>
                  <a:gd name="T54" fmla="*/ 6 w 6"/>
                  <a:gd name="T55" fmla="*/ 3 h 12"/>
                  <a:gd name="T56" fmla="*/ 5 w 6"/>
                  <a:gd name="T57" fmla="*/ 2 h 12"/>
                  <a:gd name="T58" fmla="*/ 4 w 6"/>
                  <a:gd name="T59" fmla="*/ 2 h 12"/>
                  <a:gd name="T60" fmla="*/ 4 w 6"/>
                  <a:gd name="T61" fmla="*/ 0 h 12"/>
                  <a:gd name="T62" fmla="*/ 4 w 6"/>
                  <a:gd name="T63" fmla="*/ 0 h 12"/>
                  <a:gd name="T64" fmla="*/ 4 w 6"/>
                  <a:gd name="T65" fmla="*/ 0 h 12"/>
                  <a:gd name="T66" fmla="*/ 4 w 6"/>
                  <a:gd name="T67" fmla="*/ 1 h 12"/>
                  <a:gd name="T68" fmla="*/ 3 w 6"/>
                  <a:gd name="T69" fmla="*/ 1 h 12"/>
                  <a:gd name="T70" fmla="*/ 3 w 6"/>
                  <a:gd name="T71" fmla="*/ 1 h 12"/>
                  <a:gd name="T72" fmla="*/ 3 w 6"/>
                  <a:gd name="T73" fmla="*/ 0 h 12"/>
                  <a:gd name="T74" fmla="*/ 2 w 6"/>
                  <a:gd name="T75" fmla="*/ 0 h 12"/>
                  <a:gd name="T76" fmla="*/ 2 w 6"/>
                  <a:gd name="T77" fmla="*/ 0 h 12"/>
                  <a:gd name="T78" fmla="*/ 2 w 6"/>
                  <a:gd name="T79" fmla="*/ 1 h 12"/>
                  <a:gd name="T80" fmla="*/ 1 w 6"/>
                  <a:gd name="T81" fmla="*/ 1 h 12"/>
                  <a:gd name="T82" fmla="*/ 1 w 6"/>
                  <a:gd name="T83" fmla="*/ 1 h 12"/>
                  <a:gd name="T84" fmla="*/ 1 w 6"/>
                  <a:gd name="T85" fmla="*/ 1 h 12"/>
                  <a:gd name="T86" fmla="*/ 1 w 6"/>
                  <a:gd name="T87" fmla="*/ 2 h 12"/>
                  <a:gd name="T88" fmla="*/ 1 w 6"/>
                  <a:gd name="T89" fmla="*/ 2 h 12"/>
                  <a:gd name="T90" fmla="*/ 1 w 6"/>
                  <a:gd name="T91" fmla="*/ 3 h 12"/>
                  <a:gd name="T92" fmla="*/ 1 w 6"/>
                  <a:gd name="T93" fmla="*/ 3 h 12"/>
                  <a:gd name="T94" fmla="*/ 2 w 6"/>
                  <a:gd name="T95" fmla="*/ 3 h 12"/>
                  <a:gd name="T96" fmla="*/ 2 w 6"/>
                  <a:gd name="T97" fmla="*/ 3 h 12"/>
                  <a:gd name="T98" fmla="*/ 2 w 6"/>
                  <a:gd name="T99" fmla="*/ 5 h 12"/>
                  <a:gd name="T100" fmla="*/ 1 w 6"/>
                  <a:gd name="T101" fmla="*/ 6 h 12"/>
                  <a:gd name="T102" fmla="*/ 3 w 6"/>
                  <a:gd name="T103" fmla="*/ 7 h 12"/>
                  <a:gd name="T104" fmla="*/ 3 w 6"/>
                  <a:gd name="T105" fmla="*/ 6 h 12"/>
                  <a:gd name="T106" fmla="*/ 3 w 6"/>
                  <a:gd name="T107" fmla="*/ 9 h 12"/>
                  <a:gd name="T108" fmla="*/ 3 w 6"/>
                  <a:gd name="T109" fmla="*/ 8 h 12"/>
                  <a:gd name="T110" fmla="*/ 3 w 6"/>
                  <a:gd name="T111" fmla="*/ 7 h 12"/>
                  <a:gd name="T112" fmla="*/ 3 w 6"/>
                  <a:gd name="T113" fmla="*/ 3 h 12"/>
                  <a:gd name="T114" fmla="*/ 3 w 6"/>
                  <a:gd name="T115" fmla="*/ 3 h 12"/>
                  <a:gd name="T116" fmla="*/ 3 w 6"/>
                  <a:gd name="T117" fmla="*/ 4 h 12"/>
                  <a:gd name="T118" fmla="*/ 3 w 6"/>
                  <a:gd name="T119" fmla="*/ 5 h 12"/>
                  <a:gd name="T120" fmla="*/ 3 w 6"/>
                  <a:gd name="T1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1" y="6"/>
                    </a:moveTo>
                    <a:cubicBezTo>
                      <a:pt x="0" y="6"/>
                      <a:pt x="0" y="7"/>
                      <a:pt x="0" y="7"/>
                    </a:cubicBezTo>
                    <a:cubicBezTo>
                      <a:pt x="0" y="8"/>
                      <a:pt x="0" y="8"/>
                      <a:pt x="0" y="9"/>
                    </a:cubicBezTo>
                    <a:cubicBezTo>
                      <a:pt x="1" y="9"/>
                      <a:pt x="1" y="9"/>
                      <a:pt x="1" y="9"/>
                    </a:cubicBezTo>
                    <a:cubicBezTo>
                      <a:pt x="1" y="10"/>
                      <a:pt x="1" y="10"/>
                      <a:pt x="2" y="10"/>
                    </a:cubicBezTo>
                    <a:cubicBezTo>
                      <a:pt x="2" y="11"/>
                      <a:pt x="2" y="11"/>
                      <a:pt x="2" y="11"/>
                    </a:cubicBezTo>
                    <a:cubicBezTo>
                      <a:pt x="2" y="11"/>
                      <a:pt x="2" y="12"/>
                      <a:pt x="2" y="12"/>
                    </a:cubicBezTo>
                    <a:cubicBezTo>
                      <a:pt x="2" y="12"/>
                      <a:pt x="2" y="11"/>
                      <a:pt x="2" y="11"/>
                    </a:cubicBezTo>
                    <a:cubicBezTo>
                      <a:pt x="2" y="10"/>
                      <a:pt x="2" y="10"/>
                      <a:pt x="2" y="10"/>
                    </a:cubicBezTo>
                    <a:cubicBezTo>
                      <a:pt x="3" y="10"/>
                      <a:pt x="3" y="10"/>
                      <a:pt x="3" y="10"/>
                    </a:cubicBezTo>
                    <a:cubicBezTo>
                      <a:pt x="3" y="11"/>
                      <a:pt x="3" y="11"/>
                      <a:pt x="3" y="11"/>
                    </a:cubicBezTo>
                    <a:cubicBezTo>
                      <a:pt x="3" y="12"/>
                      <a:pt x="3" y="12"/>
                      <a:pt x="4" y="12"/>
                    </a:cubicBezTo>
                    <a:cubicBezTo>
                      <a:pt x="4" y="12"/>
                      <a:pt x="4" y="12"/>
                      <a:pt x="4" y="11"/>
                    </a:cubicBezTo>
                    <a:cubicBezTo>
                      <a:pt x="4" y="10"/>
                      <a:pt x="4" y="10"/>
                      <a:pt x="4" y="10"/>
                    </a:cubicBezTo>
                    <a:cubicBezTo>
                      <a:pt x="4" y="10"/>
                      <a:pt x="5" y="10"/>
                      <a:pt x="5" y="10"/>
                    </a:cubicBezTo>
                    <a:cubicBezTo>
                      <a:pt x="5" y="10"/>
                      <a:pt x="6" y="10"/>
                      <a:pt x="6" y="10"/>
                    </a:cubicBezTo>
                    <a:cubicBezTo>
                      <a:pt x="6" y="10"/>
                      <a:pt x="6" y="9"/>
                      <a:pt x="6" y="9"/>
                    </a:cubicBezTo>
                    <a:cubicBezTo>
                      <a:pt x="6" y="9"/>
                      <a:pt x="6" y="9"/>
                      <a:pt x="6" y="9"/>
                    </a:cubicBezTo>
                    <a:cubicBezTo>
                      <a:pt x="6" y="9"/>
                      <a:pt x="6" y="9"/>
                      <a:pt x="6" y="8"/>
                    </a:cubicBezTo>
                    <a:cubicBezTo>
                      <a:pt x="6" y="8"/>
                      <a:pt x="6" y="8"/>
                      <a:pt x="6" y="8"/>
                    </a:cubicBezTo>
                    <a:cubicBezTo>
                      <a:pt x="5" y="8"/>
                      <a:pt x="5" y="8"/>
                      <a:pt x="5" y="8"/>
                    </a:cubicBezTo>
                    <a:cubicBezTo>
                      <a:pt x="5" y="9"/>
                      <a:pt x="4" y="9"/>
                      <a:pt x="4" y="9"/>
                    </a:cubicBezTo>
                    <a:cubicBezTo>
                      <a:pt x="4" y="6"/>
                      <a:pt x="4" y="6"/>
                      <a:pt x="4" y="6"/>
                    </a:cubicBezTo>
                    <a:cubicBezTo>
                      <a:pt x="4" y="6"/>
                      <a:pt x="4" y="6"/>
                      <a:pt x="4" y="6"/>
                    </a:cubicBezTo>
                    <a:cubicBezTo>
                      <a:pt x="5" y="6"/>
                      <a:pt x="5" y="5"/>
                      <a:pt x="5" y="5"/>
                    </a:cubicBezTo>
                    <a:cubicBezTo>
                      <a:pt x="5" y="5"/>
                      <a:pt x="5" y="5"/>
                      <a:pt x="6" y="5"/>
                    </a:cubicBezTo>
                    <a:cubicBezTo>
                      <a:pt x="6" y="4"/>
                      <a:pt x="6" y="4"/>
                      <a:pt x="6" y="4"/>
                    </a:cubicBezTo>
                    <a:cubicBezTo>
                      <a:pt x="6" y="3"/>
                      <a:pt x="6" y="3"/>
                      <a:pt x="6" y="3"/>
                    </a:cubicBezTo>
                    <a:cubicBezTo>
                      <a:pt x="6" y="2"/>
                      <a:pt x="5" y="2"/>
                      <a:pt x="5" y="2"/>
                    </a:cubicBezTo>
                    <a:cubicBezTo>
                      <a:pt x="5" y="2"/>
                      <a:pt x="5" y="2"/>
                      <a:pt x="4" y="2"/>
                    </a:cubicBezTo>
                    <a:cubicBezTo>
                      <a:pt x="4" y="0"/>
                      <a:pt x="4" y="0"/>
                      <a:pt x="4" y="0"/>
                    </a:cubicBezTo>
                    <a:cubicBezTo>
                      <a:pt x="4" y="0"/>
                      <a:pt x="4" y="0"/>
                      <a:pt x="4" y="0"/>
                    </a:cubicBezTo>
                    <a:cubicBezTo>
                      <a:pt x="4" y="0"/>
                      <a:pt x="4" y="0"/>
                      <a:pt x="4" y="0"/>
                    </a:cubicBezTo>
                    <a:cubicBezTo>
                      <a:pt x="4" y="1"/>
                      <a:pt x="4" y="1"/>
                      <a:pt x="4" y="1"/>
                    </a:cubicBezTo>
                    <a:cubicBezTo>
                      <a:pt x="3" y="1"/>
                      <a:pt x="3" y="1"/>
                      <a:pt x="3" y="1"/>
                    </a:cubicBezTo>
                    <a:cubicBezTo>
                      <a:pt x="3" y="1"/>
                      <a:pt x="3" y="1"/>
                      <a:pt x="3" y="1"/>
                    </a:cubicBezTo>
                    <a:cubicBezTo>
                      <a:pt x="3" y="0"/>
                      <a:pt x="3" y="0"/>
                      <a:pt x="3" y="0"/>
                    </a:cubicBezTo>
                    <a:cubicBezTo>
                      <a:pt x="3" y="0"/>
                      <a:pt x="3" y="0"/>
                      <a:pt x="2"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2"/>
                      <a:pt x="1" y="2"/>
                      <a:pt x="1" y="2"/>
                    </a:cubicBezTo>
                    <a:cubicBezTo>
                      <a:pt x="1" y="2"/>
                      <a:pt x="1" y="2"/>
                      <a:pt x="1" y="2"/>
                    </a:cubicBezTo>
                    <a:cubicBezTo>
                      <a:pt x="1" y="2"/>
                      <a:pt x="1" y="3"/>
                      <a:pt x="1" y="3"/>
                    </a:cubicBezTo>
                    <a:cubicBezTo>
                      <a:pt x="1" y="3"/>
                      <a:pt x="1" y="3"/>
                      <a:pt x="1" y="3"/>
                    </a:cubicBezTo>
                    <a:cubicBezTo>
                      <a:pt x="1" y="3"/>
                      <a:pt x="1" y="3"/>
                      <a:pt x="2" y="3"/>
                    </a:cubicBezTo>
                    <a:cubicBezTo>
                      <a:pt x="2" y="3"/>
                      <a:pt x="2" y="3"/>
                      <a:pt x="2" y="3"/>
                    </a:cubicBezTo>
                    <a:cubicBezTo>
                      <a:pt x="2" y="5"/>
                      <a:pt x="2" y="5"/>
                      <a:pt x="2" y="5"/>
                    </a:cubicBezTo>
                    <a:cubicBezTo>
                      <a:pt x="1" y="5"/>
                      <a:pt x="1" y="6"/>
                      <a:pt x="1" y="6"/>
                    </a:cubicBezTo>
                    <a:close/>
                    <a:moveTo>
                      <a:pt x="3" y="7"/>
                    </a:moveTo>
                    <a:cubicBezTo>
                      <a:pt x="3" y="6"/>
                      <a:pt x="3" y="6"/>
                      <a:pt x="3" y="6"/>
                    </a:cubicBezTo>
                    <a:cubicBezTo>
                      <a:pt x="3" y="9"/>
                      <a:pt x="3" y="9"/>
                      <a:pt x="3" y="9"/>
                    </a:cubicBezTo>
                    <a:cubicBezTo>
                      <a:pt x="3" y="9"/>
                      <a:pt x="3" y="8"/>
                      <a:pt x="3" y="8"/>
                    </a:cubicBezTo>
                    <a:lnTo>
                      <a:pt x="3" y="7"/>
                    </a:lnTo>
                    <a:close/>
                    <a:moveTo>
                      <a:pt x="3" y="3"/>
                    </a:moveTo>
                    <a:cubicBezTo>
                      <a:pt x="3" y="3"/>
                      <a:pt x="3" y="3"/>
                      <a:pt x="3" y="3"/>
                    </a:cubicBezTo>
                    <a:cubicBezTo>
                      <a:pt x="3" y="4"/>
                      <a:pt x="3" y="4"/>
                      <a:pt x="3" y="4"/>
                    </a:cubicBezTo>
                    <a:cubicBezTo>
                      <a:pt x="3" y="5"/>
                      <a:pt x="3" y="5"/>
                      <a:pt x="3" y="5"/>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6"/>
              <p:cNvSpPr>
                <a:spLocks noEditPoints="1"/>
              </p:cNvSpPr>
              <p:nvPr/>
            </p:nvSpPr>
            <p:spPr bwMode="auto">
              <a:xfrm>
                <a:off x="3840" y="2470"/>
                <a:ext cx="57" cy="83"/>
              </a:xfrm>
              <a:custGeom>
                <a:avLst/>
                <a:gdLst>
                  <a:gd name="T0" fmla="*/ 9 w 24"/>
                  <a:gd name="T1" fmla="*/ 23 h 35"/>
                  <a:gd name="T2" fmla="*/ 8 w 24"/>
                  <a:gd name="T3" fmla="*/ 33 h 35"/>
                  <a:gd name="T4" fmla="*/ 10 w 24"/>
                  <a:gd name="T5" fmla="*/ 35 h 35"/>
                  <a:gd name="T6" fmla="*/ 13 w 24"/>
                  <a:gd name="T7" fmla="*/ 35 h 35"/>
                  <a:gd name="T8" fmla="*/ 15 w 24"/>
                  <a:gd name="T9" fmla="*/ 33 h 35"/>
                  <a:gd name="T10" fmla="*/ 15 w 24"/>
                  <a:gd name="T11" fmla="*/ 23 h 35"/>
                  <a:gd name="T12" fmla="*/ 24 w 24"/>
                  <a:gd name="T13" fmla="*/ 12 h 35"/>
                  <a:gd name="T14" fmla="*/ 12 w 24"/>
                  <a:gd name="T15" fmla="*/ 0 h 35"/>
                  <a:gd name="T16" fmla="*/ 0 w 24"/>
                  <a:gd name="T17" fmla="*/ 11 h 35"/>
                  <a:gd name="T18" fmla="*/ 9 w 24"/>
                  <a:gd name="T19" fmla="*/ 23 h 35"/>
                  <a:gd name="T20" fmla="*/ 4 w 24"/>
                  <a:gd name="T21" fmla="*/ 12 h 35"/>
                  <a:gd name="T22" fmla="*/ 12 w 24"/>
                  <a:gd name="T23" fmla="*/ 3 h 35"/>
                  <a:gd name="T24" fmla="*/ 20 w 24"/>
                  <a:gd name="T25" fmla="*/ 12 h 35"/>
                  <a:gd name="T26" fmla="*/ 12 w 24"/>
                  <a:gd name="T27" fmla="*/ 20 h 35"/>
                  <a:gd name="T28" fmla="*/ 4 w 24"/>
                  <a:gd name="T2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9" y="23"/>
                    </a:moveTo>
                    <a:cubicBezTo>
                      <a:pt x="8" y="33"/>
                      <a:pt x="8" y="33"/>
                      <a:pt x="8" y="33"/>
                    </a:cubicBezTo>
                    <a:cubicBezTo>
                      <a:pt x="8" y="34"/>
                      <a:pt x="9" y="35"/>
                      <a:pt x="10" y="35"/>
                    </a:cubicBezTo>
                    <a:cubicBezTo>
                      <a:pt x="13" y="35"/>
                      <a:pt x="13" y="35"/>
                      <a:pt x="13" y="35"/>
                    </a:cubicBezTo>
                    <a:cubicBezTo>
                      <a:pt x="14" y="35"/>
                      <a:pt x="15" y="34"/>
                      <a:pt x="15" y="33"/>
                    </a:cubicBezTo>
                    <a:cubicBezTo>
                      <a:pt x="15" y="23"/>
                      <a:pt x="15" y="23"/>
                      <a:pt x="15" y="23"/>
                    </a:cubicBezTo>
                    <a:cubicBezTo>
                      <a:pt x="20" y="22"/>
                      <a:pt x="24" y="17"/>
                      <a:pt x="24" y="12"/>
                    </a:cubicBezTo>
                    <a:cubicBezTo>
                      <a:pt x="24" y="6"/>
                      <a:pt x="19" y="0"/>
                      <a:pt x="12" y="0"/>
                    </a:cubicBezTo>
                    <a:cubicBezTo>
                      <a:pt x="6" y="0"/>
                      <a:pt x="1" y="5"/>
                      <a:pt x="0" y="11"/>
                    </a:cubicBezTo>
                    <a:cubicBezTo>
                      <a:pt x="0" y="17"/>
                      <a:pt x="4" y="21"/>
                      <a:pt x="9" y="23"/>
                    </a:cubicBezTo>
                    <a:close/>
                    <a:moveTo>
                      <a:pt x="4" y="12"/>
                    </a:moveTo>
                    <a:cubicBezTo>
                      <a:pt x="4" y="7"/>
                      <a:pt x="8" y="3"/>
                      <a:pt x="12" y="3"/>
                    </a:cubicBezTo>
                    <a:cubicBezTo>
                      <a:pt x="17" y="4"/>
                      <a:pt x="21" y="7"/>
                      <a:pt x="20" y="12"/>
                    </a:cubicBezTo>
                    <a:cubicBezTo>
                      <a:pt x="20" y="17"/>
                      <a:pt x="16" y="20"/>
                      <a:pt x="12" y="20"/>
                    </a:cubicBezTo>
                    <a:cubicBezTo>
                      <a:pt x="7" y="20"/>
                      <a:pt x="4" y="16"/>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7"/>
              <p:cNvSpPr/>
              <p:nvPr/>
            </p:nvSpPr>
            <p:spPr bwMode="auto">
              <a:xfrm>
                <a:off x="3807" y="2460"/>
                <a:ext cx="104" cy="64"/>
              </a:xfrm>
              <a:custGeom>
                <a:avLst/>
                <a:gdLst>
                  <a:gd name="T0" fmla="*/ 7 w 44"/>
                  <a:gd name="T1" fmla="*/ 0 h 27"/>
                  <a:gd name="T2" fmla="*/ 38 w 44"/>
                  <a:gd name="T3" fmla="*/ 1 h 27"/>
                  <a:gd name="T4" fmla="*/ 44 w 44"/>
                  <a:gd name="T5" fmla="*/ 6 h 27"/>
                  <a:gd name="T6" fmla="*/ 43 w 44"/>
                  <a:gd name="T7" fmla="*/ 22 h 27"/>
                  <a:gd name="T8" fmla="*/ 38 w 44"/>
                  <a:gd name="T9" fmla="*/ 27 h 27"/>
                  <a:gd name="T10" fmla="*/ 35 w 44"/>
                  <a:gd name="T11" fmla="*/ 27 h 27"/>
                  <a:gd name="T12" fmla="*/ 38 w 44"/>
                  <a:gd name="T13" fmla="*/ 25 h 27"/>
                  <a:gd name="T14" fmla="*/ 38 w 44"/>
                  <a:gd name="T15" fmla="*/ 25 h 27"/>
                  <a:gd name="T16" fmla="*/ 41 w 44"/>
                  <a:gd name="T17" fmla="*/ 22 h 27"/>
                  <a:gd name="T18" fmla="*/ 41 w 44"/>
                  <a:gd name="T19" fmla="*/ 6 h 27"/>
                  <a:gd name="T20" fmla="*/ 38 w 44"/>
                  <a:gd name="T21" fmla="*/ 3 h 27"/>
                  <a:gd name="T22" fmla="*/ 6 w 44"/>
                  <a:gd name="T23" fmla="*/ 2 h 27"/>
                  <a:gd name="T24" fmla="*/ 3 w 44"/>
                  <a:gd name="T25" fmla="*/ 5 h 27"/>
                  <a:gd name="T26" fmla="*/ 3 w 44"/>
                  <a:gd name="T27" fmla="*/ 21 h 27"/>
                  <a:gd name="T28" fmla="*/ 6 w 44"/>
                  <a:gd name="T29" fmla="*/ 24 h 27"/>
                  <a:gd name="T30" fmla="*/ 14 w 44"/>
                  <a:gd name="T31" fmla="*/ 24 h 27"/>
                  <a:gd name="T32" fmla="*/ 16 w 44"/>
                  <a:gd name="T33" fmla="*/ 27 h 27"/>
                  <a:gd name="T34" fmla="*/ 6 w 44"/>
                  <a:gd name="T35" fmla="*/ 26 h 27"/>
                  <a:gd name="T36" fmla="*/ 0 w 44"/>
                  <a:gd name="T37" fmla="*/ 21 h 27"/>
                  <a:gd name="T38" fmla="*/ 1 w 44"/>
                  <a:gd name="T39" fmla="*/ 5 h 27"/>
                  <a:gd name="T40" fmla="*/ 7 w 44"/>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7">
                    <a:moveTo>
                      <a:pt x="7" y="0"/>
                    </a:moveTo>
                    <a:cubicBezTo>
                      <a:pt x="38" y="1"/>
                      <a:pt x="38" y="1"/>
                      <a:pt x="38" y="1"/>
                    </a:cubicBezTo>
                    <a:cubicBezTo>
                      <a:pt x="41" y="1"/>
                      <a:pt x="44" y="3"/>
                      <a:pt x="44" y="6"/>
                    </a:cubicBezTo>
                    <a:cubicBezTo>
                      <a:pt x="43" y="22"/>
                      <a:pt x="43" y="22"/>
                      <a:pt x="43" y="22"/>
                    </a:cubicBezTo>
                    <a:cubicBezTo>
                      <a:pt x="43" y="25"/>
                      <a:pt x="41" y="27"/>
                      <a:pt x="38" y="27"/>
                    </a:cubicBezTo>
                    <a:cubicBezTo>
                      <a:pt x="35" y="27"/>
                      <a:pt x="35" y="27"/>
                      <a:pt x="35" y="27"/>
                    </a:cubicBezTo>
                    <a:cubicBezTo>
                      <a:pt x="36" y="27"/>
                      <a:pt x="37" y="26"/>
                      <a:pt x="38" y="25"/>
                    </a:cubicBezTo>
                    <a:cubicBezTo>
                      <a:pt x="38" y="25"/>
                      <a:pt x="38" y="25"/>
                      <a:pt x="38" y="25"/>
                    </a:cubicBezTo>
                    <a:cubicBezTo>
                      <a:pt x="39" y="25"/>
                      <a:pt x="41" y="24"/>
                      <a:pt x="41" y="22"/>
                    </a:cubicBezTo>
                    <a:cubicBezTo>
                      <a:pt x="41" y="6"/>
                      <a:pt x="41" y="6"/>
                      <a:pt x="41" y="6"/>
                    </a:cubicBezTo>
                    <a:cubicBezTo>
                      <a:pt x="41" y="5"/>
                      <a:pt x="40" y="3"/>
                      <a:pt x="38" y="3"/>
                    </a:cubicBezTo>
                    <a:cubicBezTo>
                      <a:pt x="6" y="2"/>
                      <a:pt x="6" y="2"/>
                      <a:pt x="6" y="2"/>
                    </a:cubicBezTo>
                    <a:cubicBezTo>
                      <a:pt x="5" y="2"/>
                      <a:pt x="3" y="3"/>
                      <a:pt x="3" y="5"/>
                    </a:cubicBezTo>
                    <a:cubicBezTo>
                      <a:pt x="3" y="21"/>
                      <a:pt x="3" y="21"/>
                      <a:pt x="3" y="21"/>
                    </a:cubicBezTo>
                    <a:cubicBezTo>
                      <a:pt x="3" y="22"/>
                      <a:pt x="4" y="24"/>
                      <a:pt x="6" y="24"/>
                    </a:cubicBezTo>
                    <a:cubicBezTo>
                      <a:pt x="14" y="24"/>
                      <a:pt x="14" y="24"/>
                      <a:pt x="14" y="24"/>
                    </a:cubicBezTo>
                    <a:cubicBezTo>
                      <a:pt x="15" y="25"/>
                      <a:pt x="15" y="26"/>
                      <a:pt x="16" y="27"/>
                    </a:cubicBezTo>
                    <a:cubicBezTo>
                      <a:pt x="6" y="26"/>
                      <a:pt x="6" y="26"/>
                      <a:pt x="6" y="26"/>
                    </a:cubicBezTo>
                    <a:cubicBezTo>
                      <a:pt x="3" y="26"/>
                      <a:pt x="0" y="24"/>
                      <a:pt x="0" y="21"/>
                    </a:cubicBezTo>
                    <a:cubicBezTo>
                      <a:pt x="1" y="5"/>
                      <a:pt x="1" y="5"/>
                      <a:pt x="1" y="5"/>
                    </a:cubicBezTo>
                    <a:cubicBezTo>
                      <a:pt x="1" y="2"/>
                      <a:pt x="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8"/>
              <p:cNvSpPr/>
              <p:nvPr/>
            </p:nvSpPr>
            <p:spPr bwMode="auto">
              <a:xfrm>
                <a:off x="3783" y="2353"/>
                <a:ext cx="69" cy="43"/>
              </a:xfrm>
              <a:custGeom>
                <a:avLst/>
                <a:gdLst>
                  <a:gd name="T0" fmla="*/ 29 w 29"/>
                  <a:gd name="T1" fmla="*/ 0 h 18"/>
                  <a:gd name="T2" fmla="*/ 15 w 29"/>
                  <a:gd name="T3" fmla="*/ 15 h 18"/>
                  <a:gd name="T4" fmla="*/ 10 w 29"/>
                  <a:gd name="T5" fmla="*/ 10 h 18"/>
                  <a:gd name="T6" fmla="*/ 0 w 29"/>
                  <a:gd name="T7" fmla="*/ 18 h 18"/>
                  <a:gd name="T8" fmla="*/ 0 w 29"/>
                  <a:gd name="T9" fmla="*/ 14 h 18"/>
                  <a:gd name="T10" fmla="*/ 10 w 29"/>
                  <a:gd name="T11" fmla="*/ 6 h 18"/>
                  <a:gd name="T12" fmla="*/ 15 w 29"/>
                  <a:gd name="T13" fmla="*/ 11 h 18"/>
                  <a:gd name="T14" fmla="*/ 29 w 29"/>
                  <a:gd name="T15" fmla="*/ 0 h 18"/>
                  <a:gd name="T16" fmla="*/ 29 w 2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8">
                    <a:moveTo>
                      <a:pt x="29" y="0"/>
                    </a:moveTo>
                    <a:cubicBezTo>
                      <a:pt x="15" y="15"/>
                      <a:pt x="15" y="15"/>
                      <a:pt x="15" y="15"/>
                    </a:cubicBezTo>
                    <a:cubicBezTo>
                      <a:pt x="10" y="10"/>
                      <a:pt x="10" y="10"/>
                      <a:pt x="10" y="10"/>
                    </a:cubicBezTo>
                    <a:cubicBezTo>
                      <a:pt x="0" y="18"/>
                      <a:pt x="0" y="18"/>
                      <a:pt x="0" y="18"/>
                    </a:cubicBezTo>
                    <a:cubicBezTo>
                      <a:pt x="0" y="14"/>
                      <a:pt x="0" y="14"/>
                      <a:pt x="0" y="14"/>
                    </a:cubicBezTo>
                    <a:cubicBezTo>
                      <a:pt x="10" y="6"/>
                      <a:pt x="10" y="6"/>
                      <a:pt x="10" y="6"/>
                    </a:cubicBezTo>
                    <a:cubicBezTo>
                      <a:pt x="15" y="11"/>
                      <a:pt x="15" y="11"/>
                      <a:pt x="15" y="11"/>
                    </a:cubicBezTo>
                    <a:cubicBezTo>
                      <a:pt x="29" y="0"/>
                      <a:pt x="29" y="0"/>
                      <a:pt x="29" y="0"/>
                    </a:cubicBezTo>
                    <a:cubicBezTo>
                      <a:pt x="29" y="0"/>
                      <a:pt x="29"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9"/>
              <p:cNvSpPr/>
              <p:nvPr/>
            </p:nvSpPr>
            <p:spPr bwMode="auto">
              <a:xfrm>
                <a:off x="3842" y="2401"/>
                <a:ext cx="0" cy="5"/>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90"/>
              <p:cNvSpPr/>
              <p:nvPr/>
            </p:nvSpPr>
            <p:spPr bwMode="auto">
              <a:xfrm>
                <a:off x="3842" y="2394"/>
                <a:ext cx="0" cy="4"/>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91"/>
              <p:cNvSpPr>
                <a:spLocks noEditPoints="1"/>
              </p:cNvSpPr>
              <p:nvPr/>
            </p:nvSpPr>
            <p:spPr bwMode="auto">
              <a:xfrm>
                <a:off x="3783" y="2363"/>
                <a:ext cx="71" cy="52"/>
              </a:xfrm>
              <a:custGeom>
                <a:avLst/>
                <a:gdLst>
                  <a:gd name="T0" fmla="*/ 29 w 30"/>
                  <a:gd name="T1" fmla="*/ 0 h 22"/>
                  <a:gd name="T2" fmla="*/ 27 w 30"/>
                  <a:gd name="T3" fmla="*/ 3 h 22"/>
                  <a:gd name="T4" fmla="*/ 15 w 30"/>
                  <a:gd name="T5" fmla="*/ 15 h 22"/>
                  <a:gd name="T6" fmla="*/ 10 w 30"/>
                  <a:gd name="T7" fmla="*/ 11 h 22"/>
                  <a:gd name="T8" fmla="*/ 0 w 30"/>
                  <a:gd name="T9" fmla="*/ 18 h 22"/>
                  <a:gd name="T10" fmla="*/ 0 w 30"/>
                  <a:gd name="T11" fmla="*/ 20 h 22"/>
                  <a:gd name="T12" fmla="*/ 2 w 30"/>
                  <a:gd name="T13" fmla="*/ 22 h 22"/>
                  <a:gd name="T14" fmla="*/ 27 w 30"/>
                  <a:gd name="T15" fmla="*/ 22 h 22"/>
                  <a:gd name="T16" fmla="*/ 30 w 30"/>
                  <a:gd name="T17" fmla="*/ 19 h 22"/>
                  <a:gd name="T18" fmla="*/ 29 w 30"/>
                  <a:gd name="T19" fmla="*/ 0 h 22"/>
                  <a:gd name="T20" fmla="*/ 27 w 30"/>
                  <a:gd name="T21" fmla="*/ 18 h 22"/>
                  <a:gd name="T22" fmla="*/ 26 w 30"/>
                  <a:gd name="T23" fmla="*/ 18 h 22"/>
                  <a:gd name="T24" fmla="*/ 26 w 30"/>
                  <a:gd name="T25" fmla="*/ 18 h 22"/>
                  <a:gd name="T26" fmla="*/ 26 w 30"/>
                  <a:gd name="T27" fmla="*/ 20 h 22"/>
                  <a:gd name="T28" fmla="*/ 26 w 30"/>
                  <a:gd name="T29" fmla="*/ 20 h 22"/>
                  <a:gd name="T30" fmla="*/ 25 w 30"/>
                  <a:gd name="T31" fmla="*/ 20 h 22"/>
                  <a:gd name="T32" fmla="*/ 25 w 30"/>
                  <a:gd name="T33" fmla="*/ 19 h 22"/>
                  <a:gd name="T34" fmla="*/ 25 w 30"/>
                  <a:gd name="T35" fmla="*/ 19 h 22"/>
                  <a:gd name="T36" fmla="*/ 25 w 30"/>
                  <a:gd name="T37" fmla="*/ 20 h 22"/>
                  <a:gd name="T38" fmla="*/ 24 w 30"/>
                  <a:gd name="T39" fmla="*/ 20 h 22"/>
                  <a:gd name="T40" fmla="*/ 24 w 30"/>
                  <a:gd name="T41" fmla="*/ 20 h 22"/>
                  <a:gd name="T42" fmla="*/ 24 w 30"/>
                  <a:gd name="T43" fmla="*/ 19 h 22"/>
                  <a:gd name="T44" fmla="*/ 23 w 30"/>
                  <a:gd name="T45" fmla="*/ 18 h 22"/>
                  <a:gd name="T46" fmla="*/ 23 w 30"/>
                  <a:gd name="T47" fmla="*/ 18 h 22"/>
                  <a:gd name="T48" fmla="*/ 23 w 30"/>
                  <a:gd name="T49" fmla="*/ 18 h 22"/>
                  <a:gd name="T50" fmla="*/ 23 w 30"/>
                  <a:gd name="T51" fmla="*/ 18 h 22"/>
                  <a:gd name="T52" fmla="*/ 23 w 30"/>
                  <a:gd name="T53" fmla="*/ 17 h 22"/>
                  <a:gd name="T54" fmla="*/ 23 w 30"/>
                  <a:gd name="T55" fmla="*/ 17 h 22"/>
                  <a:gd name="T56" fmla="*/ 24 w 30"/>
                  <a:gd name="T57" fmla="*/ 17 h 22"/>
                  <a:gd name="T58" fmla="*/ 24 w 30"/>
                  <a:gd name="T59" fmla="*/ 18 h 22"/>
                  <a:gd name="T60" fmla="*/ 24 w 30"/>
                  <a:gd name="T61" fmla="*/ 16 h 22"/>
                  <a:gd name="T62" fmla="*/ 24 w 30"/>
                  <a:gd name="T63" fmla="*/ 16 h 22"/>
                  <a:gd name="T64" fmla="*/ 23 w 30"/>
                  <a:gd name="T65" fmla="*/ 15 h 22"/>
                  <a:gd name="T66" fmla="*/ 23 w 30"/>
                  <a:gd name="T67" fmla="*/ 15 h 22"/>
                  <a:gd name="T68" fmla="*/ 23 w 30"/>
                  <a:gd name="T69" fmla="*/ 14 h 22"/>
                  <a:gd name="T70" fmla="*/ 23 w 30"/>
                  <a:gd name="T71" fmla="*/ 13 h 22"/>
                  <a:gd name="T72" fmla="*/ 23 w 30"/>
                  <a:gd name="T73" fmla="*/ 13 h 22"/>
                  <a:gd name="T74" fmla="*/ 24 w 30"/>
                  <a:gd name="T75" fmla="*/ 12 h 22"/>
                  <a:gd name="T76" fmla="*/ 24 w 30"/>
                  <a:gd name="T77" fmla="*/ 12 h 22"/>
                  <a:gd name="T78" fmla="*/ 24 w 30"/>
                  <a:gd name="T79" fmla="*/ 11 h 22"/>
                  <a:gd name="T80" fmla="*/ 25 w 30"/>
                  <a:gd name="T81" fmla="*/ 11 h 22"/>
                  <a:gd name="T82" fmla="*/ 25 w 30"/>
                  <a:gd name="T83" fmla="*/ 12 h 22"/>
                  <a:gd name="T84" fmla="*/ 25 w 30"/>
                  <a:gd name="T85" fmla="*/ 12 h 22"/>
                  <a:gd name="T86" fmla="*/ 25 w 30"/>
                  <a:gd name="T87" fmla="*/ 12 h 22"/>
                  <a:gd name="T88" fmla="*/ 25 w 30"/>
                  <a:gd name="T89" fmla="*/ 11 h 22"/>
                  <a:gd name="T90" fmla="*/ 25 w 30"/>
                  <a:gd name="T91" fmla="*/ 11 h 22"/>
                  <a:gd name="T92" fmla="*/ 26 w 30"/>
                  <a:gd name="T93" fmla="*/ 11 h 22"/>
                  <a:gd name="T94" fmla="*/ 26 w 30"/>
                  <a:gd name="T95" fmla="*/ 12 h 22"/>
                  <a:gd name="T96" fmla="*/ 26 w 30"/>
                  <a:gd name="T97" fmla="*/ 12 h 22"/>
                  <a:gd name="T98" fmla="*/ 26 w 30"/>
                  <a:gd name="T99" fmla="*/ 12 h 22"/>
                  <a:gd name="T100" fmla="*/ 27 w 30"/>
                  <a:gd name="T101" fmla="*/ 12 h 22"/>
                  <a:gd name="T102" fmla="*/ 27 w 30"/>
                  <a:gd name="T103" fmla="*/ 13 h 22"/>
                  <a:gd name="T104" fmla="*/ 27 w 30"/>
                  <a:gd name="T105" fmla="*/ 13 h 22"/>
                  <a:gd name="T106" fmla="*/ 27 w 30"/>
                  <a:gd name="T107" fmla="*/ 13 h 22"/>
                  <a:gd name="T108" fmla="*/ 26 w 30"/>
                  <a:gd name="T109" fmla="*/ 13 h 22"/>
                  <a:gd name="T110" fmla="*/ 26 w 30"/>
                  <a:gd name="T111" fmla="*/ 13 h 22"/>
                  <a:gd name="T112" fmla="*/ 26 w 30"/>
                  <a:gd name="T113" fmla="*/ 13 h 22"/>
                  <a:gd name="T114" fmla="*/ 26 w 30"/>
                  <a:gd name="T115" fmla="*/ 15 h 22"/>
                  <a:gd name="T116" fmla="*/ 27 w 30"/>
                  <a:gd name="T117" fmla="*/ 16 h 22"/>
                  <a:gd name="T118" fmla="*/ 27 w 30"/>
                  <a:gd name="T119" fmla="*/ 17 h 22"/>
                  <a:gd name="T120" fmla="*/ 27 w 30"/>
                  <a:gd name="T1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2">
                    <a:moveTo>
                      <a:pt x="29" y="0"/>
                    </a:moveTo>
                    <a:cubicBezTo>
                      <a:pt x="27" y="3"/>
                      <a:pt x="27" y="3"/>
                      <a:pt x="27" y="3"/>
                    </a:cubicBezTo>
                    <a:cubicBezTo>
                      <a:pt x="15" y="15"/>
                      <a:pt x="15" y="15"/>
                      <a:pt x="15" y="15"/>
                    </a:cubicBezTo>
                    <a:cubicBezTo>
                      <a:pt x="10" y="11"/>
                      <a:pt x="10" y="11"/>
                      <a:pt x="10" y="11"/>
                    </a:cubicBezTo>
                    <a:cubicBezTo>
                      <a:pt x="0" y="18"/>
                      <a:pt x="0" y="18"/>
                      <a:pt x="0" y="18"/>
                    </a:cubicBezTo>
                    <a:cubicBezTo>
                      <a:pt x="0" y="20"/>
                      <a:pt x="0" y="20"/>
                      <a:pt x="0" y="20"/>
                    </a:cubicBezTo>
                    <a:cubicBezTo>
                      <a:pt x="0" y="22"/>
                      <a:pt x="2" y="22"/>
                      <a:pt x="2" y="22"/>
                    </a:cubicBezTo>
                    <a:cubicBezTo>
                      <a:pt x="2" y="22"/>
                      <a:pt x="25" y="22"/>
                      <a:pt x="27" y="22"/>
                    </a:cubicBezTo>
                    <a:cubicBezTo>
                      <a:pt x="30" y="22"/>
                      <a:pt x="30" y="19"/>
                      <a:pt x="30" y="19"/>
                    </a:cubicBezTo>
                    <a:lnTo>
                      <a:pt x="29" y="0"/>
                    </a:lnTo>
                    <a:close/>
                    <a:moveTo>
                      <a:pt x="27" y="18"/>
                    </a:moveTo>
                    <a:cubicBezTo>
                      <a:pt x="27" y="18"/>
                      <a:pt x="27" y="18"/>
                      <a:pt x="26" y="18"/>
                    </a:cubicBezTo>
                    <a:cubicBezTo>
                      <a:pt x="26" y="18"/>
                      <a:pt x="26" y="18"/>
                      <a:pt x="26" y="18"/>
                    </a:cubicBezTo>
                    <a:cubicBezTo>
                      <a:pt x="26" y="20"/>
                      <a:pt x="26" y="20"/>
                      <a:pt x="26" y="20"/>
                    </a:cubicBezTo>
                    <a:cubicBezTo>
                      <a:pt x="26" y="20"/>
                      <a:pt x="26" y="20"/>
                      <a:pt x="26" y="20"/>
                    </a:cubicBezTo>
                    <a:cubicBezTo>
                      <a:pt x="25" y="20"/>
                      <a:pt x="25" y="20"/>
                      <a:pt x="25" y="20"/>
                    </a:cubicBezTo>
                    <a:cubicBezTo>
                      <a:pt x="25" y="19"/>
                      <a:pt x="25" y="19"/>
                      <a:pt x="25" y="19"/>
                    </a:cubicBezTo>
                    <a:cubicBezTo>
                      <a:pt x="25" y="19"/>
                      <a:pt x="25" y="19"/>
                      <a:pt x="25" y="19"/>
                    </a:cubicBezTo>
                    <a:cubicBezTo>
                      <a:pt x="25" y="20"/>
                      <a:pt x="25" y="20"/>
                      <a:pt x="25" y="20"/>
                    </a:cubicBezTo>
                    <a:cubicBezTo>
                      <a:pt x="25" y="20"/>
                      <a:pt x="25" y="20"/>
                      <a:pt x="24" y="20"/>
                    </a:cubicBezTo>
                    <a:cubicBezTo>
                      <a:pt x="24" y="20"/>
                      <a:pt x="24" y="20"/>
                      <a:pt x="24" y="20"/>
                    </a:cubicBezTo>
                    <a:cubicBezTo>
                      <a:pt x="24" y="19"/>
                      <a:pt x="24" y="19"/>
                      <a:pt x="24" y="19"/>
                    </a:cubicBezTo>
                    <a:cubicBezTo>
                      <a:pt x="24" y="19"/>
                      <a:pt x="24" y="19"/>
                      <a:pt x="23" y="18"/>
                    </a:cubicBezTo>
                    <a:cubicBezTo>
                      <a:pt x="23" y="18"/>
                      <a:pt x="23" y="18"/>
                      <a:pt x="23" y="18"/>
                    </a:cubicBezTo>
                    <a:cubicBezTo>
                      <a:pt x="23" y="18"/>
                      <a:pt x="23" y="18"/>
                      <a:pt x="23" y="18"/>
                    </a:cubicBezTo>
                    <a:cubicBezTo>
                      <a:pt x="23" y="18"/>
                      <a:pt x="23" y="18"/>
                      <a:pt x="23" y="18"/>
                    </a:cubicBezTo>
                    <a:cubicBezTo>
                      <a:pt x="23" y="18"/>
                      <a:pt x="23" y="17"/>
                      <a:pt x="23" y="17"/>
                    </a:cubicBezTo>
                    <a:cubicBezTo>
                      <a:pt x="23" y="17"/>
                      <a:pt x="23" y="17"/>
                      <a:pt x="23" y="17"/>
                    </a:cubicBezTo>
                    <a:cubicBezTo>
                      <a:pt x="23" y="17"/>
                      <a:pt x="23" y="17"/>
                      <a:pt x="24" y="17"/>
                    </a:cubicBezTo>
                    <a:cubicBezTo>
                      <a:pt x="24" y="18"/>
                      <a:pt x="24" y="18"/>
                      <a:pt x="24" y="18"/>
                    </a:cubicBezTo>
                    <a:cubicBezTo>
                      <a:pt x="24" y="16"/>
                      <a:pt x="24" y="16"/>
                      <a:pt x="24" y="16"/>
                    </a:cubicBezTo>
                    <a:cubicBezTo>
                      <a:pt x="24" y="16"/>
                      <a:pt x="24" y="16"/>
                      <a:pt x="24" y="16"/>
                    </a:cubicBezTo>
                    <a:cubicBezTo>
                      <a:pt x="24" y="15"/>
                      <a:pt x="24" y="15"/>
                      <a:pt x="23" y="15"/>
                    </a:cubicBezTo>
                    <a:cubicBezTo>
                      <a:pt x="23" y="15"/>
                      <a:pt x="23" y="15"/>
                      <a:pt x="23" y="15"/>
                    </a:cubicBezTo>
                    <a:cubicBezTo>
                      <a:pt x="23" y="14"/>
                      <a:pt x="23" y="14"/>
                      <a:pt x="23" y="14"/>
                    </a:cubicBezTo>
                    <a:cubicBezTo>
                      <a:pt x="23" y="14"/>
                      <a:pt x="23" y="14"/>
                      <a:pt x="23" y="13"/>
                    </a:cubicBezTo>
                    <a:cubicBezTo>
                      <a:pt x="23" y="13"/>
                      <a:pt x="23" y="13"/>
                      <a:pt x="23" y="13"/>
                    </a:cubicBezTo>
                    <a:cubicBezTo>
                      <a:pt x="24" y="13"/>
                      <a:pt x="24" y="13"/>
                      <a:pt x="24" y="12"/>
                    </a:cubicBezTo>
                    <a:cubicBezTo>
                      <a:pt x="24" y="12"/>
                      <a:pt x="24" y="12"/>
                      <a:pt x="24" y="12"/>
                    </a:cubicBezTo>
                    <a:cubicBezTo>
                      <a:pt x="24" y="11"/>
                      <a:pt x="24" y="11"/>
                      <a:pt x="24" y="11"/>
                    </a:cubicBezTo>
                    <a:cubicBezTo>
                      <a:pt x="24" y="11"/>
                      <a:pt x="25" y="11"/>
                      <a:pt x="25" y="11"/>
                    </a:cubicBezTo>
                    <a:cubicBezTo>
                      <a:pt x="25" y="12"/>
                      <a:pt x="25" y="12"/>
                      <a:pt x="25" y="12"/>
                    </a:cubicBezTo>
                    <a:cubicBezTo>
                      <a:pt x="25" y="12"/>
                      <a:pt x="25" y="12"/>
                      <a:pt x="25" y="12"/>
                    </a:cubicBezTo>
                    <a:cubicBezTo>
                      <a:pt x="25" y="12"/>
                      <a:pt x="25" y="12"/>
                      <a:pt x="25" y="12"/>
                    </a:cubicBezTo>
                    <a:cubicBezTo>
                      <a:pt x="25" y="11"/>
                      <a:pt x="25" y="11"/>
                      <a:pt x="25" y="11"/>
                    </a:cubicBezTo>
                    <a:cubicBezTo>
                      <a:pt x="25" y="11"/>
                      <a:pt x="25" y="11"/>
                      <a:pt x="25" y="11"/>
                    </a:cubicBezTo>
                    <a:cubicBezTo>
                      <a:pt x="26" y="11"/>
                      <a:pt x="26" y="11"/>
                      <a:pt x="26" y="11"/>
                    </a:cubicBezTo>
                    <a:cubicBezTo>
                      <a:pt x="26" y="12"/>
                      <a:pt x="26" y="12"/>
                      <a:pt x="26" y="12"/>
                    </a:cubicBezTo>
                    <a:cubicBezTo>
                      <a:pt x="26" y="12"/>
                      <a:pt x="26" y="12"/>
                      <a:pt x="26" y="12"/>
                    </a:cubicBezTo>
                    <a:cubicBezTo>
                      <a:pt x="26" y="12"/>
                      <a:pt x="26" y="12"/>
                      <a:pt x="26" y="12"/>
                    </a:cubicBezTo>
                    <a:cubicBezTo>
                      <a:pt x="26" y="12"/>
                      <a:pt x="27" y="12"/>
                      <a:pt x="27" y="12"/>
                    </a:cubicBezTo>
                    <a:cubicBezTo>
                      <a:pt x="27" y="12"/>
                      <a:pt x="27" y="12"/>
                      <a:pt x="27" y="13"/>
                    </a:cubicBezTo>
                    <a:cubicBezTo>
                      <a:pt x="27" y="13"/>
                      <a:pt x="27" y="13"/>
                      <a:pt x="27" y="13"/>
                    </a:cubicBezTo>
                    <a:cubicBezTo>
                      <a:pt x="27" y="13"/>
                      <a:pt x="27" y="13"/>
                      <a:pt x="27" y="13"/>
                    </a:cubicBezTo>
                    <a:cubicBezTo>
                      <a:pt x="26" y="13"/>
                      <a:pt x="26" y="13"/>
                      <a:pt x="26" y="13"/>
                    </a:cubicBezTo>
                    <a:cubicBezTo>
                      <a:pt x="26" y="13"/>
                      <a:pt x="26" y="13"/>
                      <a:pt x="26" y="13"/>
                    </a:cubicBezTo>
                    <a:cubicBezTo>
                      <a:pt x="26" y="13"/>
                      <a:pt x="26" y="13"/>
                      <a:pt x="26" y="13"/>
                    </a:cubicBezTo>
                    <a:cubicBezTo>
                      <a:pt x="26" y="15"/>
                      <a:pt x="26" y="15"/>
                      <a:pt x="26" y="15"/>
                    </a:cubicBezTo>
                    <a:cubicBezTo>
                      <a:pt x="26" y="15"/>
                      <a:pt x="26" y="15"/>
                      <a:pt x="27" y="16"/>
                    </a:cubicBezTo>
                    <a:cubicBezTo>
                      <a:pt x="27" y="16"/>
                      <a:pt x="27" y="16"/>
                      <a:pt x="27" y="17"/>
                    </a:cubicBezTo>
                    <a:cubicBezTo>
                      <a:pt x="27" y="17"/>
                      <a:pt x="27" y="17"/>
                      <a:pt x="2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92"/>
              <p:cNvSpPr/>
              <p:nvPr/>
            </p:nvSpPr>
            <p:spPr bwMode="auto">
              <a:xfrm>
                <a:off x="3778" y="1613"/>
                <a:ext cx="83" cy="52"/>
              </a:xfrm>
              <a:custGeom>
                <a:avLst/>
                <a:gdLst>
                  <a:gd name="T0" fmla="*/ 35 w 35"/>
                  <a:gd name="T1" fmla="*/ 1 h 22"/>
                  <a:gd name="T2" fmla="*/ 18 w 35"/>
                  <a:gd name="T3" fmla="*/ 19 h 22"/>
                  <a:gd name="T4" fmla="*/ 12 w 35"/>
                  <a:gd name="T5" fmla="*/ 13 h 22"/>
                  <a:gd name="T6" fmla="*/ 0 w 35"/>
                  <a:gd name="T7" fmla="*/ 22 h 22"/>
                  <a:gd name="T8" fmla="*/ 0 w 35"/>
                  <a:gd name="T9" fmla="*/ 18 h 22"/>
                  <a:gd name="T10" fmla="*/ 12 w 35"/>
                  <a:gd name="T11" fmla="*/ 8 h 22"/>
                  <a:gd name="T12" fmla="*/ 18 w 35"/>
                  <a:gd name="T13" fmla="*/ 14 h 22"/>
                  <a:gd name="T14" fmla="*/ 35 w 35"/>
                  <a:gd name="T15" fmla="*/ 0 h 22"/>
                  <a:gd name="T16" fmla="*/ 35 w 3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1"/>
                    </a:moveTo>
                    <a:cubicBezTo>
                      <a:pt x="18" y="19"/>
                      <a:pt x="18" y="19"/>
                      <a:pt x="18" y="19"/>
                    </a:cubicBezTo>
                    <a:cubicBezTo>
                      <a:pt x="12" y="13"/>
                      <a:pt x="12" y="13"/>
                      <a:pt x="12" y="13"/>
                    </a:cubicBezTo>
                    <a:cubicBezTo>
                      <a:pt x="0" y="22"/>
                      <a:pt x="0" y="22"/>
                      <a:pt x="0" y="22"/>
                    </a:cubicBezTo>
                    <a:cubicBezTo>
                      <a:pt x="0" y="18"/>
                      <a:pt x="0" y="18"/>
                      <a:pt x="0" y="18"/>
                    </a:cubicBezTo>
                    <a:cubicBezTo>
                      <a:pt x="12" y="8"/>
                      <a:pt x="12" y="8"/>
                      <a:pt x="12" y="8"/>
                    </a:cubicBezTo>
                    <a:cubicBezTo>
                      <a:pt x="18" y="14"/>
                      <a:pt x="18" y="14"/>
                      <a:pt x="18" y="14"/>
                    </a:cubicBezTo>
                    <a:cubicBezTo>
                      <a:pt x="35" y="0"/>
                      <a:pt x="35" y="0"/>
                      <a:pt x="35" y="0"/>
                    </a:cubicBezTo>
                    <a:cubicBezTo>
                      <a:pt x="35" y="0"/>
                      <a:pt x="35"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93"/>
              <p:cNvSpPr/>
              <p:nvPr/>
            </p:nvSpPr>
            <p:spPr bwMode="auto">
              <a:xfrm>
                <a:off x="3849" y="1670"/>
                <a:ext cx="3" cy="7"/>
              </a:xfrm>
              <a:custGeom>
                <a:avLst/>
                <a:gdLst>
                  <a:gd name="T0" fmla="*/ 0 w 1"/>
                  <a:gd name="T1" fmla="*/ 0 h 3"/>
                  <a:gd name="T2" fmla="*/ 0 w 1"/>
                  <a:gd name="T3" fmla="*/ 3 h 3"/>
                  <a:gd name="T4" fmla="*/ 1 w 1"/>
                  <a:gd name="T5" fmla="*/ 2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3"/>
                      <a:pt x="0" y="3"/>
                      <a:pt x="0" y="3"/>
                    </a:cubicBezTo>
                    <a:cubicBezTo>
                      <a:pt x="0" y="2"/>
                      <a:pt x="0" y="2"/>
                      <a:pt x="1" y="2"/>
                    </a:cubicBezTo>
                    <a:cubicBezTo>
                      <a:pt x="1" y="1"/>
                      <a:pt x="1" y="1"/>
                      <a:pt x="1"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94"/>
              <p:cNvSpPr/>
              <p:nvPr/>
            </p:nvSpPr>
            <p:spPr bwMode="auto">
              <a:xfrm>
                <a:off x="3849" y="1663"/>
                <a:ext cx="3" cy="4"/>
              </a:xfrm>
              <a:custGeom>
                <a:avLst/>
                <a:gdLst>
                  <a:gd name="T0" fmla="*/ 0 w 1"/>
                  <a:gd name="T1" fmla="*/ 0 h 2"/>
                  <a:gd name="T2" fmla="*/ 0 w 1"/>
                  <a:gd name="T3" fmla="*/ 0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2"/>
                      <a:pt x="0" y="2"/>
                      <a:pt x="0" y="2"/>
                    </a:cubicBezTo>
                    <a:cubicBezTo>
                      <a:pt x="0" y="2"/>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95"/>
              <p:cNvSpPr>
                <a:spLocks noEditPoints="1"/>
              </p:cNvSpPr>
              <p:nvPr/>
            </p:nvSpPr>
            <p:spPr bwMode="auto">
              <a:xfrm>
                <a:off x="3778" y="1627"/>
                <a:ext cx="86" cy="62"/>
              </a:xfrm>
              <a:custGeom>
                <a:avLst/>
                <a:gdLst>
                  <a:gd name="T0" fmla="*/ 35 w 36"/>
                  <a:gd name="T1" fmla="*/ 0 h 26"/>
                  <a:gd name="T2" fmla="*/ 33 w 36"/>
                  <a:gd name="T3" fmla="*/ 3 h 26"/>
                  <a:gd name="T4" fmla="*/ 18 w 36"/>
                  <a:gd name="T5" fmla="*/ 18 h 26"/>
                  <a:gd name="T6" fmla="*/ 12 w 36"/>
                  <a:gd name="T7" fmla="*/ 12 h 26"/>
                  <a:gd name="T8" fmla="*/ 0 w 36"/>
                  <a:gd name="T9" fmla="*/ 21 h 26"/>
                  <a:gd name="T10" fmla="*/ 0 w 36"/>
                  <a:gd name="T11" fmla="*/ 23 h 26"/>
                  <a:gd name="T12" fmla="*/ 3 w 36"/>
                  <a:gd name="T13" fmla="*/ 26 h 26"/>
                  <a:gd name="T14" fmla="*/ 33 w 36"/>
                  <a:gd name="T15" fmla="*/ 26 h 26"/>
                  <a:gd name="T16" fmla="*/ 36 w 36"/>
                  <a:gd name="T17" fmla="*/ 22 h 26"/>
                  <a:gd name="T18" fmla="*/ 35 w 36"/>
                  <a:gd name="T19" fmla="*/ 0 h 26"/>
                  <a:gd name="T20" fmla="*/ 32 w 36"/>
                  <a:gd name="T21" fmla="*/ 21 h 26"/>
                  <a:gd name="T22" fmla="*/ 32 w 36"/>
                  <a:gd name="T23" fmla="*/ 21 h 26"/>
                  <a:gd name="T24" fmla="*/ 31 w 36"/>
                  <a:gd name="T25" fmla="*/ 22 h 26"/>
                  <a:gd name="T26" fmla="*/ 31 w 36"/>
                  <a:gd name="T27" fmla="*/ 23 h 26"/>
                  <a:gd name="T28" fmla="*/ 31 w 36"/>
                  <a:gd name="T29" fmla="*/ 23 h 26"/>
                  <a:gd name="T30" fmla="*/ 31 w 36"/>
                  <a:gd name="T31" fmla="*/ 23 h 26"/>
                  <a:gd name="T32" fmla="*/ 31 w 36"/>
                  <a:gd name="T33" fmla="*/ 22 h 26"/>
                  <a:gd name="T34" fmla="*/ 30 w 36"/>
                  <a:gd name="T35" fmla="*/ 22 h 26"/>
                  <a:gd name="T36" fmla="*/ 30 w 36"/>
                  <a:gd name="T37" fmla="*/ 23 h 26"/>
                  <a:gd name="T38" fmla="*/ 30 w 36"/>
                  <a:gd name="T39" fmla="*/ 23 h 26"/>
                  <a:gd name="T40" fmla="*/ 29 w 36"/>
                  <a:gd name="T41" fmla="*/ 23 h 26"/>
                  <a:gd name="T42" fmla="*/ 29 w 36"/>
                  <a:gd name="T43" fmla="*/ 22 h 26"/>
                  <a:gd name="T44" fmla="*/ 28 w 36"/>
                  <a:gd name="T45" fmla="*/ 22 h 26"/>
                  <a:gd name="T46" fmla="*/ 28 w 36"/>
                  <a:gd name="T47" fmla="*/ 21 h 26"/>
                  <a:gd name="T48" fmla="*/ 28 w 36"/>
                  <a:gd name="T49" fmla="*/ 21 h 26"/>
                  <a:gd name="T50" fmla="*/ 28 w 36"/>
                  <a:gd name="T51" fmla="*/ 21 h 26"/>
                  <a:gd name="T52" fmla="*/ 28 w 36"/>
                  <a:gd name="T53" fmla="*/ 20 h 26"/>
                  <a:gd name="T54" fmla="*/ 28 w 36"/>
                  <a:gd name="T55" fmla="*/ 20 h 26"/>
                  <a:gd name="T56" fmla="*/ 29 w 36"/>
                  <a:gd name="T57" fmla="*/ 20 h 26"/>
                  <a:gd name="T58" fmla="*/ 29 w 36"/>
                  <a:gd name="T59" fmla="*/ 21 h 26"/>
                  <a:gd name="T60" fmla="*/ 29 w 36"/>
                  <a:gd name="T61" fmla="*/ 18 h 26"/>
                  <a:gd name="T62" fmla="*/ 29 w 36"/>
                  <a:gd name="T63" fmla="*/ 18 h 26"/>
                  <a:gd name="T64" fmla="*/ 28 w 36"/>
                  <a:gd name="T65" fmla="*/ 18 h 26"/>
                  <a:gd name="T66" fmla="*/ 28 w 36"/>
                  <a:gd name="T67" fmla="*/ 17 h 26"/>
                  <a:gd name="T68" fmla="*/ 28 w 36"/>
                  <a:gd name="T69" fmla="*/ 16 h 26"/>
                  <a:gd name="T70" fmla="*/ 28 w 36"/>
                  <a:gd name="T71" fmla="*/ 15 h 26"/>
                  <a:gd name="T72" fmla="*/ 28 w 36"/>
                  <a:gd name="T73" fmla="*/ 15 h 26"/>
                  <a:gd name="T74" fmla="*/ 29 w 36"/>
                  <a:gd name="T75" fmla="*/ 14 h 26"/>
                  <a:gd name="T76" fmla="*/ 29 w 36"/>
                  <a:gd name="T77" fmla="*/ 13 h 26"/>
                  <a:gd name="T78" fmla="*/ 29 w 36"/>
                  <a:gd name="T79" fmla="*/ 13 h 26"/>
                  <a:gd name="T80" fmla="*/ 30 w 36"/>
                  <a:gd name="T81" fmla="*/ 13 h 26"/>
                  <a:gd name="T82" fmla="*/ 30 w 36"/>
                  <a:gd name="T83" fmla="*/ 14 h 26"/>
                  <a:gd name="T84" fmla="*/ 30 w 36"/>
                  <a:gd name="T85" fmla="*/ 14 h 26"/>
                  <a:gd name="T86" fmla="*/ 30 w 36"/>
                  <a:gd name="T87" fmla="*/ 14 h 26"/>
                  <a:gd name="T88" fmla="*/ 30 w 36"/>
                  <a:gd name="T89" fmla="*/ 13 h 26"/>
                  <a:gd name="T90" fmla="*/ 31 w 36"/>
                  <a:gd name="T91" fmla="*/ 13 h 26"/>
                  <a:gd name="T92" fmla="*/ 31 w 36"/>
                  <a:gd name="T93" fmla="*/ 13 h 26"/>
                  <a:gd name="T94" fmla="*/ 31 w 36"/>
                  <a:gd name="T95" fmla="*/ 14 h 26"/>
                  <a:gd name="T96" fmla="*/ 32 w 36"/>
                  <a:gd name="T97" fmla="*/ 14 h 26"/>
                  <a:gd name="T98" fmla="*/ 32 w 36"/>
                  <a:gd name="T99" fmla="*/ 14 h 26"/>
                  <a:gd name="T100" fmla="*/ 32 w 36"/>
                  <a:gd name="T101" fmla="*/ 14 h 26"/>
                  <a:gd name="T102" fmla="*/ 32 w 36"/>
                  <a:gd name="T103" fmla="*/ 15 h 26"/>
                  <a:gd name="T104" fmla="*/ 32 w 36"/>
                  <a:gd name="T105" fmla="*/ 15 h 26"/>
                  <a:gd name="T106" fmla="*/ 32 w 36"/>
                  <a:gd name="T107" fmla="*/ 15 h 26"/>
                  <a:gd name="T108" fmla="*/ 32 w 36"/>
                  <a:gd name="T109" fmla="*/ 16 h 26"/>
                  <a:gd name="T110" fmla="*/ 31 w 36"/>
                  <a:gd name="T111" fmla="*/ 15 h 26"/>
                  <a:gd name="T112" fmla="*/ 31 w 36"/>
                  <a:gd name="T113" fmla="*/ 15 h 26"/>
                  <a:gd name="T114" fmla="*/ 31 w 36"/>
                  <a:gd name="T115" fmla="*/ 18 h 26"/>
                  <a:gd name="T116" fmla="*/ 32 w 36"/>
                  <a:gd name="T117" fmla="*/ 18 h 26"/>
                  <a:gd name="T118" fmla="*/ 33 w 36"/>
                  <a:gd name="T119" fmla="*/ 20 h 26"/>
                  <a:gd name="T120" fmla="*/ 32 w 36"/>
                  <a:gd name="T12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 h="26">
                    <a:moveTo>
                      <a:pt x="35" y="0"/>
                    </a:moveTo>
                    <a:cubicBezTo>
                      <a:pt x="33" y="3"/>
                      <a:pt x="33" y="3"/>
                      <a:pt x="33" y="3"/>
                    </a:cubicBezTo>
                    <a:cubicBezTo>
                      <a:pt x="18" y="18"/>
                      <a:pt x="18" y="18"/>
                      <a:pt x="18" y="18"/>
                    </a:cubicBezTo>
                    <a:cubicBezTo>
                      <a:pt x="12" y="12"/>
                      <a:pt x="12" y="12"/>
                      <a:pt x="12" y="12"/>
                    </a:cubicBezTo>
                    <a:cubicBezTo>
                      <a:pt x="0" y="21"/>
                      <a:pt x="0" y="21"/>
                      <a:pt x="0" y="21"/>
                    </a:cubicBezTo>
                    <a:cubicBezTo>
                      <a:pt x="0" y="23"/>
                      <a:pt x="0" y="23"/>
                      <a:pt x="0" y="23"/>
                    </a:cubicBezTo>
                    <a:cubicBezTo>
                      <a:pt x="0" y="26"/>
                      <a:pt x="3" y="26"/>
                      <a:pt x="3" y="26"/>
                    </a:cubicBezTo>
                    <a:cubicBezTo>
                      <a:pt x="3" y="26"/>
                      <a:pt x="31" y="26"/>
                      <a:pt x="33" y="26"/>
                    </a:cubicBezTo>
                    <a:cubicBezTo>
                      <a:pt x="36" y="25"/>
                      <a:pt x="36" y="22"/>
                      <a:pt x="36" y="22"/>
                    </a:cubicBezTo>
                    <a:lnTo>
                      <a:pt x="35" y="0"/>
                    </a:lnTo>
                    <a:close/>
                    <a:moveTo>
                      <a:pt x="32" y="21"/>
                    </a:moveTo>
                    <a:cubicBezTo>
                      <a:pt x="32" y="21"/>
                      <a:pt x="32" y="21"/>
                      <a:pt x="32" y="21"/>
                    </a:cubicBezTo>
                    <a:cubicBezTo>
                      <a:pt x="32" y="21"/>
                      <a:pt x="31" y="21"/>
                      <a:pt x="31" y="22"/>
                    </a:cubicBezTo>
                    <a:cubicBezTo>
                      <a:pt x="31" y="23"/>
                      <a:pt x="31" y="23"/>
                      <a:pt x="31" y="23"/>
                    </a:cubicBezTo>
                    <a:cubicBezTo>
                      <a:pt x="31" y="23"/>
                      <a:pt x="31" y="23"/>
                      <a:pt x="31" y="23"/>
                    </a:cubicBezTo>
                    <a:cubicBezTo>
                      <a:pt x="31" y="23"/>
                      <a:pt x="31" y="23"/>
                      <a:pt x="31" y="23"/>
                    </a:cubicBezTo>
                    <a:cubicBezTo>
                      <a:pt x="31" y="22"/>
                      <a:pt x="31" y="22"/>
                      <a:pt x="31" y="22"/>
                    </a:cubicBezTo>
                    <a:cubicBezTo>
                      <a:pt x="30" y="22"/>
                      <a:pt x="30" y="22"/>
                      <a:pt x="30" y="22"/>
                    </a:cubicBezTo>
                    <a:cubicBezTo>
                      <a:pt x="30" y="23"/>
                      <a:pt x="30" y="23"/>
                      <a:pt x="30" y="23"/>
                    </a:cubicBezTo>
                    <a:cubicBezTo>
                      <a:pt x="30" y="23"/>
                      <a:pt x="30" y="23"/>
                      <a:pt x="30" y="23"/>
                    </a:cubicBezTo>
                    <a:cubicBezTo>
                      <a:pt x="29" y="23"/>
                      <a:pt x="29" y="23"/>
                      <a:pt x="29" y="23"/>
                    </a:cubicBezTo>
                    <a:cubicBezTo>
                      <a:pt x="29" y="22"/>
                      <a:pt x="29" y="22"/>
                      <a:pt x="29" y="22"/>
                    </a:cubicBezTo>
                    <a:cubicBezTo>
                      <a:pt x="29" y="22"/>
                      <a:pt x="29" y="22"/>
                      <a:pt x="28" y="22"/>
                    </a:cubicBezTo>
                    <a:cubicBezTo>
                      <a:pt x="28" y="22"/>
                      <a:pt x="28" y="21"/>
                      <a:pt x="28" y="21"/>
                    </a:cubicBezTo>
                    <a:cubicBezTo>
                      <a:pt x="28" y="21"/>
                      <a:pt x="28" y="21"/>
                      <a:pt x="28" y="21"/>
                    </a:cubicBezTo>
                    <a:cubicBezTo>
                      <a:pt x="28" y="21"/>
                      <a:pt x="28" y="21"/>
                      <a:pt x="28" y="21"/>
                    </a:cubicBezTo>
                    <a:cubicBezTo>
                      <a:pt x="28" y="21"/>
                      <a:pt x="28" y="20"/>
                      <a:pt x="28" y="20"/>
                    </a:cubicBezTo>
                    <a:cubicBezTo>
                      <a:pt x="28" y="20"/>
                      <a:pt x="28" y="20"/>
                      <a:pt x="28" y="20"/>
                    </a:cubicBezTo>
                    <a:cubicBezTo>
                      <a:pt x="28" y="20"/>
                      <a:pt x="28" y="20"/>
                      <a:pt x="29" y="20"/>
                    </a:cubicBezTo>
                    <a:cubicBezTo>
                      <a:pt x="29" y="20"/>
                      <a:pt x="29" y="21"/>
                      <a:pt x="29" y="21"/>
                    </a:cubicBezTo>
                    <a:cubicBezTo>
                      <a:pt x="29" y="18"/>
                      <a:pt x="29" y="18"/>
                      <a:pt x="29" y="18"/>
                    </a:cubicBezTo>
                    <a:cubicBezTo>
                      <a:pt x="29" y="18"/>
                      <a:pt x="29" y="18"/>
                      <a:pt x="29" y="18"/>
                    </a:cubicBezTo>
                    <a:cubicBezTo>
                      <a:pt x="29" y="18"/>
                      <a:pt x="29" y="18"/>
                      <a:pt x="28" y="18"/>
                    </a:cubicBezTo>
                    <a:cubicBezTo>
                      <a:pt x="28" y="17"/>
                      <a:pt x="28" y="17"/>
                      <a:pt x="28" y="17"/>
                    </a:cubicBezTo>
                    <a:cubicBezTo>
                      <a:pt x="28" y="17"/>
                      <a:pt x="28" y="17"/>
                      <a:pt x="28" y="16"/>
                    </a:cubicBezTo>
                    <a:cubicBezTo>
                      <a:pt x="28" y="16"/>
                      <a:pt x="28" y="16"/>
                      <a:pt x="28" y="15"/>
                    </a:cubicBezTo>
                    <a:cubicBezTo>
                      <a:pt x="28" y="15"/>
                      <a:pt x="28" y="15"/>
                      <a:pt x="28" y="15"/>
                    </a:cubicBezTo>
                    <a:cubicBezTo>
                      <a:pt x="29" y="15"/>
                      <a:pt x="29" y="14"/>
                      <a:pt x="29" y="14"/>
                    </a:cubicBezTo>
                    <a:cubicBezTo>
                      <a:pt x="29" y="13"/>
                      <a:pt x="29" y="13"/>
                      <a:pt x="29" y="13"/>
                    </a:cubicBezTo>
                    <a:cubicBezTo>
                      <a:pt x="29" y="13"/>
                      <a:pt x="29" y="13"/>
                      <a:pt x="29" y="13"/>
                    </a:cubicBezTo>
                    <a:cubicBezTo>
                      <a:pt x="30" y="13"/>
                      <a:pt x="30" y="13"/>
                      <a:pt x="30" y="13"/>
                    </a:cubicBezTo>
                    <a:cubicBezTo>
                      <a:pt x="30" y="14"/>
                      <a:pt x="30" y="14"/>
                      <a:pt x="30" y="14"/>
                    </a:cubicBezTo>
                    <a:cubicBezTo>
                      <a:pt x="30" y="14"/>
                      <a:pt x="30" y="14"/>
                      <a:pt x="30" y="14"/>
                    </a:cubicBezTo>
                    <a:cubicBezTo>
                      <a:pt x="30" y="14"/>
                      <a:pt x="30" y="14"/>
                      <a:pt x="30" y="14"/>
                    </a:cubicBezTo>
                    <a:cubicBezTo>
                      <a:pt x="30" y="13"/>
                      <a:pt x="30" y="13"/>
                      <a:pt x="30" y="13"/>
                    </a:cubicBezTo>
                    <a:cubicBezTo>
                      <a:pt x="30" y="13"/>
                      <a:pt x="31" y="13"/>
                      <a:pt x="31" y="13"/>
                    </a:cubicBezTo>
                    <a:cubicBezTo>
                      <a:pt x="31" y="13"/>
                      <a:pt x="31" y="13"/>
                      <a:pt x="31" y="13"/>
                    </a:cubicBezTo>
                    <a:cubicBezTo>
                      <a:pt x="31" y="14"/>
                      <a:pt x="31" y="14"/>
                      <a:pt x="31" y="14"/>
                    </a:cubicBezTo>
                    <a:cubicBezTo>
                      <a:pt x="31" y="14"/>
                      <a:pt x="31" y="14"/>
                      <a:pt x="32" y="14"/>
                    </a:cubicBezTo>
                    <a:cubicBezTo>
                      <a:pt x="32" y="14"/>
                      <a:pt x="32" y="14"/>
                      <a:pt x="32" y="14"/>
                    </a:cubicBezTo>
                    <a:cubicBezTo>
                      <a:pt x="32" y="14"/>
                      <a:pt x="32" y="14"/>
                      <a:pt x="32" y="14"/>
                    </a:cubicBezTo>
                    <a:cubicBezTo>
                      <a:pt x="32" y="14"/>
                      <a:pt x="32" y="14"/>
                      <a:pt x="32" y="15"/>
                    </a:cubicBezTo>
                    <a:cubicBezTo>
                      <a:pt x="32" y="15"/>
                      <a:pt x="32" y="15"/>
                      <a:pt x="32" y="15"/>
                    </a:cubicBezTo>
                    <a:cubicBezTo>
                      <a:pt x="32" y="15"/>
                      <a:pt x="32" y="15"/>
                      <a:pt x="32" y="15"/>
                    </a:cubicBezTo>
                    <a:cubicBezTo>
                      <a:pt x="32" y="16"/>
                      <a:pt x="32" y="16"/>
                      <a:pt x="32" y="16"/>
                    </a:cubicBezTo>
                    <a:cubicBezTo>
                      <a:pt x="32" y="15"/>
                      <a:pt x="32" y="15"/>
                      <a:pt x="31" y="15"/>
                    </a:cubicBezTo>
                    <a:cubicBezTo>
                      <a:pt x="31" y="15"/>
                      <a:pt x="31" y="15"/>
                      <a:pt x="31" y="15"/>
                    </a:cubicBezTo>
                    <a:cubicBezTo>
                      <a:pt x="31" y="18"/>
                      <a:pt x="31" y="18"/>
                      <a:pt x="31" y="18"/>
                    </a:cubicBezTo>
                    <a:cubicBezTo>
                      <a:pt x="32" y="18"/>
                      <a:pt x="32" y="18"/>
                      <a:pt x="32" y="18"/>
                    </a:cubicBezTo>
                    <a:cubicBezTo>
                      <a:pt x="33" y="19"/>
                      <a:pt x="33" y="19"/>
                      <a:pt x="33" y="20"/>
                    </a:cubicBezTo>
                    <a:cubicBezTo>
                      <a:pt x="33" y="20"/>
                      <a:pt x="33" y="20"/>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96"/>
              <p:cNvSpPr>
                <a:spLocks noEditPoints="1"/>
              </p:cNvSpPr>
              <p:nvPr/>
            </p:nvSpPr>
            <p:spPr bwMode="auto">
              <a:xfrm>
                <a:off x="3660" y="1874"/>
                <a:ext cx="45" cy="45"/>
              </a:xfrm>
              <a:custGeom>
                <a:avLst/>
                <a:gdLst>
                  <a:gd name="T0" fmla="*/ 9 w 19"/>
                  <a:gd name="T1" fmla="*/ 0 h 19"/>
                  <a:gd name="T2" fmla="*/ 0 w 19"/>
                  <a:gd name="T3" fmla="*/ 9 h 19"/>
                  <a:gd name="T4" fmla="*/ 10 w 19"/>
                  <a:gd name="T5" fmla="*/ 18 h 19"/>
                  <a:gd name="T6" fmla="*/ 19 w 19"/>
                  <a:gd name="T7" fmla="*/ 9 h 19"/>
                  <a:gd name="T8" fmla="*/ 9 w 19"/>
                  <a:gd name="T9" fmla="*/ 0 h 19"/>
                  <a:gd name="T10" fmla="*/ 10 w 19"/>
                  <a:gd name="T11" fmla="*/ 17 h 19"/>
                  <a:gd name="T12" fmla="*/ 2 w 19"/>
                  <a:gd name="T13" fmla="*/ 9 h 19"/>
                  <a:gd name="T14" fmla="*/ 9 w 19"/>
                  <a:gd name="T15" fmla="*/ 2 h 19"/>
                  <a:gd name="T16" fmla="*/ 17 w 19"/>
                  <a:gd name="T17" fmla="*/ 9 h 19"/>
                  <a:gd name="T18" fmla="*/ 10 w 19"/>
                  <a:gd name="T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0"/>
                    </a:moveTo>
                    <a:cubicBezTo>
                      <a:pt x="4" y="0"/>
                      <a:pt x="0" y="4"/>
                      <a:pt x="0" y="9"/>
                    </a:cubicBezTo>
                    <a:cubicBezTo>
                      <a:pt x="0" y="14"/>
                      <a:pt x="4" y="19"/>
                      <a:pt x="10" y="18"/>
                    </a:cubicBezTo>
                    <a:cubicBezTo>
                      <a:pt x="15" y="18"/>
                      <a:pt x="19" y="14"/>
                      <a:pt x="19" y="9"/>
                    </a:cubicBezTo>
                    <a:cubicBezTo>
                      <a:pt x="19" y="4"/>
                      <a:pt x="14" y="0"/>
                      <a:pt x="9" y="0"/>
                    </a:cubicBezTo>
                    <a:close/>
                    <a:moveTo>
                      <a:pt x="10" y="17"/>
                    </a:moveTo>
                    <a:cubicBezTo>
                      <a:pt x="5" y="17"/>
                      <a:pt x="2" y="13"/>
                      <a:pt x="2" y="9"/>
                    </a:cubicBezTo>
                    <a:cubicBezTo>
                      <a:pt x="2" y="5"/>
                      <a:pt x="5" y="2"/>
                      <a:pt x="9" y="2"/>
                    </a:cubicBezTo>
                    <a:cubicBezTo>
                      <a:pt x="13" y="2"/>
                      <a:pt x="17" y="5"/>
                      <a:pt x="17" y="9"/>
                    </a:cubicBezTo>
                    <a:cubicBezTo>
                      <a:pt x="17" y="13"/>
                      <a:pt x="14"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97"/>
              <p:cNvSpPr>
                <a:spLocks noEditPoints="1"/>
              </p:cNvSpPr>
              <p:nvPr/>
            </p:nvSpPr>
            <p:spPr bwMode="auto">
              <a:xfrm>
                <a:off x="3674" y="1881"/>
                <a:ext cx="17" cy="29"/>
              </a:xfrm>
              <a:custGeom>
                <a:avLst/>
                <a:gdLst>
                  <a:gd name="T0" fmla="*/ 5 w 7"/>
                  <a:gd name="T1" fmla="*/ 5 h 12"/>
                  <a:gd name="T2" fmla="*/ 5 w 7"/>
                  <a:gd name="T3" fmla="*/ 3 h 12"/>
                  <a:gd name="T4" fmla="*/ 5 w 7"/>
                  <a:gd name="T5" fmla="*/ 3 h 12"/>
                  <a:gd name="T6" fmla="*/ 6 w 7"/>
                  <a:gd name="T7" fmla="*/ 3 h 12"/>
                  <a:gd name="T8" fmla="*/ 6 w 7"/>
                  <a:gd name="T9" fmla="*/ 3 h 12"/>
                  <a:gd name="T10" fmla="*/ 6 w 7"/>
                  <a:gd name="T11" fmla="*/ 2 h 12"/>
                  <a:gd name="T12" fmla="*/ 6 w 7"/>
                  <a:gd name="T13" fmla="*/ 2 h 12"/>
                  <a:gd name="T14" fmla="*/ 6 w 7"/>
                  <a:gd name="T15" fmla="*/ 2 h 12"/>
                  <a:gd name="T16" fmla="*/ 6 w 7"/>
                  <a:gd name="T17" fmla="*/ 2 h 12"/>
                  <a:gd name="T18" fmla="*/ 5 w 7"/>
                  <a:gd name="T19" fmla="*/ 2 h 12"/>
                  <a:gd name="T20" fmla="*/ 5 w 7"/>
                  <a:gd name="T21" fmla="*/ 1 h 12"/>
                  <a:gd name="T22" fmla="*/ 5 w 7"/>
                  <a:gd name="T23" fmla="*/ 0 h 12"/>
                  <a:gd name="T24" fmla="*/ 4 w 7"/>
                  <a:gd name="T25" fmla="*/ 0 h 12"/>
                  <a:gd name="T26" fmla="*/ 4 w 7"/>
                  <a:gd name="T27" fmla="*/ 0 h 12"/>
                  <a:gd name="T28" fmla="*/ 4 w 7"/>
                  <a:gd name="T29" fmla="*/ 1 h 12"/>
                  <a:gd name="T30" fmla="*/ 4 w 7"/>
                  <a:gd name="T31" fmla="*/ 1 h 12"/>
                  <a:gd name="T32" fmla="*/ 3 w 7"/>
                  <a:gd name="T33" fmla="*/ 2 h 12"/>
                  <a:gd name="T34" fmla="*/ 3 w 7"/>
                  <a:gd name="T35" fmla="*/ 0 h 12"/>
                  <a:gd name="T36" fmla="*/ 3 w 7"/>
                  <a:gd name="T37" fmla="*/ 0 h 12"/>
                  <a:gd name="T38" fmla="*/ 2 w 7"/>
                  <a:gd name="T39" fmla="*/ 0 h 12"/>
                  <a:gd name="T40" fmla="*/ 2 w 7"/>
                  <a:gd name="T41" fmla="*/ 2 h 12"/>
                  <a:gd name="T42" fmla="*/ 1 w 7"/>
                  <a:gd name="T43" fmla="*/ 2 h 12"/>
                  <a:gd name="T44" fmla="*/ 1 w 7"/>
                  <a:gd name="T45" fmla="*/ 3 h 12"/>
                  <a:gd name="T46" fmla="*/ 1 w 7"/>
                  <a:gd name="T47" fmla="*/ 4 h 12"/>
                  <a:gd name="T48" fmla="*/ 1 w 7"/>
                  <a:gd name="T49" fmla="*/ 5 h 12"/>
                  <a:gd name="T50" fmla="*/ 1 w 7"/>
                  <a:gd name="T51" fmla="*/ 6 h 12"/>
                  <a:gd name="T52" fmla="*/ 2 w 7"/>
                  <a:gd name="T53" fmla="*/ 6 h 12"/>
                  <a:gd name="T54" fmla="*/ 2 w 7"/>
                  <a:gd name="T55" fmla="*/ 6 h 12"/>
                  <a:gd name="T56" fmla="*/ 2 w 7"/>
                  <a:gd name="T57" fmla="*/ 9 h 12"/>
                  <a:gd name="T58" fmla="*/ 2 w 7"/>
                  <a:gd name="T59" fmla="*/ 9 h 12"/>
                  <a:gd name="T60" fmla="*/ 1 w 7"/>
                  <a:gd name="T61" fmla="*/ 9 h 12"/>
                  <a:gd name="T62" fmla="*/ 1 w 7"/>
                  <a:gd name="T63" fmla="*/ 9 h 12"/>
                  <a:gd name="T64" fmla="*/ 1 w 7"/>
                  <a:gd name="T65" fmla="*/ 9 h 12"/>
                  <a:gd name="T66" fmla="*/ 0 w 7"/>
                  <a:gd name="T67" fmla="*/ 10 h 12"/>
                  <a:gd name="T68" fmla="*/ 1 w 7"/>
                  <a:gd name="T69" fmla="*/ 10 h 12"/>
                  <a:gd name="T70" fmla="*/ 1 w 7"/>
                  <a:gd name="T71" fmla="*/ 10 h 12"/>
                  <a:gd name="T72" fmla="*/ 3 w 7"/>
                  <a:gd name="T73" fmla="*/ 11 h 12"/>
                  <a:gd name="T74" fmla="*/ 3 w 7"/>
                  <a:gd name="T75" fmla="*/ 12 h 12"/>
                  <a:gd name="T76" fmla="*/ 3 w 7"/>
                  <a:gd name="T77" fmla="*/ 12 h 12"/>
                  <a:gd name="T78" fmla="*/ 3 w 7"/>
                  <a:gd name="T79" fmla="*/ 12 h 12"/>
                  <a:gd name="T80" fmla="*/ 3 w 7"/>
                  <a:gd name="T81" fmla="*/ 11 h 12"/>
                  <a:gd name="T82" fmla="*/ 4 w 7"/>
                  <a:gd name="T83" fmla="*/ 11 h 12"/>
                  <a:gd name="T84" fmla="*/ 4 w 7"/>
                  <a:gd name="T85" fmla="*/ 12 h 12"/>
                  <a:gd name="T86" fmla="*/ 5 w 7"/>
                  <a:gd name="T87" fmla="*/ 12 h 12"/>
                  <a:gd name="T88" fmla="*/ 5 w 7"/>
                  <a:gd name="T89" fmla="*/ 12 h 12"/>
                  <a:gd name="T90" fmla="*/ 5 w 7"/>
                  <a:gd name="T91" fmla="*/ 10 h 12"/>
                  <a:gd name="T92" fmla="*/ 6 w 7"/>
                  <a:gd name="T93" fmla="*/ 10 h 12"/>
                  <a:gd name="T94" fmla="*/ 6 w 7"/>
                  <a:gd name="T95" fmla="*/ 9 h 12"/>
                  <a:gd name="T96" fmla="*/ 7 w 7"/>
                  <a:gd name="T97" fmla="*/ 8 h 12"/>
                  <a:gd name="T98" fmla="*/ 6 w 7"/>
                  <a:gd name="T99" fmla="*/ 6 h 12"/>
                  <a:gd name="T100" fmla="*/ 5 w 7"/>
                  <a:gd name="T101" fmla="*/ 5 h 12"/>
                  <a:gd name="T102" fmla="*/ 4 w 7"/>
                  <a:gd name="T103" fmla="*/ 9 h 12"/>
                  <a:gd name="T104" fmla="*/ 3 w 7"/>
                  <a:gd name="T105" fmla="*/ 9 h 12"/>
                  <a:gd name="T106" fmla="*/ 3 w 7"/>
                  <a:gd name="T107" fmla="*/ 7 h 12"/>
                  <a:gd name="T108" fmla="*/ 4 w 7"/>
                  <a:gd name="T109" fmla="*/ 7 h 12"/>
                  <a:gd name="T110" fmla="*/ 4 w 7"/>
                  <a:gd name="T111" fmla="*/ 9 h 12"/>
                  <a:gd name="T112" fmla="*/ 4 w 7"/>
                  <a:gd name="T113" fmla="*/ 5 h 12"/>
                  <a:gd name="T114" fmla="*/ 3 w 7"/>
                  <a:gd name="T115" fmla="*/ 5 h 12"/>
                  <a:gd name="T116" fmla="*/ 3 w 7"/>
                  <a:gd name="T117" fmla="*/ 3 h 12"/>
                  <a:gd name="T118" fmla="*/ 4 w 7"/>
                  <a:gd name="T119" fmla="*/ 3 h 12"/>
                  <a:gd name="T120" fmla="*/ 4 w 7"/>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2">
                    <a:moveTo>
                      <a:pt x="5" y="5"/>
                    </a:moveTo>
                    <a:cubicBezTo>
                      <a:pt x="5" y="3"/>
                      <a:pt x="5" y="3"/>
                      <a:pt x="5" y="3"/>
                    </a:cubicBezTo>
                    <a:cubicBezTo>
                      <a:pt x="5" y="3"/>
                      <a:pt x="5" y="3"/>
                      <a:pt x="5" y="3"/>
                    </a:cubicBezTo>
                    <a:cubicBezTo>
                      <a:pt x="5" y="3"/>
                      <a:pt x="5" y="3"/>
                      <a:pt x="6" y="3"/>
                    </a:cubicBezTo>
                    <a:cubicBezTo>
                      <a:pt x="6" y="3"/>
                      <a:pt x="6" y="3"/>
                      <a:pt x="6" y="3"/>
                    </a:cubicBezTo>
                    <a:cubicBezTo>
                      <a:pt x="6" y="3"/>
                      <a:pt x="6" y="3"/>
                      <a:pt x="6" y="2"/>
                    </a:cubicBezTo>
                    <a:cubicBezTo>
                      <a:pt x="6" y="2"/>
                      <a:pt x="6" y="2"/>
                      <a:pt x="6" y="2"/>
                    </a:cubicBezTo>
                    <a:cubicBezTo>
                      <a:pt x="6" y="2"/>
                      <a:pt x="6" y="2"/>
                      <a:pt x="6" y="2"/>
                    </a:cubicBezTo>
                    <a:cubicBezTo>
                      <a:pt x="6" y="2"/>
                      <a:pt x="6" y="2"/>
                      <a:pt x="6" y="2"/>
                    </a:cubicBezTo>
                    <a:cubicBezTo>
                      <a:pt x="6" y="2"/>
                      <a:pt x="5" y="2"/>
                      <a:pt x="5" y="2"/>
                    </a:cubicBezTo>
                    <a:cubicBezTo>
                      <a:pt x="5" y="2"/>
                      <a:pt x="5" y="1"/>
                      <a:pt x="5" y="1"/>
                    </a:cubicBezTo>
                    <a:cubicBezTo>
                      <a:pt x="5" y="0"/>
                      <a:pt x="5" y="0"/>
                      <a:pt x="5" y="0"/>
                    </a:cubicBezTo>
                    <a:cubicBezTo>
                      <a:pt x="5" y="0"/>
                      <a:pt x="5" y="0"/>
                      <a:pt x="4" y="0"/>
                    </a:cubicBezTo>
                    <a:cubicBezTo>
                      <a:pt x="4" y="0"/>
                      <a:pt x="4" y="0"/>
                      <a:pt x="4" y="0"/>
                    </a:cubicBezTo>
                    <a:cubicBezTo>
                      <a:pt x="4" y="1"/>
                      <a:pt x="4" y="1"/>
                      <a:pt x="4" y="1"/>
                    </a:cubicBezTo>
                    <a:cubicBezTo>
                      <a:pt x="4" y="1"/>
                      <a:pt x="4" y="1"/>
                      <a:pt x="4" y="1"/>
                    </a:cubicBezTo>
                    <a:cubicBezTo>
                      <a:pt x="4" y="1"/>
                      <a:pt x="3" y="2"/>
                      <a:pt x="3" y="2"/>
                    </a:cubicBezTo>
                    <a:cubicBezTo>
                      <a:pt x="3" y="0"/>
                      <a:pt x="3" y="0"/>
                      <a:pt x="3" y="0"/>
                    </a:cubicBezTo>
                    <a:cubicBezTo>
                      <a:pt x="3" y="0"/>
                      <a:pt x="3" y="0"/>
                      <a:pt x="3" y="0"/>
                    </a:cubicBezTo>
                    <a:cubicBezTo>
                      <a:pt x="2"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5"/>
                      <a:pt x="1" y="6"/>
                    </a:cubicBezTo>
                    <a:cubicBezTo>
                      <a:pt x="2" y="6"/>
                      <a:pt x="2" y="6"/>
                      <a:pt x="2" y="6"/>
                    </a:cubicBezTo>
                    <a:cubicBezTo>
                      <a:pt x="2" y="6"/>
                      <a:pt x="2" y="6"/>
                      <a:pt x="2" y="6"/>
                    </a:cubicBezTo>
                    <a:cubicBezTo>
                      <a:pt x="2" y="9"/>
                      <a:pt x="2" y="9"/>
                      <a:pt x="2" y="9"/>
                    </a:cubicBezTo>
                    <a:cubicBezTo>
                      <a:pt x="2" y="9"/>
                      <a:pt x="2" y="9"/>
                      <a:pt x="2" y="9"/>
                    </a:cubicBezTo>
                    <a:cubicBezTo>
                      <a:pt x="1" y="9"/>
                      <a:pt x="1" y="9"/>
                      <a:pt x="1" y="9"/>
                    </a:cubicBezTo>
                    <a:cubicBezTo>
                      <a:pt x="1" y="9"/>
                      <a:pt x="1" y="9"/>
                      <a:pt x="1" y="9"/>
                    </a:cubicBezTo>
                    <a:cubicBezTo>
                      <a:pt x="1" y="9"/>
                      <a:pt x="1" y="9"/>
                      <a:pt x="1" y="9"/>
                    </a:cubicBezTo>
                    <a:cubicBezTo>
                      <a:pt x="1" y="10"/>
                      <a:pt x="0" y="10"/>
                      <a:pt x="0" y="10"/>
                    </a:cubicBezTo>
                    <a:cubicBezTo>
                      <a:pt x="0" y="10"/>
                      <a:pt x="0" y="10"/>
                      <a:pt x="1" y="10"/>
                    </a:cubicBezTo>
                    <a:cubicBezTo>
                      <a:pt x="1" y="10"/>
                      <a:pt x="1" y="10"/>
                      <a:pt x="1" y="10"/>
                    </a:cubicBezTo>
                    <a:cubicBezTo>
                      <a:pt x="2" y="11"/>
                      <a:pt x="2" y="11"/>
                      <a:pt x="3" y="11"/>
                    </a:cubicBezTo>
                    <a:cubicBezTo>
                      <a:pt x="3" y="12"/>
                      <a:pt x="3" y="12"/>
                      <a:pt x="3" y="12"/>
                    </a:cubicBezTo>
                    <a:cubicBezTo>
                      <a:pt x="3" y="12"/>
                      <a:pt x="3" y="12"/>
                      <a:pt x="3" y="12"/>
                    </a:cubicBezTo>
                    <a:cubicBezTo>
                      <a:pt x="3" y="12"/>
                      <a:pt x="3" y="12"/>
                      <a:pt x="3" y="12"/>
                    </a:cubicBezTo>
                    <a:cubicBezTo>
                      <a:pt x="3" y="11"/>
                      <a:pt x="3" y="11"/>
                      <a:pt x="3" y="11"/>
                    </a:cubicBezTo>
                    <a:cubicBezTo>
                      <a:pt x="4" y="11"/>
                      <a:pt x="4" y="11"/>
                      <a:pt x="4" y="11"/>
                    </a:cubicBezTo>
                    <a:cubicBezTo>
                      <a:pt x="4" y="12"/>
                      <a:pt x="4" y="12"/>
                      <a:pt x="4" y="12"/>
                    </a:cubicBezTo>
                    <a:cubicBezTo>
                      <a:pt x="4" y="12"/>
                      <a:pt x="4" y="12"/>
                      <a:pt x="5" y="12"/>
                    </a:cubicBezTo>
                    <a:cubicBezTo>
                      <a:pt x="5" y="12"/>
                      <a:pt x="5" y="12"/>
                      <a:pt x="5" y="12"/>
                    </a:cubicBezTo>
                    <a:cubicBezTo>
                      <a:pt x="5" y="10"/>
                      <a:pt x="5" y="10"/>
                      <a:pt x="5" y="10"/>
                    </a:cubicBezTo>
                    <a:cubicBezTo>
                      <a:pt x="5" y="10"/>
                      <a:pt x="5" y="10"/>
                      <a:pt x="6" y="10"/>
                    </a:cubicBezTo>
                    <a:cubicBezTo>
                      <a:pt x="6" y="10"/>
                      <a:pt x="6" y="10"/>
                      <a:pt x="6" y="9"/>
                    </a:cubicBezTo>
                    <a:cubicBezTo>
                      <a:pt x="7" y="9"/>
                      <a:pt x="7" y="8"/>
                      <a:pt x="7" y="8"/>
                    </a:cubicBezTo>
                    <a:cubicBezTo>
                      <a:pt x="7" y="7"/>
                      <a:pt x="6" y="7"/>
                      <a:pt x="6" y="6"/>
                    </a:cubicBezTo>
                    <a:cubicBezTo>
                      <a:pt x="6" y="6"/>
                      <a:pt x="5" y="6"/>
                      <a:pt x="5" y="5"/>
                    </a:cubicBezTo>
                    <a:close/>
                    <a:moveTo>
                      <a:pt x="4" y="9"/>
                    </a:moveTo>
                    <a:cubicBezTo>
                      <a:pt x="4" y="9"/>
                      <a:pt x="4" y="9"/>
                      <a:pt x="3" y="9"/>
                    </a:cubicBezTo>
                    <a:cubicBezTo>
                      <a:pt x="3" y="7"/>
                      <a:pt x="3" y="7"/>
                      <a:pt x="3" y="7"/>
                    </a:cubicBezTo>
                    <a:cubicBezTo>
                      <a:pt x="4" y="7"/>
                      <a:pt x="4" y="7"/>
                      <a:pt x="4" y="7"/>
                    </a:cubicBezTo>
                    <a:lnTo>
                      <a:pt x="4" y="9"/>
                    </a:lnTo>
                    <a:close/>
                    <a:moveTo>
                      <a:pt x="4" y="5"/>
                    </a:moveTo>
                    <a:cubicBezTo>
                      <a:pt x="4" y="5"/>
                      <a:pt x="3" y="5"/>
                      <a:pt x="3" y="5"/>
                    </a:cubicBezTo>
                    <a:cubicBezTo>
                      <a:pt x="3" y="3"/>
                      <a:pt x="3" y="3"/>
                      <a:pt x="3" y="3"/>
                    </a:cubicBezTo>
                    <a:cubicBezTo>
                      <a:pt x="3"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98"/>
              <p:cNvSpPr>
                <a:spLocks noEditPoints="1"/>
              </p:cNvSpPr>
              <p:nvPr/>
            </p:nvSpPr>
            <p:spPr bwMode="auto">
              <a:xfrm>
                <a:off x="3906" y="1974"/>
                <a:ext cx="41" cy="40"/>
              </a:xfrm>
              <a:custGeom>
                <a:avLst/>
                <a:gdLst>
                  <a:gd name="T0" fmla="*/ 9 w 17"/>
                  <a:gd name="T1" fmla="*/ 0 h 17"/>
                  <a:gd name="T2" fmla="*/ 0 w 17"/>
                  <a:gd name="T3" fmla="*/ 9 h 17"/>
                  <a:gd name="T4" fmla="*/ 9 w 17"/>
                  <a:gd name="T5" fmla="*/ 17 h 17"/>
                  <a:gd name="T6" fmla="*/ 17 w 17"/>
                  <a:gd name="T7" fmla="*/ 8 h 17"/>
                  <a:gd name="T8" fmla="*/ 9 w 17"/>
                  <a:gd name="T9" fmla="*/ 0 h 17"/>
                  <a:gd name="T10" fmla="*/ 9 w 17"/>
                  <a:gd name="T11" fmla="*/ 16 h 17"/>
                  <a:gd name="T12" fmla="*/ 2 w 17"/>
                  <a:gd name="T13" fmla="*/ 9 h 17"/>
                  <a:gd name="T14" fmla="*/ 9 w 17"/>
                  <a:gd name="T15" fmla="*/ 2 h 17"/>
                  <a:gd name="T16" fmla="*/ 16 w 17"/>
                  <a:gd name="T17" fmla="*/ 8 h 17"/>
                  <a:gd name="T18" fmla="*/ 9 w 17"/>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0"/>
                    </a:moveTo>
                    <a:cubicBezTo>
                      <a:pt x="4" y="0"/>
                      <a:pt x="0" y="4"/>
                      <a:pt x="0" y="9"/>
                    </a:cubicBezTo>
                    <a:cubicBezTo>
                      <a:pt x="0" y="14"/>
                      <a:pt x="4" y="17"/>
                      <a:pt x="9" y="17"/>
                    </a:cubicBezTo>
                    <a:cubicBezTo>
                      <a:pt x="14" y="17"/>
                      <a:pt x="17" y="13"/>
                      <a:pt x="17" y="8"/>
                    </a:cubicBezTo>
                    <a:cubicBezTo>
                      <a:pt x="17" y="4"/>
                      <a:pt x="13" y="0"/>
                      <a:pt x="9" y="0"/>
                    </a:cubicBezTo>
                    <a:close/>
                    <a:moveTo>
                      <a:pt x="9" y="16"/>
                    </a:moveTo>
                    <a:cubicBezTo>
                      <a:pt x="5" y="16"/>
                      <a:pt x="2" y="13"/>
                      <a:pt x="2" y="9"/>
                    </a:cubicBezTo>
                    <a:cubicBezTo>
                      <a:pt x="2" y="5"/>
                      <a:pt x="5" y="2"/>
                      <a:pt x="9" y="2"/>
                    </a:cubicBezTo>
                    <a:cubicBezTo>
                      <a:pt x="12" y="2"/>
                      <a:pt x="16" y="5"/>
                      <a:pt x="16" y="8"/>
                    </a:cubicBezTo>
                    <a:cubicBezTo>
                      <a:pt x="16" y="12"/>
                      <a:pt x="13" y="15"/>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99"/>
              <p:cNvSpPr>
                <a:spLocks noEditPoints="1"/>
              </p:cNvSpPr>
              <p:nvPr/>
            </p:nvSpPr>
            <p:spPr bwMode="auto">
              <a:xfrm>
                <a:off x="3921" y="1981"/>
                <a:ext cx="14" cy="26"/>
              </a:xfrm>
              <a:custGeom>
                <a:avLst/>
                <a:gdLst>
                  <a:gd name="T0" fmla="*/ 4 w 6"/>
                  <a:gd name="T1" fmla="*/ 5 h 11"/>
                  <a:gd name="T2" fmla="*/ 4 w 6"/>
                  <a:gd name="T3" fmla="*/ 3 h 11"/>
                  <a:gd name="T4" fmla="*/ 4 w 6"/>
                  <a:gd name="T5" fmla="*/ 3 h 11"/>
                  <a:gd name="T6" fmla="*/ 5 w 6"/>
                  <a:gd name="T7" fmla="*/ 3 h 11"/>
                  <a:gd name="T8" fmla="*/ 5 w 6"/>
                  <a:gd name="T9" fmla="*/ 3 h 11"/>
                  <a:gd name="T10" fmla="*/ 5 w 6"/>
                  <a:gd name="T11" fmla="*/ 2 h 11"/>
                  <a:gd name="T12" fmla="*/ 5 w 6"/>
                  <a:gd name="T13" fmla="*/ 2 h 11"/>
                  <a:gd name="T14" fmla="*/ 5 w 6"/>
                  <a:gd name="T15" fmla="*/ 2 h 11"/>
                  <a:gd name="T16" fmla="*/ 5 w 6"/>
                  <a:gd name="T17" fmla="*/ 1 h 11"/>
                  <a:gd name="T18" fmla="*/ 5 w 6"/>
                  <a:gd name="T19" fmla="*/ 1 h 11"/>
                  <a:gd name="T20" fmla="*/ 4 w 6"/>
                  <a:gd name="T21" fmla="*/ 1 h 11"/>
                  <a:gd name="T22" fmla="*/ 4 w 6"/>
                  <a:gd name="T23" fmla="*/ 0 h 11"/>
                  <a:gd name="T24" fmla="*/ 4 w 6"/>
                  <a:gd name="T25" fmla="*/ 0 h 11"/>
                  <a:gd name="T26" fmla="*/ 3 w 6"/>
                  <a:gd name="T27" fmla="*/ 0 h 11"/>
                  <a:gd name="T28" fmla="*/ 3 w 6"/>
                  <a:gd name="T29" fmla="*/ 1 h 11"/>
                  <a:gd name="T30" fmla="*/ 3 w 6"/>
                  <a:gd name="T31" fmla="*/ 1 h 11"/>
                  <a:gd name="T32" fmla="*/ 3 w 6"/>
                  <a:gd name="T33" fmla="*/ 1 h 11"/>
                  <a:gd name="T34" fmla="*/ 2 w 6"/>
                  <a:gd name="T35" fmla="*/ 0 h 11"/>
                  <a:gd name="T36" fmla="*/ 2 w 6"/>
                  <a:gd name="T37" fmla="*/ 0 h 11"/>
                  <a:gd name="T38" fmla="*/ 2 w 6"/>
                  <a:gd name="T39" fmla="*/ 0 h 11"/>
                  <a:gd name="T40" fmla="*/ 2 w 6"/>
                  <a:gd name="T41" fmla="*/ 2 h 11"/>
                  <a:gd name="T42" fmla="*/ 1 w 6"/>
                  <a:gd name="T43" fmla="*/ 2 h 11"/>
                  <a:gd name="T44" fmla="*/ 0 w 6"/>
                  <a:gd name="T45" fmla="*/ 3 h 11"/>
                  <a:gd name="T46" fmla="*/ 0 w 6"/>
                  <a:gd name="T47" fmla="*/ 4 h 11"/>
                  <a:gd name="T48" fmla="*/ 0 w 6"/>
                  <a:gd name="T49" fmla="*/ 5 h 11"/>
                  <a:gd name="T50" fmla="*/ 1 w 6"/>
                  <a:gd name="T51" fmla="*/ 5 h 11"/>
                  <a:gd name="T52" fmla="*/ 2 w 6"/>
                  <a:gd name="T53" fmla="*/ 6 h 11"/>
                  <a:gd name="T54" fmla="*/ 2 w 6"/>
                  <a:gd name="T55" fmla="*/ 6 h 11"/>
                  <a:gd name="T56" fmla="*/ 2 w 6"/>
                  <a:gd name="T57" fmla="*/ 8 h 11"/>
                  <a:gd name="T58" fmla="*/ 1 w 6"/>
                  <a:gd name="T59" fmla="*/ 8 h 11"/>
                  <a:gd name="T60" fmla="*/ 0 w 6"/>
                  <a:gd name="T61" fmla="*/ 8 h 11"/>
                  <a:gd name="T62" fmla="*/ 0 w 6"/>
                  <a:gd name="T63" fmla="*/ 8 h 11"/>
                  <a:gd name="T64" fmla="*/ 0 w 6"/>
                  <a:gd name="T65" fmla="*/ 9 h 11"/>
                  <a:gd name="T66" fmla="*/ 0 w 6"/>
                  <a:gd name="T67" fmla="*/ 9 h 11"/>
                  <a:gd name="T68" fmla="*/ 0 w 6"/>
                  <a:gd name="T69" fmla="*/ 9 h 11"/>
                  <a:gd name="T70" fmla="*/ 1 w 6"/>
                  <a:gd name="T71" fmla="*/ 10 h 11"/>
                  <a:gd name="T72" fmla="*/ 2 w 6"/>
                  <a:gd name="T73" fmla="*/ 10 h 11"/>
                  <a:gd name="T74" fmla="*/ 2 w 6"/>
                  <a:gd name="T75" fmla="*/ 11 h 11"/>
                  <a:gd name="T76" fmla="*/ 2 w 6"/>
                  <a:gd name="T77" fmla="*/ 11 h 11"/>
                  <a:gd name="T78" fmla="*/ 3 w 6"/>
                  <a:gd name="T79" fmla="*/ 11 h 11"/>
                  <a:gd name="T80" fmla="*/ 3 w 6"/>
                  <a:gd name="T81" fmla="*/ 10 h 11"/>
                  <a:gd name="T82" fmla="*/ 3 w 6"/>
                  <a:gd name="T83" fmla="*/ 10 h 11"/>
                  <a:gd name="T84" fmla="*/ 3 w 6"/>
                  <a:gd name="T85" fmla="*/ 11 h 11"/>
                  <a:gd name="T86" fmla="*/ 4 w 6"/>
                  <a:gd name="T87" fmla="*/ 11 h 11"/>
                  <a:gd name="T88" fmla="*/ 4 w 6"/>
                  <a:gd name="T89" fmla="*/ 11 h 11"/>
                  <a:gd name="T90" fmla="*/ 4 w 6"/>
                  <a:gd name="T91" fmla="*/ 10 h 11"/>
                  <a:gd name="T92" fmla="*/ 5 w 6"/>
                  <a:gd name="T93" fmla="*/ 9 h 11"/>
                  <a:gd name="T94" fmla="*/ 5 w 6"/>
                  <a:gd name="T95" fmla="*/ 9 h 11"/>
                  <a:gd name="T96" fmla="*/ 6 w 6"/>
                  <a:gd name="T97" fmla="*/ 7 h 11"/>
                  <a:gd name="T98" fmla="*/ 5 w 6"/>
                  <a:gd name="T99" fmla="*/ 6 h 11"/>
                  <a:gd name="T100" fmla="*/ 4 w 6"/>
                  <a:gd name="T101" fmla="*/ 5 h 11"/>
                  <a:gd name="T102" fmla="*/ 3 w 6"/>
                  <a:gd name="T103" fmla="*/ 8 h 11"/>
                  <a:gd name="T104" fmla="*/ 3 w 6"/>
                  <a:gd name="T105" fmla="*/ 8 h 11"/>
                  <a:gd name="T106" fmla="*/ 3 w 6"/>
                  <a:gd name="T107" fmla="*/ 6 h 11"/>
                  <a:gd name="T108" fmla="*/ 3 w 6"/>
                  <a:gd name="T109" fmla="*/ 6 h 11"/>
                  <a:gd name="T110" fmla="*/ 3 w 6"/>
                  <a:gd name="T111" fmla="*/ 8 h 11"/>
                  <a:gd name="T112" fmla="*/ 3 w 6"/>
                  <a:gd name="T113" fmla="*/ 5 h 11"/>
                  <a:gd name="T114" fmla="*/ 3 w 6"/>
                  <a:gd name="T115" fmla="*/ 4 h 11"/>
                  <a:gd name="T116" fmla="*/ 3 w 6"/>
                  <a:gd name="T117" fmla="*/ 3 h 11"/>
                  <a:gd name="T118" fmla="*/ 3 w 6"/>
                  <a:gd name="T119" fmla="*/ 3 h 11"/>
                  <a:gd name="T120" fmla="*/ 3 w 6"/>
                  <a:gd name="T1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1">
                    <a:moveTo>
                      <a:pt x="4" y="5"/>
                    </a:moveTo>
                    <a:cubicBezTo>
                      <a:pt x="4" y="3"/>
                      <a:pt x="4" y="3"/>
                      <a:pt x="4" y="3"/>
                    </a:cubicBezTo>
                    <a:cubicBezTo>
                      <a:pt x="4" y="3"/>
                      <a:pt x="4" y="3"/>
                      <a:pt x="4" y="3"/>
                    </a:cubicBezTo>
                    <a:cubicBezTo>
                      <a:pt x="4" y="3"/>
                      <a:pt x="5" y="3"/>
                      <a:pt x="5" y="3"/>
                    </a:cubicBezTo>
                    <a:cubicBezTo>
                      <a:pt x="5" y="3"/>
                      <a:pt x="5" y="3"/>
                      <a:pt x="5" y="3"/>
                    </a:cubicBezTo>
                    <a:cubicBezTo>
                      <a:pt x="5" y="3"/>
                      <a:pt x="5" y="2"/>
                      <a:pt x="5" y="2"/>
                    </a:cubicBezTo>
                    <a:cubicBezTo>
                      <a:pt x="5" y="2"/>
                      <a:pt x="5" y="2"/>
                      <a:pt x="5" y="2"/>
                    </a:cubicBezTo>
                    <a:cubicBezTo>
                      <a:pt x="5" y="2"/>
                      <a:pt x="5" y="2"/>
                      <a:pt x="5" y="2"/>
                    </a:cubicBezTo>
                    <a:cubicBezTo>
                      <a:pt x="5" y="2"/>
                      <a:pt x="5" y="2"/>
                      <a:pt x="5" y="1"/>
                    </a:cubicBezTo>
                    <a:cubicBezTo>
                      <a:pt x="5" y="1"/>
                      <a:pt x="5" y="1"/>
                      <a:pt x="5" y="1"/>
                    </a:cubicBezTo>
                    <a:cubicBezTo>
                      <a:pt x="4" y="1"/>
                      <a:pt x="4" y="1"/>
                      <a:pt x="4" y="1"/>
                    </a:cubicBezTo>
                    <a:cubicBezTo>
                      <a:pt x="4" y="0"/>
                      <a:pt x="4" y="0"/>
                      <a:pt x="4" y="0"/>
                    </a:cubicBezTo>
                    <a:cubicBezTo>
                      <a:pt x="4" y="0"/>
                      <a:pt x="4" y="0"/>
                      <a:pt x="4" y="0"/>
                    </a:cubicBezTo>
                    <a:cubicBezTo>
                      <a:pt x="3" y="0"/>
                      <a:pt x="3" y="0"/>
                      <a:pt x="3" y="0"/>
                    </a:cubicBezTo>
                    <a:cubicBezTo>
                      <a:pt x="3" y="1"/>
                      <a:pt x="3" y="1"/>
                      <a:pt x="3" y="1"/>
                    </a:cubicBezTo>
                    <a:cubicBezTo>
                      <a:pt x="3" y="1"/>
                      <a:pt x="3" y="1"/>
                      <a:pt x="3" y="1"/>
                    </a:cubicBezTo>
                    <a:cubicBezTo>
                      <a:pt x="3" y="1"/>
                      <a:pt x="3" y="1"/>
                      <a:pt x="3" y="1"/>
                    </a:cubicBezTo>
                    <a:cubicBezTo>
                      <a:pt x="2" y="0"/>
                      <a:pt x="2" y="0"/>
                      <a:pt x="2" y="0"/>
                    </a:cubicBezTo>
                    <a:cubicBezTo>
                      <a:pt x="2" y="0"/>
                      <a:pt x="2" y="0"/>
                      <a:pt x="2" y="0"/>
                    </a:cubicBezTo>
                    <a:cubicBezTo>
                      <a:pt x="2" y="0"/>
                      <a:pt x="2" y="0"/>
                      <a:pt x="2" y="0"/>
                    </a:cubicBezTo>
                    <a:cubicBezTo>
                      <a:pt x="2" y="2"/>
                      <a:pt x="2" y="2"/>
                      <a:pt x="2" y="2"/>
                    </a:cubicBezTo>
                    <a:cubicBezTo>
                      <a:pt x="1" y="2"/>
                      <a:pt x="1" y="2"/>
                      <a:pt x="1" y="2"/>
                    </a:cubicBezTo>
                    <a:cubicBezTo>
                      <a:pt x="1" y="2"/>
                      <a:pt x="1" y="2"/>
                      <a:pt x="0" y="3"/>
                    </a:cubicBezTo>
                    <a:cubicBezTo>
                      <a:pt x="0" y="3"/>
                      <a:pt x="0" y="3"/>
                      <a:pt x="0" y="4"/>
                    </a:cubicBezTo>
                    <a:cubicBezTo>
                      <a:pt x="0" y="4"/>
                      <a:pt x="0" y="4"/>
                      <a:pt x="0" y="5"/>
                    </a:cubicBezTo>
                    <a:cubicBezTo>
                      <a:pt x="1" y="5"/>
                      <a:pt x="1" y="5"/>
                      <a:pt x="1" y="5"/>
                    </a:cubicBezTo>
                    <a:cubicBezTo>
                      <a:pt x="1" y="5"/>
                      <a:pt x="1" y="6"/>
                      <a:pt x="2" y="6"/>
                    </a:cubicBezTo>
                    <a:cubicBezTo>
                      <a:pt x="2" y="6"/>
                      <a:pt x="2" y="6"/>
                      <a:pt x="2" y="6"/>
                    </a:cubicBezTo>
                    <a:cubicBezTo>
                      <a:pt x="2" y="8"/>
                      <a:pt x="2" y="8"/>
                      <a:pt x="2" y="8"/>
                    </a:cubicBezTo>
                    <a:cubicBezTo>
                      <a:pt x="2" y="8"/>
                      <a:pt x="1" y="8"/>
                      <a:pt x="1" y="8"/>
                    </a:cubicBezTo>
                    <a:cubicBezTo>
                      <a:pt x="1" y="8"/>
                      <a:pt x="1" y="8"/>
                      <a:pt x="0" y="8"/>
                    </a:cubicBezTo>
                    <a:cubicBezTo>
                      <a:pt x="0" y="8"/>
                      <a:pt x="0" y="8"/>
                      <a:pt x="0" y="8"/>
                    </a:cubicBezTo>
                    <a:cubicBezTo>
                      <a:pt x="0" y="8"/>
                      <a:pt x="0" y="8"/>
                      <a:pt x="0" y="9"/>
                    </a:cubicBezTo>
                    <a:cubicBezTo>
                      <a:pt x="0" y="9"/>
                      <a:pt x="0" y="9"/>
                      <a:pt x="0" y="9"/>
                    </a:cubicBezTo>
                    <a:cubicBezTo>
                      <a:pt x="0" y="9"/>
                      <a:pt x="0" y="9"/>
                      <a:pt x="0" y="9"/>
                    </a:cubicBezTo>
                    <a:cubicBezTo>
                      <a:pt x="0" y="9"/>
                      <a:pt x="1" y="10"/>
                      <a:pt x="1" y="10"/>
                    </a:cubicBezTo>
                    <a:cubicBezTo>
                      <a:pt x="1" y="10"/>
                      <a:pt x="2" y="10"/>
                      <a:pt x="2" y="10"/>
                    </a:cubicBezTo>
                    <a:cubicBezTo>
                      <a:pt x="2" y="11"/>
                      <a:pt x="2" y="11"/>
                      <a:pt x="2" y="11"/>
                    </a:cubicBezTo>
                    <a:cubicBezTo>
                      <a:pt x="2" y="11"/>
                      <a:pt x="2" y="11"/>
                      <a:pt x="2" y="11"/>
                    </a:cubicBezTo>
                    <a:cubicBezTo>
                      <a:pt x="3" y="11"/>
                      <a:pt x="3" y="11"/>
                      <a:pt x="3" y="11"/>
                    </a:cubicBezTo>
                    <a:cubicBezTo>
                      <a:pt x="3" y="10"/>
                      <a:pt x="3" y="10"/>
                      <a:pt x="3" y="10"/>
                    </a:cubicBezTo>
                    <a:cubicBezTo>
                      <a:pt x="3" y="10"/>
                      <a:pt x="3" y="10"/>
                      <a:pt x="3" y="10"/>
                    </a:cubicBezTo>
                    <a:cubicBezTo>
                      <a:pt x="3" y="11"/>
                      <a:pt x="3" y="11"/>
                      <a:pt x="3" y="11"/>
                    </a:cubicBezTo>
                    <a:cubicBezTo>
                      <a:pt x="3" y="11"/>
                      <a:pt x="4" y="11"/>
                      <a:pt x="4" y="11"/>
                    </a:cubicBezTo>
                    <a:cubicBezTo>
                      <a:pt x="4" y="11"/>
                      <a:pt x="4" y="11"/>
                      <a:pt x="4" y="11"/>
                    </a:cubicBezTo>
                    <a:cubicBezTo>
                      <a:pt x="4" y="10"/>
                      <a:pt x="4" y="10"/>
                      <a:pt x="4" y="10"/>
                    </a:cubicBezTo>
                    <a:cubicBezTo>
                      <a:pt x="4" y="9"/>
                      <a:pt x="5" y="9"/>
                      <a:pt x="5" y="9"/>
                    </a:cubicBezTo>
                    <a:cubicBezTo>
                      <a:pt x="5" y="9"/>
                      <a:pt x="5" y="9"/>
                      <a:pt x="5" y="9"/>
                    </a:cubicBezTo>
                    <a:cubicBezTo>
                      <a:pt x="6" y="8"/>
                      <a:pt x="6" y="8"/>
                      <a:pt x="6" y="7"/>
                    </a:cubicBezTo>
                    <a:cubicBezTo>
                      <a:pt x="6" y="7"/>
                      <a:pt x="6" y="6"/>
                      <a:pt x="5" y="6"/>
                    </a:cubicBezTo>
                    <a:cubicBezTo>
                      <a:pt x="5" y="6"/>
                      <a:pt x="5" y="5"/>
                      <a:pt x="4" y="5"/>
                    </a:cubicBezTo>
                    <a:close/>
                    <a:moveTo>
                      <a:pt x="3" y="8"/>
                    </a:moveTo>
                    <a:cubicBezTo>
                      <a:pt x="3" y="8"/>
                      <a:pt x="3" y="8"/>
                      <a:pt x="3" y="8"/>
                    </a:cubicBezTo>
                    <a:cubicBezTo>
                      <a:pt x="3" y="6"/>
                      <a:pt x="3" y="6"/>
                      <a:pt x="3" y="6"/>
                    </a:cubicBezTo>
                    <a:cubicBezTo>
                      <a:pt x="3" y="6"/>
                      <a:pt x="3" y="6"/>
                      <a:pt x="3" y="6"/>
                    </a:cubicBezTo>
                    <a:lnTo>
                      <a:pt x="3" y="8"/>
                    </a:lnTo>
                    <a:close/>
                    <a:moveTo>
                      <a:pt x="3" y="5"/>
                    </a:moveTo>
                    <a:cubicBezTo>
                      <a:pt x="3" y="5"/>
                      <a:pt x="3" y="5"/>
                      <a:pt x="3" y="4"/>
                    </a:cubicBezTo>
                    <a:cubicBezTo>
                      <a:pt x="3" y="3"/>
                      <a:pt x="3" y="3"/>
                      <a:pt x="3" y="3"/>
                    </a:cubicBezTo>
                    <a:cubicBezTo>
                      <a:pt x="3"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00"/>
              <p:cNvSpPr>
                <a:spLocks noEditPoints="1"/>
              </p:cNvSpPr>
              <p:nvPr/>
            </p:nvSpPr>
            <p:spPr bwMode="auto">
              <a:xfrm>
                <a:off x="3847" y="1454"/>
                <a:ext cx="36" cy="33"/>
              </a:xfrm>
              <a:custGeom>
                <a:avLst/>
                <a:gdLst>
                  <a:gd name="T0" fmla="*/ 7 w 15"/>
                  <a:gd name="T1" fmla="*/ 0 h 14"/>
                  <a:gd name="T2" fmla="*/ 0 w 15"/>
                  <a:gd name="T3" fmla="*/ 7 h 14"/>
                  <a:gd name="T4" fmla="*/ 7 w 15"/>
                  <a:gd name="T5" fmla="*/ 14 h 14"/>
                  <a:gd name="T6" fmla="*/ 14 w 15"/>
                  <a:gd name="T7" fmla="*/ 7 h 14"/>
                  <a:gd name="T8" fmla="*/ 7 w 15"/>
                  <a:gd name="T9" fmla="*/ 0 h 14"/>
                  <a:gd name="T10" fmla="*/ 7 w 15"/>
                  <a:gd name="T11" fmla="*/ 13 h 14"/>
                  <a:gd name="T12" fmla="*/ 1 w 15"/>
                  <a:gd name="T13" fmla="*/ 7 h 14"/>
                  <a:gd name="T14" fmla="*/ 7 w 15"/>
                  <a:gd name="T15" fmla="*/ 1 h 14"/>
                  <a:gd name="T16" fmla="*/ 13 w 15"/>
                  <a:gd name="T17" fmla="*/ 7 h 14"/>
                  <a:gd name="T18" fmla="*/ 7 w 15"/>
                  <a:gd name="T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7" y="0"/>
                    </a:moveTo>
                    <a:cubicBezTo>
                      <a:pt x="3" y="0"/>
                      <a:pt x="0" y="3"/>
                      <a:pt x="0" y="7"/>
                    </a:cubicBezTo>
                    <a:cubicBezTo>
                      <a:pt x="0" y="11"/>
                      <a:pt x="3" y="14"/>
                      <a:pt x="7" y="14"/>
                    </a:cubicBezTo>
                    <a:cubicBezTo>
                      <a:pt x="11" y="14"/>
                      <a:pt x="15" y="11"/>
                      <a:pt x="14" y="7"/>
                    </a:cubicBezTo>
                    <a:cubicBezTo>
                      <a:pt x="14" y="3"/>
                      <a:pt x="11" y="0"/>
                      <a:pt x="7" y="0"/>
                    </a:cubicBezTo>
                    <a:close/>
                    <a:moveTo>
                      <a:pt x="7" y="13"/>
                    </a:moveTo>
                    <a:cubicBezTo>
                      <a:pt x="4" y="13"/>
                      <a:pt x="1" y="10"/>
                      <a:pt x="1" y="7"/>
                    </a:cubicBezTo>
                    <a:cubicBezTo>
                      <a:pt x="1" y="4"/>
                      <a:pt x="4" y="1"/>
                      <a:pt x="7" y="1"/>
                    </a:cubicBezTo>
                    <a:cubicBezTo>
                      <a:pt x="10" y="1"/>
                      <a:pt x="13" y="4"/>
                      <a:pt x="13" y="7"/>
                    </a:cubicBezTo>
                    <a:cubicBezTo>
                      <a:pt x="13" y="10"/>
                      <a:pt x="10" y="13"/>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01"/>
              <p:cNvSpPr>
                <a:spLocks noEditPoints="1"/>
              </p:cNvSpPr>
              <p:nvPr/>
            </p:nvSpPr>
            <p:spPr bwMode="auto">
              <a:xfrm>
                <a:off x="3859" y="1459"/>
                <a:ext cx="12" cy="23"/>
              </a:xfrm>
              <a:custGeom>
                <a:avLst/>
                <a:gdLst>
                  <a:gd name="T0" fmla="*/ 3 w 5"/>
                  <a:gd name="T1" fmla="*/ 4 h 10"/>
                  <a:gd name="T2" fmla="*/ 3 w 5"/>
                  <a:gd name="T3" fmla="*/ 2 h 10"/>
                  <a:gd name="T4" fmla="*/ 3 w 5"/>
                  <a:gd name="T5" fmla="*/ 2 h 10"/>
                  <a:gd name="T6" fmla="*/ 4 w 5"/>
                  <a:gd name="T7" fmla="*/ 3 h 10"/>
                  <a:gd name="T8" fmla="*/ 4 w 5"/>
                  <a:gd name="T9" fmla="*/ 2 h 10"/>
                  <a:gd name="T10" fmla="*/ 4 w 5"/>
                  <a:gd name="T11" fmla="*/ 2 h 10"/>
                  <a:gd name="T12" fmla="*/ 4 w 5"/>
                  <a:gd name="T13" fmla="*/ 2 h 10"/>
                  <a:gd name="T14" fmla="*/ 4 w 5"/>
                  <a:gd name="T15" fmla="*/ 1 h 10"/>
                  <a:gd name="T16" fmla="*/ 4 w 5"/>
                  <a:gd name="T17" fmla="*/ 1 h 10"/>
                  <a:gd name="T18" fmla="*/ 4 w 5"/>
                  <a:gd name="T19" fmla="*/ 1 h 10"/>
                  <a:gd name="T20" fmla="*/ 3 w 5"/>
                  <a:gd name="T21" fmla="*/ 1 h 10"/>
                  <a:gd name="T22" fmla="*/ 3 w 5"/>
                  <a:gd name="T23" fmla="*/ 0 h 10"/>
                  <a:gd name="T24" fmla="*/ 3 w 5"/>
                  <a:gd name="T25" fmla="*/ 0 h 10"/>
                  <a:gd name="T26" fmla="*/ 3 w 5"/>
                  <a:gd name="T27" fmla="*/ 0 h 10"/>
                  <a:gd name="T28" fmla="*/ 3 w 5"/>
                  <a:gd name="T29" fmla="*/ 1 h 10"/>
                  <a:gd name="T30" fmla="*/ 2 w 5"/>
                  <a:gd name="T31" fmla="*/ 1 h 10"/>
                  <a:gd name="T32" fmla="*/ 2 w 5"/>
                  <a:gd name="T33" fmla="*/ 1 h 10"/>
                  <a:gd name="T34" fmla="*/ 2 w 5"/>
                  <a:gd name="T35" fmla="*/ 0 h 10"/>
                  <a:gd name="T36" fmla="*/ 2 w 5"/>
                  <a:gd name="T37" fmla="*/ 0 h 10"/>
                  <a:gd name="T38" fmla="*/ 1 w 5"/>
                  <a:gd name="T39" fmla="*/ 0 h 10"/>
                  <a:gd name="T40" fmla="*/ 1 w 5"/>
                  <a:gd name="T41" fmla="*/ 1 h 10"/>
                  <a:gd name="T42" fmla="*/ 1 w 5"/>
                  <a:gd name="T43" fmla="*/ 2 h 10"/>
                  <a:gd name="T44" fmla="*/ 0 w 5"/>
                  <a:gd name="T45" fmla="*/ 2 h 10"/>
                  <a:gd name="T46" fmla="*/ 0 w 5"/>
                  <a:gd name="T47" fmla="*/ 3 h 10"/>
                  <a:gd name="T48" fmla="*/ 0 w 5"/>
                  <a:gd name="T49" fmla="*/ 4 h 10"/>
                  <a:gd name="T50" fmla="*/ 1 w 5"/>
                  <a:gd name="T51" fmla="*/ 5 h 10"/>
                  <a:gd name="T52" fmla="*/ 1 w 5"/>
                  <a:gd name="T53" fmla="*/ 5 h 10"/>
                  <a:gd name="T54" fmla="*/ 1 w 5"/>
                  <a:gd name="T55" fmla="*/ 5 h 10"/>
                  <a:gd name="T56" fmla="*/ 1 w 5"/>
                  <a:gd name="T57" fmla="*/ 7 h 10"/>
                  <a:gd name="T58" fmla="*/ 1 w 5"/>
                  <a:gd name="T59" fmla="*/ 7 h 10"/>
                  <a:gd name="T60" fmla="*/ 0 w 5"/>
                  <a:gd name="T61" fmla="*/ 7 h 10"/>
                  <a:gd name="T62" fmla="*/ 0 w 5"/>
                  <a:gd name="T63" fmla="*/ 7 h 10"/>
                  <a:gd name="T64" fmla="*/ 0 w 5"/>
                  <a:gd name="T65" fmla="*/ 7 h 10"/>
                  <a:gd name="T66" fmla="*/ 0 w 5"/>
                  <a:gd name="T67" fmla="*/ 8 h 10"/>
                  <a:gd name="T68" fmla="*/ 0 w 5"/>
                  <a:gd name="T69" fmla="*/ 8 h 10"/>
                  <a:gd name="T70" fmla="*/ 1 w 5"/>
                  <a:gd name="T71" fmla="*/ 8 h 10"/>
                  <a:gd name="T72" fmla="*/ 1 w 5"/>
                  <a:gd name="T73" fmla="*/ 8 h 10"/>
                  <a:gd name="T74" fmla="*/ 1 w 5"/>
                  <a:gd name="T75" fmla="*/ 10 h 10"/>
                  <a:gd name="T76" fmla="*/ 2 w 5"/>
                  <a:gd name="T77" fmla="*/ 10 h 10"/>
                  <a:gd name="T78" fmla="*/ 2 w 5"/>
                  <a:gd name="T79" fmla="*/ 10 h 10"/>
                  <a:gd name="T80" fmla="*/ 2 w 5"/>
                  <a:gd name="T81" fmla="*/ 8 h 10"/>
                  <a:gd name="T82" fmla="*/ 3 w 5"/>
                  <a:gd name="T83" fmla="*/ 8 h 10"/>
                  <a:gd name="T84" fmla="*/ 3 w 5"/>
                  <a:gd name="T85" fmla="*/ 10 h 10"/>
                  <a:gd name="T86" fmla="*/ 3 w 5"/>
                  <a:gd name="T87" fmla="*/ 10 h 10"/>
                  <a:gd name="T88" fmla="*/ 3 w 5"/>
                  <a:gd name="T89" fmla="*/ 10 h 10"/>
                  <a:gd name="T90" fmla="*/ 3 w 5"/>
                  <a:gd name="T91" fmla="*/ 8 h 10"/>
                  <a:gd name="T92" fmla="*/ 4 w 5"/>
                  <a:gd name="T93" fmla="*/ 8 h 10"/>
                  <a:gd name="T94" fmla="*/ 4 w 5"/>
                  <a:gd name="T95" fmla="*/ 7 h 10"/>
                  <a:gd name="T96" fmla="*/ 5 w 5"/>
                  <a:gd name="T97" fmla="*/ 6 h 10"/>
                  <a:gd name="T98" fmla="*/ 4 w 5"/>
                  <a:gd name="T99" fmla="*/ 5 h 10"/>
                  <a:gd name="T100" fmla="*/ 3 w 5"/>
                  <a:gd name="T101" fmla="*/ 4 h 10"/>
                  <a:gd name="T102" fmla="*/ 3 w 5"/>
                  <a:gd name="T103" fmla="*/ 7 h 10"/>
                  <a:gd name="T104" fmla="*/ 2 w 5"/>
                  <a:gd name="T105" fmla="*/ 7 h 10"/>
                  <a:gd name="T106" fmla="*/ 2 w 5"/>
                  <a:gd name="T107" fmla="*/ 5 h 10"/>
                  <a:gd name="T108" fmla="*/ 3 w 5"/>
                  <a:gd name="T109" fmla="*/ 6 h 10"/>
                  <a:gd name="T110" fmla="*/ 3 w 5"/>
                  <a:gd name="T111" fmla="*/ 7 h 10"/>
                  <a:gd name="T112" fmla="*/ 3 w 5"/>
                  <a:gd name="T113" fmla="*/ 4 h 10"/>
                  <a:gd name="T114" fmla="*/ 2 w 5"/>
                  <a:gd name="T115" fmla="*/ 4 h 10"/>
                  <a:gd name="T116" fmla="*/ 2 w 5"/>
                  <a:gd name="T117" fmla="*/ 2 h 10"/>
                  <a:gd name="T118" fmla="*/ 3 w 5"/>
                  <a:gd name="T119" fmla="*/ 2 h 10"/>
                  <a:gd name="T120" fmla="*/ 3 w 5"/>
                  <a:gd name="T1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 h="10">
                    <a:moveTo>
                      <a:pt x="3" y="4"/>
                    </a:moveTo>
                    <a:cubicBezTo>
                      <a:pt x="3" y="2"/>
                      <a:pt x="3" y="2"/>
                      <a:pt x="3" y="2"/>
                    </a:cubicBezTo>
                    <a:cubicBezTo>
                      <a:pt x="3" y="2"/>
                      <a:pt x="3" y="2"/>
                      <a:pt x="3" y="2"/>
                    </a:cubicBezTo>
                    <a:cubicBezTo>
                      <a:pt x="4" y="2"/>
                      <a:pt x="4" y="3"/>
                      <a:pt x="4" y="3"/>
                    </a:cubicBezTo>
                    <a:cubicBezTo>
                      <a:pt x="4" y="3"/>
                      <a:pt x="4" y="3"/>
                      <a:pt x="4" y="2"/>
                    </a:cubicBezTo>
                    <a:cubicBezTo>
                      <a:pt x="4" y="2"/>
                      <a:pt x="4" y="2"/>
                      <a:pt x="4" y="2"/>
                    </a:cubicBezTo>
                    <a:cubicBezTo>
                      <a:pt x="4" y="2"/>
                      <a:pt x="4" y="2"/>
                      <a:pt x="4" y="2"/>
                    </a:cubicBezTo>
                    <a:cubicBezTo>
                      <a:pt x="4" y="2"/>
                      <a:pt x="4" y="1"/>
                      <a:pt x="4" y="1"/>
                    </a:cubicBezTo>
                    <a:cubicBezTo>
                      <a:pt x="4" y="1"/>
                      <a:pt x="4" y="1"/>
                      <a:pt x="4" y="1"/>
                    </a:cubicBezTo>
                    <a:cubicBezTo>
                      <a:pt x="4" y="1"/>
                      <a:pt x="4" y="1"/>
                      <a:pt x="4" y="1"/>
                    </a:cubicBezTo>
                    <a:cubicBezTo>
                      <a:pt x="3" y="1"/>
                      <a:pt x="3" y="1"/>
                      <a:pt x="3" y="1"/>
                    </a:cubicBezTo>
                    <a:cubicBezTo>
                      <a:pt x="3" y="0"/>
                      <a:pt x="3" y="0"/>
                      <a:pt x="3" y="0"/>
                    </a:cubicBezTo>
                    <a:cubicBezTo>
                      <a:pt x="3" y="0"/>
                      <a:pt x="3" y="0"/>
                      <a:pt x="3" y="0"/>
                    </a:cubicBezTo>
                    <a:cubicBezTo>
                      <a:pt x="3" y="0"/>
                      <a:pt x="2" y="0"/>
                      <a:pt x="3" y="0"/>
                    </a:cubicBezTo>
                    <a:cubicBezTo>
                      <a:pt x="3" y="1"/>
                      <a:pt x="3" y="1"/>
                      <a:pt x="3" y="1"/>
                    </a:cubicBezTo>
                    <a:cubicBezTo>
                      <a:pt x="2" y="1"/>
                      <a:pt x="2" y="1"/>
                      <a:pt x="2" y="1"/>
                    </a:cubicBezTo>
                    <a:cubicBezTo>
                      <a:pt x="2" y="1"/>
                      <a:pt x="2" y="1"/>
                      <a:pt x="2" y="1"/>
                    </a:cubicBezTo>
                    <a:cubicBezTo>
                      <a:pt x="2" y="0"/>
                      <a:pt x="2" y="0"/>
                      <a:pt x="2" y="0"/>
                    </a:cubicBezTo>
                    <a:cubicBezTo>
                      <a:pt x="2" y="0"/>
                      <a:pt x="2" y="0"/>
                      <a:pt x="2" y="0"/>
                    </a:cubicBezTo>
                    <a:cubicBezTo>
                      <a:pt x="1" y="0"/>
                      <a:pt x="1" y="0"/>
                      <a:pt x="1" y="0"/>
                    </a:cubicBezTo>
                    <a:cubicBezTo>
                      <a:pt x="1" y="1"/>
                      <a:pt x="1" y="1"/>
                      <a:pt x="1" y="1"/>
                    </a:cubicBezTo>
                    <a:cubicBezTo>
                      <a:pt x="1" y="2"/>
                      <a:pt x="1" y="2"/>
                      <a:pt x="1" y="2"/>
                    </a:cubicBezTo>
                    <a:cubicBezTo>
                      <a:pt x="0" y="2"/>
                      <a:pt x="0" y="2"/>
                      <a:pt x="0" y="2"/>
                    </a:cubicBezTo>
                    <a:cubicBezTo>
                      <a:pt x="0" y="3"/>
                      <a:pt x="0" y="3"/>
                      <a:pt x="0" y="3"/>
                    </a:cubicBezTo>
                    <a:cubicBezTo>
                      <a:pt x="0" y="3"/>
                      <a:pt x="0" y="4"/>
                      <a:pt x="0" y="4"/>
                    </a:cubicBezTo>
                    <a:cubicBezTo>
                      <a:pt x="0" y="4"/>
                      <a:pt x="0" y="4"/>
                      <a:pt x="1" y="5"/>
                    </a:cubicBezTo>
                    <a:cubicBezTo>
                      <a:pt x="1" y="5"/>
                      <a:pt x="1" y="5"/>
                      <a:pt x="1" y="5"/>
                    </a:cubicBezTo>
                    <a:cubicBezTo>
                      <a:pt x="1" y="5"/>
                      <a:pt x="1" y="5"/>
                      <a:pt x="1" y="5"/>
                    </a:cubicBezTo>
                    <a:cubicBezTo>
                      <a:pt x="1" y="7"/>
                      <a:pt x="1" y="7"/>
                      <a:pt x="1" y="7"/>
                    </a:cubicBezTo>
                    <a:cubicBezTo>
                      <a:pt x="1" y="7"/>
                      <a:pt x="1" y="7"/>
                      <a:pt x="1" y="7"/>
                    </a:cubicBezTo>
                    <a:cubicBezTo>
                      <a:pt x="1" y="7"/>
                      <a:pt x="0" y="7"/>
                      <a:pt x="0" y="7"/>
                    </a:cubicBezTo>
                    <a:cubicBezTo>
                      <a:pt x="0" y="7"/>
                      <a:pt x="0" y="7"/>
                      <a:pt x="0" y="7"/>
                    </a:cubicBezTo>
                    <a:cubicBezTo>
                      <a:pt x="0" y="7"/>
                      <a:pt x="0" y="7"/>
                      <a:pt x="0" y="7"/>
                    </a:cubicBezTo>
                    <a:cubicBezTo>
                      <a:pt x="0" y="8"/>
                      <a:pt x="0" y="8"/>
                      <a:pt x="0" y="8"/>
                    </a:cubicBezTo>
                    <a:cubicBezTo>
                      <a:pt x="0" y="8"/>
                      <a:pt x="0" y="8"/>
                      <a:pt x="0" y="8"/>
                    </a:cubicBezTo>
                    <a:cubicBezTo>
                      <a:pt x="0" y="8"/>
                      <a:pt x="0" y="8"/>
                      <a:pt x="1" y="8"/>
                    </a:cubicBezTo>
                    <a:cubicBezTo>
                      <a:pt x="1" y="8"/>
                      <a:pt x="1" y="8"/>
                      <a:pt x="1" y="8"/>
                    </a:cubicBezTo>
                    <a:cubicBezTo>
                      <a:pt x="1" y="10"/>
                      <a:pt x="1" y="10"/>
                      <a:pt x="1" y="10"/>
                    </a:cubicBezTo>
                    <a:cubicBezTo>
                      <a:pt x="1" y="10"/>
                      <a:pt x="2" y="10"/>
                      <a:pt x="2" y="10"/>
                    </a:cubicBezTo>
                    <a:cubicBezTo>
                      <a:pt x="2" y="10"/>
                      <a:pt x="2" y="10"/>
                      <a:pt x="2" y="10"/>
                    </a:cubicBezTo>
                    <a:cubicBezTo>
                      <a:pt x="2" y="8"/>
                      <a:pt x="2" y="8"/>
                      <a:pt x="2" y="8"/>
                    </a:cubicBezTo>
                    <a:cubicBezTo>
                      <a:pt x="2" y="8"/>
                      <a:pt x="2" y="8"/>
                      <a:pt x="3" y="8"/>
                    </a:cubicBezTo>
                    <a:cubicBezTo>
                      <a:pt x="3" y="10"/>
                      <a:pt x="3" y="10"/>
                      <a:pt x="3" y="10"/>
                    </a:cubicBezTo>
                    <a:cubicBezTo>
                      <a:pt x="3" y="10"/>
                      <a:pt x="3" y="10"/>
                      <a:pt x="3" y="10"/>
                    </a:cubicBezTo>
                    <a:cubicBezTo>
                      <a:pt x="3" y="10"/>
                      <a:pt x="3" y="10"/>
                      <a:pt x="3" y="10"/>
                    </a:cubicBezTo>
                    <a:cubicBezTo>
                      <a:pt x="3" y="8"/>
                      <a:pt x="3" y="8"/>
                      <a:pt x="3" y="8"/>
                    </a:cubicBezTo>
                    <a:cubicBezTo>
                      <a:pt x="3" y="8"/>
                      <a:pt x="4" y="8"/>
                      <a:pt x="4" y="8"/>
                    </a:cubicBezTo>
                    <a:cubicBezTo>
                      <a:pt x="4" y="8"/>
                      <a:pt x="4" y="8"/>
                      <a:pt x="4" y="7"/>
                    </a:cubicBezTo>
                    <a:cubicBezTo>
                      <a:pt x="5" y="7"/>
                      <a:pt x="5" y="7"/>
                      <a:pt x="5" y="6"/>
                    </a:cubicBezTo>
                    <a:cubicBezTo>
                      <a:pt x="5" y="6"/>
                      <a:pt x="4" y="5"/>
                      <a:pt x="4" y="5"/>
                    </a:cubicBezTo>
                    <a:cubicBezTo>
                      <a:pt x="4" y="5"/>
                      <a:pt x="4" y="5"/>
                      <a:pt x="3" y="4"/>
                    </a:cubicBezTo>
                    <a:close/>
                    <a:moveTo>
                      <a:pt x="3" y="7"/>
                    </a:moveTo>
                    <a:cubicBezTo>
                      <a:pt x="2" y="7"/>
                      <a:pt x="2" y="7"/>
                      <a:pt x="2" y="7"/>
                    </a:cubicBezTo>
                    <a:cubicBezTo>
                      <a:pt x="2" y="5"/>
                      <a:pt x="2" y="5"/>
                      <a:pt x="2" y="5"/>
                    </a:cubicBezTo>
                    <a:cubicBezTo>
                      <a:pt x="2" y="5"/>
                      <a:pt x="2" y="6"/>
                      <a:pt x="3" y="6"/>
                    </a:cubicBezTo>
                    <a:lnTo>
                      <a:pt x="3" y="7"/>
                    </a:lnTo>
                    <a:close/>
                    <a:moveTo>
                      <a:pt x="3" y="4"/>
                    </a:moveTo>
                    <a:cubicBezTo>
                      <a:pt x="2" y="4"/>
                      <a:pt x="2" y="4"/>
                      <a:pt x="2" y="4"/>
                    </a:cubicBezTo>
                    <a:cubicBezTo>
                      <a:pt x="2" y="2"/>
                      <a:pt x="2" y="2"/>
                      <a:pt x="2" y="2"/>
                    </a:cubicBezTo>
                    <a:cubicBezTo>
                      <a:pt x="2" y="2"/>
                      <a:pt x="2" y="2"/>
                      <a:pt x="3" y="2"/>
                    </a:cubicBezTo>
                    <a:lnTo>
                      <a:pt x="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02"/>
              <p:cNvSpPr>
                <a:spLocks noEditPoints="1"/>
              </p:cNvSpPr>
              <p:nvPr/>
            </p:nvSpPr>
            <p:spPr bwMode="auto">
              <a:xfrm>
                <a:off x="3755" y="2242"/>
                <a:ext cx="45" cy="43"/>
              </a:xfrm>
              <a:custGeom>
                <a:avLst/>
                <a:gdLst>
                  <a:gd name="T0" fmla="*/ 9 w 19"/>
                  <a:gd name="T1" fmla="*/ 0 h 18"/>
                  <a:gd name="T2" fmla="*/ 0 w 19"/>
                  <a:gd name="T3" fmla="*/ 9 h 18"/>
                  <a:gd name="T4" fmla="*/ 10 w 19"/>
                  <a:gd name="T5" fmla="*/ 18 h 18"/>
                  <a:gd name="T6" fmla="*/ 19 w 19"/>
                  <a:gd name="T7" fmla="*/ 9 h 18"/>
                  <a:gd name="T8" fmla="*/ 9 w 19"/>
                  <a:gd name="T9" fmla="*/ 0 h 18"/>
                  <a:gd name="T10" fmla="*/ 10 w 19"/>
                  <a:gd name="T11" fmla="*/ 17 h 18"/>
                  <a:gd name="T12" fmla="*/ 2 w 19"/>
                  <a:gd name="T13" fmla="*/ 9 h 18"/>
                  <a:gd name="T14" fmla="*/ 9 w 19"/>
                  <a:gd name="T15" fmla="*/ 2 h 18"/>
                  <a:gd name="T16" fmla="*/ 17 w 19"/>
                  <a:gd name="T17" fmla="*/ 9 h 18"/>
                  <a:gd name="T18" fmla="*/ 10 w 19"/>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9" y="0"/>
                    </a:moveTo>
                    <a:cubicBezTo>
                      <a:pt x="4" y="0"/>
                      <a:pt x="0" y="4"/>
                      <a:pt x="0" y="9"/>
                    </a:cubicBezTo>
                    <a:cubicBezTo>
                      <a:pt x="0" y="14"/>
                      <a:pt x="5" y="18"/>
                      <a:pt x="10" y="18"/>
                    </a:cubicBezTo>
                    <a:cubicBezTo>
                      <a:pt x="15" y="18"/>
                      <a:pt x="19" y="14"/>
                      <a:pt x="19" y="9"/>
                    </a:cubicBezTo>
                    <a:cubicBezTo>
                      <a:pt x="19" y="4"/>
                      <a:pt x="14" y="0"/>
                      <a:pt x="9" y="0"/>
                    </a:cubicBezTo>
                    <a:close/>
                    <a:moveTo>
                      <a:pt x="10" y="17"/>
                    </a:moveTo>
                    <a:cubicBezTo>
                      <a:pt x="6" y="17"/>
                      <a:pt x="2" y="13"/>
                      <a:pt x="2" y="9"/>
                    </a:cubicBezTo>
                    <a:cubicBezTo>
                      <a:pt x="2" y="5"/>
                      <a:pt x="5" y="2"/>
                      <a:pt x="9" y="2"/>
                    </a:cubicBezTo>
                    <a:cubicBezTo>
                      <a:pt x="13" y="2"/>
                      <a:pt x="17" y="5"/>
                      <a:pt x="17" y="9"/>
                    </a:cubicBezTo>
                    <a:cubicBezTo>
                      <a:pt x="17" y="13"/>
                      <a:pt x="14"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03"/>
              <p:cNvSpPr>
                <a:spLocks noEditPoints="1"/>
              </p:cNvSpPr>
              <p:nvPr/>
            </p:nvSpPr>
            <p:spPr bwMode="auto">
              <a:xfrm>
                <a:off x="3771" y="2249"/>
                <a:ext cx="15" cy="28"/>
              </a:xfrm>
              <a:custGeom>
                <a:avLst/>
                <a:gdLst>
                  <a:gd name="T0" fmla="*/ 4 w 6"/>
                  <a:gd name="T1" fmla="*/ 6 h 12"/>
                  <a:gd name="T2" fmla="*/ 4 w 6"/>
                  <a:gd name="T3" fmla="*/ 3 h 12"/>
                  <a:gd name="T4" fmla="*/ 4 w 6"/>
                  <a:gd name="T5" fmla="*/ 3 h 12"/>
                  <a:gd name="T6" fmla="*/ 5 w 6"/>
                  <a:gd name="T7" fmla="*/ 3 h 12"/>
                  <a:gd name="T8" fmla="*/ 5 w 6"/>
                  <a:gd name="T9" fmla="*/ 3 h 12"/>
                  <a:gd name="T10" fmla="*/ 5 w 6"/>
                  <a:gd name="T11" fmla="*/ 3 h 12"/>
                  <a:gd name="T12" fmla="*/ 5 w 6"/>
                  <a:gd name="T13" fmla="*/ 2 h 12"/>
                  <a:gd name="T14" fmla="*/ 5 w 6"/>
                  <a:gd name="T15" fmla="*/ 2 h 12"/>
                  <a:gd name="T16" fmla="*/ 5 w 6"/>
                  <a:gd name="T17" fmla="*/ 2 h 12"/>
                  <a:gd name="T18" fmla="*/ 4 w 6"/>
                  <a:gd name="T19" fmla="*/ 2 h 12"/>
                  <a:gd name="T20" fmla="*/ 4 w 6"/>
                  <a:gd name="T21" fmla="*/ 2 h 12"/>
                  <a:gd name="T22" fmla="*/ 4 w 6"/>
                  <a:gd name="T23" fmla="*/ 0 h 12"/>
                  <a:gd name="T24" fmla="*/ 3 w 6"/>
                  <a:gd name="T25" fmla="*/ 0 h 12"/>
                  <a:gd name="T26" fmla="*/ 3 w 6"/>
                  <a:gd name="T27" fmla="*/ 1 h 12"/>
                  <a:gd name="T28" fmla="*/ 3 w 6"/>
                  <a:gd name="T29" fmla="*/ 2 h 12"/>
                  <a:gd name="T30" fmla="*/ 3 w 6"/>
                  <a:gd name="T31" fmla="*/ 2 h 12"/>
                  <a:gd name="T32" fmla="*/ 2 w 6"/>
                  <a:gd name="T33" fmla="*/ 2 h 12"/>
                  <a:gd name="T34" fmla="*/ 2 w 6"/>
                  <a:gd name="T35" fmla="*/ 1 h 12"/>
                  <a:gd name="T36" fmla="*/ 2 w 6"/>
                  <a:gd name="T37" fmla="*/ 0 h 12"/>
                  <a:gd name="T38" fmla="*/ 1 w 6"/>
                  <a:gd name="T39" fmla="*/ 1 h 12"/>
                  <a:gd name="T40" fmla="*/ 1 w 6"/>
                  <a:gd name="T41" fmla="*/ 2 h 12"/>
                  <a:gd name="T42" fmla="*/ 0 w 6"/>
                  <a:gd name="T43" fmla="*/ 2 h 12"/>
                  <a:gd name="T44" fmla="*/ 0 w 6"/>
                  <a:gd name="T45" fmla="*/ 3 h 12"/>
                  <a:gd name="T46" fmla="*/ 0 w 6"/>
                  <a:gd name="T47" fmla="*/ 4 h 12"/>
                  <a:gd name="T48" fmla="*/ 0 w 6"/>
                  <a:gd name="T49" fmla="*/ 5 h 12"/>
                  <a:gd name="T50" fmla="*/ 1 w 6"/>
                  <a:gd name="T51" fmla="*/ 6 h 12"/>
                  <a:gd name="T52" fmla="*/ 1 w 6"/>
                  <a:gd name="T53" fmla="*/ 6 h 12"/>
                  <a:gd name="T54" fmla="*/ 1 w 6"/>
                  <a:gd name="T55" fmla="*/ 6 h 12"/>
                  <a:gd name="T56" fmla="*/ 2 w 6"/>
                  <a:gd name="T57" fmla="*/ 9 h 12"/>
                  <a:gd name="T58" fmla="*/ 1 w 6"/>
                  <a:gd name="T59" fmla="*/ 9 h 12"/>
                  <a:gd name="T60" fmla="*/ 0 w 6"/>
                  <a:gd name="T61" fmla="*/ 9 h 12"/>
                  <a:gd name="T62" fmla="*/ 0 w 6"/>
                  <a:gd name="T63" fmla="*/ 9 h 12"/>
                  <a:gd name="T64" fmla="*/ 0 w 6"/>
                  <a:gd name="T65" fmla="*/ 9 h 12"/>
                  <a:gd name="T66" fmla="*/ 0 w 6"/>
                  <a:gd name="T67" fmla="*/ 10 h 12"/>
                  <a:gd name="T68" fmla="*/ 0 w 6"/>
                  <a:gd name="T69" fmla="*/ 10 h 12"/>
                  <a:gd name="T70" fmla="*/ 1 w 6"/>
                  <a:gd name="T71" fmla="*/ 10 h 12"/>
                  <a:gd name="T72" fmla="*/ 2 w 6"/>
                  <a:gd name="T73" fmla="*/ 11 h 12"/>
                  <a:gd name="T74" fmla="*/ 2 w 6"/>
                  <a:gd name="T75" fmla="*/ 12 h 12"/>
                  <a:gd name="T76" fmla="*/ 2 w 6"/>
                  <a:gd name="T77" fmla="*/ 12 h 12"/>
                  <a:gd name="T78" fmla="*/ 2 w 6"/>
                  <a:gd name="T79" fmla="*/ 12 h 12"/>
                  <a:gd name="T80" fmla="*/ 2 w 6"/>
                  <a:gd name="T81" fmla="*/ 11 h 12"/>
                  <a:gd name="T82" fmla="*/ 3 w 6"/>
                  <a:gd name="T83" fmla="*/ 11 h 12"/>
                  <a:gd name="T84" fmla="*/ 3 w 6"/>
                  <a:gd name="T85" fmla="*/ 12 h 12"/>
                  <a:gd name="T86" fmla="*/ 4 w 6"/>
                  <a:gd name="T87" fmla="*/ 12 h 12"/>
                  <a:gd name="T88" fmla="*/ 4 w 6"/>
                  <a:gd name="T89" fmla="*/ 12 h 12"/>
                  <a:gd name="T90" fmla="*/ 4 w 6"/>
                  <a:gd name="T91" fmla="*/ 10 h 12"/>
                  <a:gd name="T92" fmla="*/ 5 w 6"/>
                  <a:gd name="T93" fmla="*/ 10 h 12"/>
                  <a:gd name="T94" fmla="*/ 5 w 6"/>
                  <a:gd name="T95" fmla="*/ 9 h 12"/>
                  <a:gd name="T96" fmla="*/ 6 w 6"/>
                  <a:gd name="T97" fmla="*/ 8 h 12"/>
                  <a:gd name="T98" fmla="*/ 5 w 6"/>
                  <a:gd name="T99" fmla="*/ 6 h 12"/>
                  <a:gd name="T100" fmla="*/ 4 w 6"/>
                  <a:gd name="T101" fmla="*/ 6 h 12"/>
                  <a:gd name="T102" fmla="*/ 3 w 6"/>
                  <a:gd name="T103" fmla="*/ 9 h 12"/>
                  <a:gd name="T104" fmla="*/ 2 w 6"/>
                  <a:gd name="T105" fmla="*/ 9 h 12"/>
                  <a:gd name="T106" fmla="*/ 2 w 6"/>
                  <a:gd name="T107" fmla="*/ 7 h 12"/>
                  <a:gd name="T108" fmla="*/ 3 w 6"/>
                  <a:gd name="T109" fmla="*/ 7 h 12"/>
                  <a:gd name="T110" fmla="*/ 3 w 6"/>
                  <a:gd name="T111" fmla="*/ 9 h 12"/>
                  <a:gd name="T112" fmla="*/ 3 w 6"/>
                  <a:gd name="T113" fmla="*/ 5 h 12"/>
                  <a:gd name="T114" fmla="*/ 2 w 6"/>
                  <a:gd name="T115" fmla="*/ 5 h 12"/>
                  <a:gd name="T116" fmla="*/ 2 w 6"/>
                  <a:gd name="T117" fmla="*/ 3 h 12"/>
                  <a:gd name="T118" fmla="*/ 3 w 6"/>
                  <a:gd name="T119" fmla="*/ 3 h 12"/>
                  <a:gd name="T120" fmla="*/ 3 w 6"/>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4" y="6"/>
                    </a:moveTo>
                    <a:cubicBezTo>
                      <a:pt x="4" y="3"/>
                      <a:pt x="4" y="3"/>
                      <a:pt x="4" y="3"/>
                    </a:cubicBezTo>
                    <a:cubicBezTo>
                      <a:pt x="4" y="3"/>
                      <a:pt x="4" y="3"/>
                      <a:pt x="4" y="3"/>
                    </a:cubicBezTo>
                    <a:cubicBezTo>
                      <a:pt x="4" y="3"/>
                      <a:pt x="4"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2"/>
                      <a:pt x="4" y="2"/>
                      <a:pt x="4" y="2"/>
                    </a:cubicBezTo>
                    <a:cubicBezTo>
                      <a:pt x="4" y="2"/>
                      <a:pt x="4" y="2"/>
                      <a:pt x="4" y="2"/>
                    </a:cubicBezTo>
                    <a:cubicBezTo>
                      <a:pt x="4" y="0"/>
                      <a:pt x="4" y="0"/>
                      <a:pt x="4" y="0"/>
                    </a:cubicBezTo>
                    <a:cubicBezTo>
                      <a:pt x="4" y="0"/>
                      <a:pt x="4" y="0"/>
                      <a:pt x="3" y="0"/>
                    </a:cubicBezTo>
                    <a:cubicBezTo>
                      <a:pt x="3" y="0"/>
                      <a:pt x="3" y="0"/>
                      <a:pt x="3" y="1"/>
                    </a:cubicBezTo>
                    <a:cubicBezTo>
                      <a:pt x="3" y="2"/>
                      <a:pt x="3" y="2"/>
                      <a:pt x="3" y="2"/>
                    </a:cubicBezTo>
                    <a:cubicBezTo>
                      <a:pt x="3" y="2"/>
                      <a:pt x="3" y="2"/>
                      <a:pt x="3" y="2"/>
                    </a:cubicBezTo>
                    <a:cubicBezTo>
                      <a:pt x="3" y="2"/>
                      <a:pt x="2" y="2"/>
                      <a:pt x="2" y="2"/>
                    </a:cubicBezTo>
                    <a:cubicBezTo>
                      <a:pt x="2" y="1"/>
                      <a:pt x="2" y="1"/>
                      <a:pt x="2" y="1"/>
                    </a:cubicBezTo>
                    <a:cubicBezTo>
                      <a:pt x="2" y="0"/>
                      <a:pt x="2" y="0"/>
                      <a:pt x="2" y="0"/>
                    </a:cubicBezTo>
                    <a:cubicBezTo>
                      <a:pt x="2" y="0"/>
                      <a:pt x="1" y="0"/>
                      <a:pt x="1" y="1"/>
                    </a:cubicBezTo>
                    <a:cubicBezTo>
                      <a:pt x="1" y="2"/>
                      <a:pt x="1" y="2"/>
                      <a:pt x="1" y="2"/>
                    </a:cubicBezTo>
                    <a:cubicBezTo>
                      <a:pt x="1" y="2"/>
                      <a:pt x="1" y="2"/>
                      <a:pt x="0" y="2"/>
                    </a:cubicBezTo>
                    <a:cubicBezTo>
                      <a:pt x="0" y="3"/>
                      <a:pt x="0" y="3"/>
                      <a:pt x="0" y="3"/>
                    </a:cubicBezTo>
                    <a:cubicBezTo>
                      <a:pt x="0" y="3"/>
                      <a:pt x="0" y="4"/>
                      <a:pt x="0" y="4"/>
                    </a:cubicBezTo>
                    <a:cubicBezTo>
                      <a:pt x="0" y="4"/>
                      <a:pt x="0" y="5"/>
                      <a:pt x="0" y="5"/>
                    </a:cubicBezTo>
                    <a:cubicBezTo>
                      <a:pt x="0" y="5"/>
                      <a:pt x="0" y="6"/>
                      <a:pt x="1" y="6"/>
                    </a:cubicBezTo>
                    <a:cubicBezTo>
                      <a:pt x="1" y="6"/>
                      <a:pt x="1" y="6"/>
                      <a:pt x="1" y="6"/>
                    </a:cubicBezTo>
                    <a:cubicBezTo>
                      <a:pt x="1" y="6"/>
                      <a:pt x="1" y="6"/>
                      <a:pt x="1" y="6"/>
                    </a:cubicBezTo>
                    <a:cubicBezTo>
                      <a:pt x="2" y="9"/>
                      <a:pt x="2" y="9"/>
                      <a:pt x="2" y="9"/>
                    </a:cubicBezTo>
                    <a:cubicBezTo>
                      <a:pt x="1" y="9"/>
                      <a:pt x="1" y="9"/>
                      <a:pt x="1" y="9"/>
                    </a:cubicBezTo>
                    <a:cubicBezTo>
                      <a:pt x="1" y="9"/>
                      <a:pt x="0" y="9"/>
                      <a:pt x="0" y="9"/>
                    </a:cubicBezTo>
                    <a:cubicBezTo>
                      <a:pt x="0" y="9"/>
                      <a:pt x="0" y="9"/>
                      <a:pt x="0" y="9"/>
                    </a:cubicBezTo>
                    <a:cubicBezTo>
                      <a:pt x="0" y="9"/>
                      <a:pt x="0" y="9"/>
                      <a:pt x="0" y="9"/>
                    </a:cubicBezTo>
                    <a:cubicBezTo>
                      <a:pt x="0" y="10"/>
                      <a:pt x="0" y="10"/>
                      <a:pt x="0" y="10"/>
                    </a:cubicBezTo>
                    <a:cubicBezTo>
                      <a:pt x="0" y="10"/>
                      <a:pt x="0" y="10"/>
                      <a:pt x="0" y="10"/>
                    </a:cubicBezTo>
                    <a:cubicBezTo>
                      <a:pt x="0" y="10"/>
                      <a:pt x="0" y="10"/>
                      <a:pt x="1" y="10"/>
                    </a:cubicBezTo>
                    <a:cubicBezTo>
                      <a:pt x="1" y="11"/>
                      <a:pt x="1" y="11"/>
                      <a:pt x="2" y="11"/>
                    </a:cubicBezTo>
                    <a:cubicBezTo>
                      <a:pt x="2" y="12"/>
                      <a:pt x="2" y="12"/>
                      <a:pt x="2" y="12"/>
                    </a:cubicBezTo>
                    <a:cubicBezTo>
                      <a:pt x="2" y="12"/>
                      <a:pt x="2" y="12"/>
                      <a:pt x="2" y="12"/>
                    </a:cubicBezTo>
                    <a:cubicBezTo>
                      <a:pt x="2" y="12"/>
                      <a:pt x="2" y="12"/>
                      <a:pt x="2" y="12"/>
                    </a:cubicBezTo>
                    <a:cubicBezTo>
                      <a:pt x="2" y="11"/>
                      <a:pt x="2" y="11"/>
                      <a:pt x="2" y="11"/>
                    </a:cubicBezTo>
                    <a:cubicBezTo>
                      <a:pt x="3" y="11"/>
                      <a:pt x="3" y="11"/>
                      <a:pt x="3" y="11"/>
                    </a:cubicBezTo>
                    <a:cubicBezTo>
                      <a:pt x="3" y="12"/>
                      <a:pt x="3" y="12"/>
                      <a:pt x="3" y="12"/>
                    </a:cubicBezTo>
                    <a:cubicBezTo>
                      <a:pt x="3" y="12"/>
                      <a:pt x="3" y="12"/>
                      <a:pt x="4" y="12"/>
                    </a:cubicBezTo>
                    <a:cubicBezTo>
                      <a:pt x="4" y="12"/>
                      <a:pt x="4" y="12"/>
                      <a:pt x="4" y="12"/>
                    </a:cubicBezTo>
                    <a:cubicBezTo>
                      <a:pt x="4" y="10"/>
                      <a:pt x="4" y="10"/>
                      <a:pt x="4" y="10"/>
                    </a:cubicBezTo>
                    <a:cubicBezTo>
                      <a:pt x="4" y="10"/>
                      <a:pt x="4" y="10"/>
                      <a:pt x="5" y="10"/>
                    </a:cubicBezTo>
                    <a:cubicBezTo>
                      <a:pt x="5" y="10"/>
                      <a:pt x="5" y="10"/>
                      <a:pt x="5" y="9"/>
                    </a:cubicBezTo>
                    <a:cubicBezTo>
                      <a:pt x="6" y="9"/>
                      <a:pt x="6" y="8"/>
                      <a:pt x="6" y="8"/>
                    </a:cubicBezTo>
                    <a:cubicBezTo>
                      <a:pt x="6" y="7"/>
                      <a:pt x="5" y="7"/>
                      <a:pt x="5" y="6"/>
                    </a:cubicBezTo>
                    <a:cubicBezTo>
                      <a:pt x="5" y="6"/>
                      <a:pt x="4" y="6"/>
                      <a:pt x="4" y="6"/>
                    </a:cubicBezTo>
                    <a:close/>
                    <a:moveTo>
                      <a:pt x="3" y="9"/>
                    </a:moveTo>
                    <a:cubicBezTo>
                      <a:pt x="3" y="9"/>
                      <a:pt x="3" y="9"/>
                      <a:pt x="2" y="9"/>
                    </a:cubicBezTo>
                    <a:cubicBezTo>
                      <a:pt x="2" y="7"/>
                      <a:pt x="2" y="7"/>
                      <a:pt x="2" y="7"/>
                    </a:cubicBezTo>
                    <a:cubicBezTo>
                      <a:pt x="3" y="7"/>
                      <a:pt x="3" y="7"/>
                      <a:pt x="3" y="7"/>
                    </a:cubicBezTo>
                    <a:lnTo>
                      <a:pt x="3" y="9"/>
                    </a:lnTo>
                    <a:close/>
                    <a:moveTo>
                      <a:pt x="3" y="5"/>
                    </a:moveTo>
                    <a:cubicBezTo>
                      <a:pt x="3" y="5"/>
                      <a:pt x="2" y="5"/>
                      <a:pt x="2" y="5"/>
                    </a:cubicBezTo>
                    <a:cubicBezTo>
                      <a:pt x="2" y="3"/>
                      <a:pt x="2" y="3"/>
                      <a:pt x="2" y="3"/>
                    </a:cubicBezTo>
                    <a:cubicBezTo>
                      <a:pt x="2"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04"/>
              <p:cNvSpPr>
                <a:spLocks noEditPoints="1"/>
              </p:cNvSpPr>
              <p:nvPr/>
            </p:nvSpPr>
            <p:spPr bwMode="auto">
              <a:xfrm>
                <a:off x="4148" y="2572"/>
                <a:ext cx="50" cy="50"/>
              </a:xfrm>
              <a:custGeom>
                <a:avLst/>
                <a:gdLst>
                  <a:gd name="T0" fmla="*/ 10 w 21"/>
                  <a:gd name="T1" fmla="*/ 0 h 21"/>
                  <a:gd name="T2" fmla="*/ 0 w 21"/>
                  <a:gd name="T3" fmla="*/ 11 h 21"/>
                  <a:gd name="T4" fmla="*/ 11 w 21"/>
                  <a:gd name="T5" fmla="*/ 21 h 21"/>
                  <a:gd name="T6" fmla="*/ 21 w 21"/>
                  <a:gd name="T7" fmla="*/ 10 h 21"/>
                  <a:gd name="T8" fmla="*/ 10 w 21"/>
                  <a:gd name="T9" fmla="*/ 0 h 21"/>
                  <a:gd name="T10" fmla="*/ 11 w 21"/>
                  <a:gd name="T11" fmla="*/ 19 h 21"/>
                  <a:gd name="T12" fmla="*/ 2 w 21"/>
                  <a:gd name="T13" fmla="*/ 11 h 21"/>
                  <a:gd name="T14" fmla="*/ 10 w 21"/>
                  <a:gd name="T15" fmla="*/ 2 h 21"/>
                  <a:gd name="T16" fmla="*/ 19 w 21"/>
                  <a:gd name="T17" fmla="*/ 10 h 21"/>
                  <a:gd name="T18" fmla="*/ 11 w 21"/>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5"/>
                      <a:pt x="0" y="11"/>
                    </a:cubicBezTo>
                    <a:cubicBezTo>
                      <a:pt x="0" y="16"/>
                      <a:pt x="5" y="21"/>
                      <a:pt x="11" y="21"/>
                    </a:cubicBezTo>
                    <a:cubicBezTo>
                      <a:pt x="17" y="21"/>
                      <a:pt x="21" y="16"/>
                      <a:pt x="21" y="10"/>
                    </a:cubicBezTo>
                    <a:cubicBezTo>
                      <a:pt x="21" y="5"/>
                      <a:pt x="16" y="0"/>
                      <a:pt x="10" y="0"/>
                    </a:cubicBezTo>
                    <a:close/>
                    <a:moveTo>
                      <a:pt x="11" y="19"/>
                    </a:moveTo>
                    <a:cubicBezTo>
                      <a:pt x="6" y="19"/>
                      <a:pt x="2" y="15"/>
                      <a:pt x="2" y="11"/>
                    </a:cubicBezTo>
                    <a:cubicBezTo>
                      <a:pt x="2" y="6"/>
                      <a:pt x="6" y="2"/>
                      <a:pt x="10" y="2"/>
                    </a:cubicBezTo>
                    <a:cubicBezTo>
                      <a:pt x="15" y="2"/>
                      <a:pt x="19" y="6"/>
                      <a:pt x="19" y="10"/>
                    </a:cubicBezTo>
                    <a:cubicBezTo>
                      <a:pt x="19" y="15"/>
                      <a:pt x="15" y="19"/>
                      <a:pt x="1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05"/>
              <p:cNvSpPr>
                <a:spLocks noEditPoints="1"/>
              </p:cNvSpPr>
              <p:nvPr/>
            </p:nvSpPr>
            <p:spPr bwMode="auto">
              <a:xfrm>
                <a:off x="4165" y="2581"/>
                <a:ext cx="16" cy="31"/>
              </a:xfrm>
              <a:custGeom>
                <a:avLst/>
                <a:gdLst>
                  <a:gd name="T0" fmla="*/ 5 w 7"/>
                  <a:gd name="T1" fmla="*/ 6 h 13"/>
                  <a:gd name="T2" fmla="*/ 5 w 7"/>
                  <a:gd name="T3" fmla="*/ 3 h 13"/>
                  <a:gd name="T4" fmla="*/ 5 w 7"/>
                  <a:gd name="T5" fmla="*/ 3 h 13"/>
                  <a:gd name="T6" fmla="*/ 6 w 7"/>
                  <a:gd name="T7" fmla="*/ 3 h 13"/>
                  <a:gd name="T8" fmla="*/ 6 w 7"/>
                  <a:gd name="T9" fmla="*/ 3 h 13"/>
                  <a:gd name="T10" fmla="*/ 7 w 7"/>
                  <a:gd name="T11" fmla="*/ 2 h 13"/>
                  <a:gd name="T12" fmla="*/ 7 w 7"/>
                  <a:gd name="T13" fmla="*/ 2 h 13"/>
                  <a:gd name="T14" fmla="*/ 7 w 7"/>
                  <a:gd name="T15" fmla="*/ 2 h 13"/>
                  <a:gd name="T16" fmla="*/ 6 w 7"/>
                  <a:gd name="T17" fmla="*/ 1 h 13"/>
                  <a:gd name="T18" fmla="*/ 6 w 7"/>
                  <a:gd name="T19" fmla="*/ 1 h 13"/>
                  <a:gd name="T20" fmla="*/ 5 w 7"/>
                  <a:gd name="T21" fmla="*/ 1 h 13"/>
                  <a:gd name="T22" fmla="*/ 5 w 7"/>
                  <a:gd name="T23" fmla="*/ 0 h 13"/>
                  <a:gd name="T24" fmla="*/ 5 w 7"/>
                  <a:gd name="T25" fmla="*/ 0 h 13"/>
                  <a:gd name="T26" fmla="*/ 4 w 7"/>
                  <a:gd name="T27" fmla="*/ 0 h 13"/>
                  <a:gd name="T28" fmla="*/ 4 w 7"/>
                  <a:gd name="T29" fmla="*/ 1 h 13"/>
                  <a:gd name="T30" fmla="*/ 4 w 7"/>
                  <a:gd name="T31" fmla="*/ 1 h 13"/>
                  <a:gd name="T32" fmla="*/ 3 w 7"/>
                  <a:gd name="T33" fmla="*/ 1 h 13"/>
                  <a:gd name="T34" fmla="*/ 3 w 7"/>
                  <a:gd name="T35" fmla="*/ 0 h 13"/>
                  <a:gd name="T36" fmla="*/ 3 w 7"/>
                  <a:gd name="T37" fmla="*/ 0 h 13"/>
                  <a:gd name="T38" fmla="*/ 2 w 7"/>
                  <a:gd name="T39" fmla="*/ 0 h 13"/>
                  <a:gd name="T40" fmla="*/ 2 w 7"/>
                  <a:gd name="T41" fmla="*/ 2 h 13"/>
                  <a:gd name="T42" fmla="*/ 1 w 7"/>
                  <a:gd name="T43" fmla="*/ 2 h 13"/>
                  <a:gd name="T44" fmla="*/ 1 w 7"/>
                  <a:gd name="T45" fmla="*/ 3 h 13"/>
                  <a:gd name="T46" fmla="*/ 1 w 7"/>
                  <a:gd name="T47" fmla="*/ 4 h 13"/>
                  <a:gd name="T48" fmla="*/ 1 w 7"/>
                  <a:gd name="T49" fmla="*/ 5 h 13"/>
                  <a:gd name="T50" fmla="*/ 1 w 7"/>
                  <a:gd name="T51" fmla="*/ 6 h 13"/>
                  <a:gd name="T52" fmla="*/ 2 w 7"/>
                  <a:gd name="T53" fmla="*/ 7 h 13"/>
                  <a:gd name="T54" fmla="*/ 3 w 7"/>
                  <a:gd name="T55" fmla="*/ 7 h 13"/>
                  <a:gd name="T56" fmla="*/ 3 w 7"/>
                  <a:gd name="T57" fmla="*/ 10 h 13"/>
                  <a:gd name="T58" fmla="*/ 2 w 7"/>
                  <a:gd name="T59" fmla="*/ 10 h 13"/>
                  <a:gd name="T60" fmla="*/ 1 w 7"/>
                  <a:gd name="T61" fmla="*/ 9 h 13"/>
                  <a:gd name="T62" fmla="*/ 1 w 7"/>
                  <a:gd name="T63" fmla="*/ 10 h 13"/>
                  <a:gd name="T64" fmla="*/ 1 w 7"/>
                  <a:gd name="T65" fmla="*/ 10 h 13"/>
                  <a:gd name="T66" fmla="*/ 0 w 7"/>
                  <a:gd name="T67" fmla="*/ 11 h 13"/>
                  <a:gd name="T68" fmla="*/ 0 w 7"/>
                  <a:gd name="T69" fmla="*/ 11 h 13"/>
                  <a:gd name="T70" fmla="*/ 2 w 7"/>
                  <a:gd name="T71" fmla="*/ 11 h 13"/>
                  <a:gd name="T72" fmla="*/ 3 w 7"/>
                  <a:gd name="T73" fmla="*/ 11 h 13"/>
                  <a:gd name="T74" fmla="*/ 3 w 7"/>
                  <a:gd name="T75" fmla="*/ 13 h 13"/>
                  <a:gd name="T76" fmla="*/ 3 w 7"/>
                  <a:gd name="T77" fmla="*/ 13 h 13"/>
                  <a:gd name="T78" fmla="*/ 4 w 7"/>
                  <a:gd name="T79" fmla="*/ 13 h 13"/>
                  <a:gd name="T80" fmla="*/ 4 w 7"/>
                  <a:gd name="T81" fmla="*/ 11 h 13"/>
                  <a:gd name="T82" fmla="*/ 4 w 7"/>
                  <a:gd name="T83" fmla="*/ 11 h 13"/>
                  <a:gd name="T84" fmla="*/ 4 w 7"/>
                  <a:gd name="T85" fmla="*/ 13 h 13"/>
                  <a:gd name="T86" fmla="*/ 5 w 7"/>
                  <a:gd name="T87" fmla="*/ 13 h 13"/>
                  <a:gd name="T88" fmla="*/ 5 w 7"/>
                  <a:gd name="T89" fmla="*/ 13 h 13"/>
                  <a:gd name="T90" fmla="*/ 5 w 7"/>
                  <a:gd name="T91" fmla="*/ 11 h 13"/>
                  <a:gd name="T92" fmla="*/ 6 w 7"/>
                  <a:gd name="T93" fmla="*/ 11 h 13"/>
                  <a:gd name="T94" fmla="*/ 7 w 7"/>
                  <a:gd name="T95" fmla="*/ 10 h 13"/>
                  <a:gd name="T96" fmla="*/ 7 w 7"/>
                  <a:gd name="T97" fmla="*/ 9 h 13"/>
                  <a:gd name="T98" fmla="*/ 6 w 7"/>
                  <a:gd name="T99" fmla="*/ 7 h 13"/>
                  <a:gd name="T100" fmla="*/ 5 w 7"/>
                  <a:gd name="T101" fmla="*/ 6 h 13"/>
                  <a:gd name="T102" fmla="*/ 4 w 7"/>
                  <a:gd name="T103" fmla="*/ 10 h 13"/>
                  <a:gd name="T104" fmla="*/ 4 w 7"/>
                  <a:gd name="T105" fmla="*/ 10 h 13"/>
                  <a:gd name="T106" fmla="*/ 3 w 7"/>
                  <a:gd name="T107" fmla="*/ 7 h 13"/>
                  <a:gd name="T108" fmla="*/ 4 w 7"/>
                  <a:gd name="T109" fmla="*/ 7 h 13"/>
                  <a:gd name="T110" fmla="*/ 4 w 7"/>
                  <a:gd name="T111" fmla="*/ 10 h 13"/>
                  <a:gd name="T112" fmla="*/ 4 w 7"/>
                  <a:gd name="T113" fmla="*/ 5 h 13"/>
                  <a:gd name="T114" fmla="*/ 3 w 7"/>
                  <a:gd name="T115" fmla="*/ 5 h 13"/>
                  <a:gd name="T116" fmla="*/ 3 w 7"/>
                  <a:gd name="T117" fmla="*/ 3 h 13"/>
                  <a:gd name="T118" fmla="*/ 4 w 7"/>
                  <a:gd name="T119" fmla="*/ 3 h 13"/>
                  <a:gd name="T120" fmla="*/ 4 w 7"/>
                  <a:gd name="T12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3">
                    <a:moveTo>
                      <a:pt x="5" y="6"/>
                    </a:moveTo>
                    <a:cubicBezTo>
                      <a:pt x="5" y="3"/>
                      <a:pt x="5" y="3"/>
                      <a:pt x="5" y="3"/>
                    </a:cubicBezTo>
                    <a:cubicBezTo>
                      <a:pt x="5" y="3"/>
                      <a:pt x="5" y="3"/>
                      <a:pt x="5" y="3"/>
                    </a:cubicBezTo>
                    <a:cubicBezTo>
                      <a:pt x="6" y="3"/>
                      <a:pt x="6" y="3"/>
                      <a:pt x="6" y="3"/>
                    </a:cubicBezTo>
                    <a:cubicBezTo>
                      <a:pt x="6" y="3"/>
                      <a:pt x="6" y="3"/>
                      <a:pt x="6" y="3"/>
                    </a:cubicBezTo>
                    <a:cubicBezTo>
                      <a:pt x="6" y="3"/>
                      <a:pt x="7" y="3"/>
                      <a:pt x="7" y="2"/>
                    </a:cubicBezTo>
                    <a:cubicBezTo>
                      <a:pt x="7" y="2"/>
                      <a:pt x="7" y="2"/>
                      <a:pt x="7" y="2"/>
                    </a:cubicBezTo>
                    <a:cubicBezTo>
                      <a:pt x="7" y="2"/>
                      <a:pt x="7" y="2"/>
                      <a:pt x="7" y="2"/>
                    </a:cubicBezTo>
                    <a:cubicBezTo>
                      <a:pt x="6" y="2"/>
                      <a:pt x="6" y="2"/>
                      <a:pt x="6" y="1"/>
                    </a:cubicBezTo>
                    <a:cubicBezTo>
                      <a:pt x="6" y="1"/>
                      <a:pt x="6" y="1"/>
                      <a:pt x="6" y="1"/>
                    </a:cubicBezTo>
                    <a:cubicBezTo>
                      <a:pt x="6" y="1"/>
                      <a:pt x="5" y="1"/>
                      <a:pt x="5" y="1"/>
                    </a:cubicBezTo>
                    <a:cubicBezTo>
                      <a:pt x="5" y="0"/>
                      <a:pt x="5" y="0"/>
                      <a:pt x="5" y="0"/>
                    </a:cubicBezTo>
                    <a:cubicBezTo>
                      <a:pt x="5" y="0"/>
                      <a:pt x="5" y="0"/>
                      <a:pt x="5" y="0"/>
                    </a:cubicBezTo>
                    <a:cubicBezTo>
                      <a:pt x="4" y="0"/>
                      <a:pt x="4" y="0"/>
                      <a:pt x="4" y="0"/>
                    </a:cubicBezTo>
                    <a:cubicBezTo>
                      <a:pt x="4" y="1"/>
                      <a:pt x="4" y="1"/>
                      <a:pt x="4" y="1"/>
                    </a:cubicBezTo>
                    <a:cubicBezTo>
                      <a:pt x="4" y="1"/>
                      <a:pt x="4" y="1"/>
                      <a:pt x="4" y="1"/>
                    </a:cubicBezTo>
                    <a:cubicBezTo>
                      <a:pt x="4" y="1"/>
                      <a:pt x="4" y="1"/>
                      <a:pt x="3" y="1"/>
                    </a:cubicBezTo>
                    <a:cubicBezTo>
                      <a:pt x="3" y="0"/>
                      <a:pt x="3" y="0"/>
                      <a:pt x="3" y="0"/>
                    </a:cubicBezTo>
                    <a:cubicBezTo>
                      <a:pt x="3" y="0"/>
                      <a:pt x="3" y="0"/>
                      <a:pt x="3" y="0"/>
                    </a:cubicBezTo>
                    <a:cubicBezTo>
                      <a:pt x="3"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6"/>
                      <a:pt x="1" y="6"/>
                    </a:cubicBezTo>
                    <a:cubicBezTo>
                      <a:pt x="2" y="6"/>
                      <a:pt x="2" y="6"/>
                      <a:pt x="2" y="7"/>
                    </a:cubicBezTo>
                    <a:cubicBezTo>
                      <a:pt x="2" y="7"/>
                      <a:pt x="3" y="7"/>
                      <a:pt x="3" y="7"/>
                    </a:cubicBezTo>
                    <a:cubicBezTo>
                      <a:pt x="3" y="10"/>
                      <a:pt x="3" y="10"/>
                      <a:pt x="3" y="10"/>
                    </a:cubicBezTo>
                    <a:cubicBezTo>
                      <a:pt x="2" y="10"/>
                      <a:pt x="2" y="10"/>
                      <a:pt x="2" y="10"/>
                    </a:cubicBezTo>
                    <a:cubicBezTo>
                      <a:pt x="1" y="10"/>
                      <a:pt x="1" y="9"/>
                      <a:pt x="1" y="9"/>
                    </a:cubicBezTo>
                    <a:cubicBezTo>
                      <a:pt x="1" y="9"/>
                      <a:pt x="1" y="9"/>
                      <a:pt x="1" y="10"/>
                    </a:cubicBezTo>
                    <a:cubicBezTo>
                      <a:pt x="1" y="10"/>
                      <a:pt x="1" y="10"/>
                      <a:pt x="1" y="10"/>
                    </a:cubicBezTo>
                    <a:cubicBezTo>
                      <a:pt x="0" y="10"/>
                      <a:pt x="0" y="10"/>
                      <a:pt x="0" y="11"/>
                    </a:cubicBezTo>
                    <a:cubicBezTo>
                      <a:pt x="0" y="11"/>
                      <a:pt x="0" y="11"/>
                      <a:pt x="0" y="11"/>
                    </a:cubicBezTo>
                    <a:cubicBezTo>
                      <a:pt x="1" y="11"/>
                      <a:pt x="1" y="11"/>
                      <a:pt x="2" y="11"/>
                    </a:cubicBezTo>
                    <a:cubicBezTo>
                      <a:pt x="2" y="11"/>
                      <a:pt x="2" y="11"/>
                      <a:pt x="3" y="11"/>
                    </a:cubicBezTo>
                    <a:cubicBezTo>
                      <a:pt x="3" y="13"/>
                      <a:pt x="3" y="13"/>
                      <a:pt x="3" y="13"/>
                    </a:cubicBezTo>
                    <a:cubicBezTo>
                      <a:pt x="3" y="13"/>
                      <a:pt x="3" y="13"/>
                      <a:pt x="3" y="13"/>
                    </a:cubicBezTo>
                    <a:cubicBezTo>
                      <a:pt x="3" y="13"/>
                      <a:pt x="4" y="13"/>
                      <a:pt x="4" y="13"/>
                    </a:cubicBezTo>
                    <a:cubicBezTo>
                      <a:pt x="4" y="11"/>
                      <a:pt x="4" y="11"/>
                      <a:pt x="4" y="11"/>
                    </a:cubicBezTo>
                    <a:cubicBezTo>
                      <a:pt x="4" y="11"/>
                      <a:pt x="4" y="11"/>
                      <a:pt x="4" y="11"/>
                    </a:cubicBezTo>
                    <a:cubicBezTo>
                      <a:pt x="4" y="13"/>
                      <a:pt x="4" y="13"/>
                      <a:pt x="4" y="13"/>
                    </a:cubicBezTo>
                    <a:cubicBezTo>
                      <a:pt x="4" y="13"/>
                      <a:pt x="5" y="13"/>
                      <a:pt x="5" y="13"/>
                    </a:cubicBezTo>
                    <a:cubicBezTo>
                      <a:pt x="5" y="13"/>
                      <a:pt x="5" y="13"/>
                      <a:pt x="5" y="13"/>
                    </a:cubicBezTo>
                    <a:cubicBezTo>
                      <a:pt x="5" y="11"/>
                      <a:pt x="5" y="11"/>
                      <a:pt x="5" y="11"/>
                    </a:cubicBezTo>
                    <a:cubicBezTo>
                      <a:pt x="6" y="11"/>
                      <a:pt x="6" y="11"/>
                      <a:pt x="6" y="11"/>
                    </a:cubicBezTo>
                    <a:cubicBezTo>
                      <a:pt x="6" y="11"/>
                      <a:pt x="7" y="10"/>
                      <a:pt x="7" y="10"/>
                    </a:cubicBezTo>
                    <a:cubicBezTo>
                      <a:pt x="7" y="10"/>
                      <a:pt x="7" y="9"/>
                      <a:pt x="7" y="9"/>
                    </a:cubicBezTo>
                    <a:cubicBezTo>
                      <a:pt x="7" y="8"/>
                      <a:pt x="7" y="7"/>
                      <a:pt x="6" y="7"/>
                    </a:cubicBezTo>
                    <a:cubicBezTo>
                      <a:pt x="6" y="6"/>
                      <a:pt x="6" y="6"/>
                      <a:pt x="5" y="6"/>
                    </a:cubicBezTo>
                    <a:close/>
                    <a:moveTo>
                      <a:pt x="4" y="10"/>
                    </a:moveTo>
                    <a:cubicBezTo>
                      <a:pt x="4" y="10"/>
                      <a:pt x="4" y="10"/>
                      <a:pt x="4" y="10"/>
                    </a:cubicBezTo>
                    <a:cubicBezTo>
                      <a:pt x="3" y="7"/>
                      <a:pt x="3" y="7"/>
                      <a:pt x="3" y="7"/>
                    </a:cubicBezTo>
                    <a:cubicBezTo>
                      <a:pt x="4" y="7"/>
                      <a:pt x="4" y="7"/>
                      <a:pt x="4" y="7"/>
                    </a:cubicBezTo>
                    <a:lnTo>
                      <a:pt x="4" y="10"/>
                    </a:lnTo>
                    <a:close/>
                    <a:moveTo>
                      <a:pt x="4" y="5"/>
                    </a:moveTo>
                    <a:cubicBezTo>
                      <a:pt x="4" y="5"/>
                      <a:pt x="4" y="5"/>
                      <a:pt x="3" y="5"/>
                    </a:cubicBezTo>
                    <a:cubicBezTo>
                      <a:pt x="3" y="3"/>
                      <a:pt x="3" y="3"/>
                      <a:pt x="3" y="3"/>
                    </a:cubicBezTo>
                    <a:cubicBezTo>
                      <a:pt x="4"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06"/>
              <p:cNvSpPr>
                <a:spLocks noEditPoints="1"/>
              </p:cNvSpPr>
              <p:nvPr/>
            </p:nvSpPr>
            <p:spPr bwMode="auto">
              <a:xfrm>
                <a:off x="3923" y="1416"/>
                <a:ext cx="26" cy="24"/>
              </a:xfrm>
              <a:custGeom>
                <a:avLst/>
                <a:gdLst>
                  <a:gd name="T0" fmla="*/ 10 w 11"/>
                  <a:gd name="T1" fmla="*/ 6 h 10"/>
                  <a:gd name="T2" fmla="*/ 9 w 11"/>
                  <a:gd name="T3" fmla="*/ 5 h 10"/>
                  <a:gd name="T4" fmla="*/ 9 w 11"/>
                  <a:gd name="T5" fmla="*/ 5 h 10"/>
                  <a:gd name="T6" fmla="*/ 10 w 11"/>
                  <a:gd name="T7" fmla="*/ 4 h 10"/>
                  <a:gd name="T8" fmla="*/ 10 w 11"/>
                  <a:gd name="T9" fmla="*/ 3 h 10"/>
                  <a:gd name="T10" fmla="*/ 10 w 11"/>
                  <a:gd name="T11" fmla="*/ 2 h 10"/>
                  <a:gd name="T12" fmla="*/ 9 w 11"/>
                  <a:gd name="T13" fmla="*/ 2 h 10"/>
                  <a:gd name="T14" fmla="*/ 8 w 11"/>
                  <a:gd name="T15" fmla="*/ 2 h 10"/>
                  <a:gd name="T16" fmla="*/ 8 w 11"/>
                  <a:gd name="T17" fmla="*/ 2 h 10"/>
                  <a:gd name="T18" fmla="*/ 8 w 11"/>
                  <a:gd name="T19" fmla="*/ 1 h 10"/>
                  <a:gd name="T20" fmla="*/ 8 w 11"/>
                  <a:gd name="T21" fmla="*/ 0 h 10"/>
                  <a:gd name="T22" fmla="*/ 7 w 11"/>
                  <a:gd name="T23" fmla="*/ 0 h 10"/>
                  <a:gd name="T24" fmla="*/ 6 w 11"/>
                  <a:gd name="T25" fmla="*/ 0 h 10"/>
                  <a:gd name="T26" fmla="*/ 6 w 11"/>
                  <a:gd name="T27" fmla="*/ 1 h 10"/>
                  <a:gd name="T28" fmla="*/ 5 w 11"/>
                  <a:gd name="T29" fmla="*/ 1 h 10"/>
                  <a:gd name="T30" fmla="*/ 5 w 11"/>
                  <a:gd name="T31" fmla="*/ 0 h 10"/>
                  <a:gd name="T32" fmla="*/ 4 w 11"/>
                  <a:gd name="T33" fmla="*/ 0 h 10"/>
                  <a:gd name="T34" fmla="*/ 3 w 11"/>
                  <a:gd name="T35" fmla="*/ 0 h 10"/>
                  <a:gd name="T36" fmla="*/ 2 w 11"/>
                  <a:gd name="T37" fmla="*/ 1 h 10"/>
                  <a:gd name="T38" fmla="*/ 3 w 11"/>
                  <a:gd name="T39" fmla="*/ 2 h 10"/>
                  <a:gd name="T40" fmla="*/ 2 w 11"/>
                  <a:gd name="T41" fmla="*/ 2 h 10"/>
                  <a:gd name="T42" fmla="*/ 2 w 11"/>
                  <a:gd name="T43" fmla="*/ 2 h 10"/>
                  <a:gd name="T44" fmla="*/ 1 w 11"/>
                  <a:gd name="T45" fmla="*/ 3 h 10"/>
                  <a:gd name="T46" fmla="*/ 0 w 11"/>
                  <a:gd name="T47" fmla="*/ 3 h 10"/>
                  <a:gd name="T48" fmla="*/ 1 w 11"/>
                  <a:gd name="T49" fmla="*/ 4 h 10"/>
                  <a:gd name="T50" fmla="*/ 1 w 11"/>
                  <a:gd name="T51" fmla="*/ 5 h 10"/>
                  <a:gd name="T52" fmla="*/ 1 w 11"/>
                  <a:gd name="T53" fmla="*/ 5 h 10"/>
                  <a:gd name="T54" fmla="*/ 1 w 11"/>
                  <a:gd name="T55" fmla="*/ 6 h 10"/>
                  <a:gd name="T56" fmla="*/ 0 w 11"/>
                  <a:gd name="T57" fmla="*/ 7 h 10"/>
                  <a:gd name="T58" fmla="*/ 1 w 11"/>
                  <a:gd name="T59" fmla="*/ 7 h 10"/>
                  <a:gd name="T60" fmla="*/ 2 w 11"/>
                  <a:gd name="T61" fmla="*/ 8 h 10"/>
                  <a:gd name="T62" fmla="*/ 2 w 11"/>
                  <a:gd name="T63" fmla="*/ 8 h 10"/>
                  <a:gd name="T64" fmla="*/ 3 w 11"/>
                  <a:gd name="T65" fmla="*/ 8 h 10"/>
                  <a:gd name="T66" fmla="*/ 3 w 11"/>
                  <a:gd name="T67" fmla="*/ 9 h 10"/>
                  <a:gd name="T68" fmla="*/ 3 w 11"/>
                  <a:gd name="T69" fmla="*/ 10 h 10"/>
                  <a:gd name="T70" fmla="*/ 4 w 11"/>
                  <a:gd name="T71" fmla="*/ 10 h 10"/>
                  <a:gd name="T72" fmla="*/ 5 w 11"/>
                  <a:gd name="T73" fmla="*/ 10 h 10"/>
                  <a:gd name="T74" fmla="*/ 5 w 11"/>
                  <a:gd name="T75" fmla="*/ 9 h 10"/>
                  <a:gd name="T76" fmla="*/ 6 w 11"/>
                  <a:gd name="T77" fmla="*/ 9 h 10"/>
                  <a:gd name="T78" fmla="*/ 6 w 11"/>
                  <a:gd name="T79" fmla="*/ 10 h 10"/>
                  <a:gd name="T80" fmla="*/ 7 w 11"/>
                  <a:gd name="T81" fmla="*/ 10 h 10"/>
                  <a:gd name="T82" fmla="*/ 8 w 11"/>
                  <a:gd name="T83" fmla="*/ 10 h 10"/>
                  <a:gd name="T84" fmla="*/ 8 w 11"/>
                  <a:gd name="T85" fmla="*/ 9 h 10"/>
                  <a:gd name="T86" fmla="*/ 8 w 11"/>
                  <a:gd name="T87" fmla="*/ 8 h 10"/>
                  <a:gd name="T88" fmla="*/ 8 w 11"/>
                  <a:gd name="T89" fmla="*/ 7 h 10"/>
                  <a:gd name="T90" fmla="*/ 9 w 11"/>
                  <a:gd name="T91" fmla="*/ 8 h 10"/>
                  <a:gd name="T92" fmla="*/ 10 w 11"/>
                  <a:gd name="T93" fmla="*/ 7 h 10"/>
                  <a:gd name="T94" fmla="*/ 10 w 11"/>
                  <a:gd name="T95" fmla="*/ 7 h 10"/>
                  <a:gd name="T96" fmla="*/ 10 w 11"/>
                  <a:gd name="T97" fmla="*/ 6 h 10"/>
                  <a:gd name="T98" fmla="*/ 6 w 11"/>
                  <a:gd name="T99" fmla="*/ 7 h 10"/>
                  <a:gd name="T100" fmla="*/ 3 w 11"/>
                  <a:gd name="T101" fmla="*/ 6 h 10"/>
                  <a:gd name="T102" fmla="*/ 4 w 11"/>
                  <a:gd name="T103" fmla="*/ 3 h 10"/>
                  <a:gd name="T104" fmla="*/ 7 w 11"/>
                  <a:gd name="T105" fmla="*/ 4 h 10"/>
                  <a:gd name="T106" fmla="*/ 6 w 11"/>
                  <a:gd name="T10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0">
                    <a:moveTo>
                      <a:pt x="10" y="6"/>
                    </a:moveTo>
                    <a:cubicBezTo>
                      <a:pt x="9" y="5"/>
                      <a:pt x="9" y="5"/>
                      <a:pt x="9" y="5"/>
                    </a:cubicBezTo>
                    <a:cubicBezTo>
                      <a:pt x="9" y="5"/>
                      <a:pt x="9" y="5"/>
                      <a:pt x="9" y="5"/>
                    </a:cubicBezTo>
                    <a:cubicBezTo>
                      <a:pt x="10" y="4"/>
                      <a:pt x="10" y="4"/>
                      <a:pt x="10" y="4"/>
                    </a:cubicBezTo>
                    <a:cubicBezTo>
                      <a:pt x="10" y="4"/>
                      <a:pt x="10" y="4"/>
                      <a:pt x="10" y="3"/>
                    </a:cubicBezTo>
                    <a:cubicBezTo>
                      <a:pt x="10" y="2"/>
                      <a:pt x="10" y="2"/>
                      <a:pt x="10" y="2"/>
                    </a:cubicBezTo>
                    <a:cubicBezTo>
                      <a:pt x="10" y="2"/>
                      <a:pt x="9" y="2"/>
                      <a:pt x="9" y="2"/>
                    </a:cubicBezTo>
                    <a:cubicBezTo>
                      <a:pt x="8" y="2"/>
                      <a:pt x="8" y="2"/>
                      <a:pt x="8" y="2"/>
                    </a:cubicBezTo>
                    <a:cubicBezTo>
                      <a:pt x="8" y="2"/>
                      <a:pt x="8" y="2"/>
                      <a:pt x="8" y="2"/>
                    </a:cubicBezTo>
                    <a:cubicBezTo>
                      <a:pt x="8" y="1"/>
                      <a:pt x="8" y="1"/>
                      <a:pt x="8" y="1"/>
                    </a:cubicBezTo>
                    <a:cubicBezTo>
                      <a:pt x="8" y="1"/>
                      <a:pt x="8" y="0"/>
                      <a:pt x="8" y="0"/>
                    </a:cubicBezTo>
                    <a:cubicBezTo>
                      <a:pt x="7" y="0"/>
                      <a:pt x="7" y="0"/>
                      <a:pt x="7" y="0"/>
                    </a:cubicBezTo>
                    <a:cubicBezTo>
                      <a:pt x="6"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2" y="2"/>
                      <a:pt x="2" y="2"/>
                      <a:pt x="2" y="2"/>
                    </a:cubicBezTo>
                    <a:cubicBezTo>
                      <a:pt x="1" y="2"/>
                      <a:pt x="1" y="2"/>
                      <a:pt x="1" y="3"/>
                    </a:cubicBezTo>
                    <a:cubicBezTo>
                      <a:pt x="0" y="3"/>
                      <a:pt x="0" y="3"/>
                      <a:pt x="0" y="3"/>
                    </a:cubicBezTo>
                    <a:cubicBezTo>
                      <a:pt x="0" y="4"/>
                      <a:pt x="0" y="4"/>
                      <a:pt x="1" y="4"/>
                    </a:cubicBezTo>
                    <a:cubicBezTo>
                      <a:pt x="1" y="5"/>
                      <a:pt x="1" y="5"/>
                      <a:pt x="1" y="5"/>
                    </a:cubicBezTo>
                    <a:cubicBezTo>
                      <a:pt x="1" y="5"/>
                      <a:pt x="1" y="5"/>
                      <a:pt x="1" y="5"/>
                    </a:cubicBezTo>
                    <a:cubicBezTo>
                      <a:pt x="1" y="6"/>
                      <a:pt x="1" y="6"/>
                      <a:pt x="1" y="6"/>
                    </a:cubicBezTo>
                    <a:cubicBezTo>
                      <a:pt x="0" y="6"/>
                      <a:pt x="0" y="6"/>
                      <a:pt x="0" y="7"/>
                    </a:cubicBezTo>
                    <a:cubicBezTo>
                      <a:pt x="1" y="7"/>
                      <a:pt x="1" y="7"/>
                      <a:pt x="1" y="7"/>
                    </a:cubicBezTo>
                    <a:cubicBezTo>
                      <a:pt x="1" y="8"/>
                      <a:pt x="1" y="8"/>
                      <a:pt x="2" y="8"/>
                    </a:cubicBezTo>
                    <a:cubicBezTo>
                      <a:pt x="2" y="8"/>
                      <a:pt x="2" y="8"/>
                      <a:pt x="2" y="8"/>
                    </a:cubicBezTo>
                    <a:cubicBezTo>
                      <a:pt x="2" y="8"/>
                      <a:pt x="3" y="8"/>
                      <a:pt x="3" y="8"/>
                    </a:cubicBezTo>
                    <a:cubicBezTo>
                      <a:pt x="3" y="9"/>
                      <a:pt x="3" y="9"/>
                      <a:pt x="3" y="9"/>
                    </a:cubicBezTo>
                    <a:cubicBezTo>
                      <a:pt x="2" y="9"/>
                      <a:pt x="3" y="10"/>
                      <a:pt x="3" y="10"/>
                    </a:cubicBezTo>
                    <a:cubicBezTo>
                      <a:pt x="4" y="10"/>
                      <a:pt x="4" y="10"/>
                      <a:pt x="4" y="10"/>
                    </a:cubicBezTo>
                    <a:cubicBezTo>
                      <a:pt x="4" y="10"/>
                      <a:pt x="5" y="10"/>
                      <a:pt x="5" y="10"/>
                    </a:cubicBezTo>
                    <a:cubicBezTo>
                      <a:pt x="5" y="9"/>
                      <a:pt x="5" y="9"/>
                      <a:pt x="5" y="9"/>
                    </a:cubicBezTo>
                    <a:cubicBezTo>
                      <a:pt x="5" y="9"/>
                      <a:pt x="6" y="9"/>
                      <a:pt x="6" y="9"/>
                    </a:cubicBezTo>
                    <a:cubicBezTo>
                      <a:pt x="6" y="10"/>
                      <a:pt x="6" y="10"/>
                      <a:pt x="6" y="10"/>
                    </a:cubicBezTo>
                    <a:cubicBezTo>
                      <a:pt x="6" y="10"/>
                      <a:pt x="7" y="10"/>
                      <a:pt x="7" y="10"/>
                    </a:cubicBezTo>
                    <a:cubicBezTo>
                      <a:pt x="8" y="10"/>
                      <a:pt x="8" y="10"/>
                      <a:pt x="8" y="10"/>
                    </a:cubicBezTo>
                    <a:cubicBezTo>
                      <a:pt x="8" y="9"/>
                      <a:pt x="8" y="9"/>
                      <a:pt x="8" y="9"/>
                    </a:cubicBezTo>
                    <a:cubicBezTo>
                      <a:pt x="8" y="8"/>
                      <a:pt x="8" y="8"/>
                      <a:pt x="8" y="8"/>
                    </a:cubicBezTo>
                    <a:cubicBezTo>
                      <a:pt x="8" y="8"/>
                      <a:pt x="8" y="8"/>
                      <a:pt x="8" y="7"/>
                    </a:cubicBezTo>
                    <a:cubicBezTo>
                      <a:pt x="9" y="8"/>
                      <a:pt x="9" y="8"/>
                      <a:pt x="9" y="8"/>
                    </a:cubicBezTo>
                    <a:cubicBezTo>
                      <a:pt x="10" y="8"/>
                      <a:pt x="10" y="8"/>
                      <a:pt x="10" y="7"/>
                    </a:cubicBezTo>
                    <a:cubicBezTo>
                      <a:pt x="10" y="7"/>
                      <a:pt x="10" y="7"/>
                      <a:pt x="10" y="7"/>
                    </a:cubicBezTo>
                    <a:cubicBezTo>
                      <a:pt x="11" y="6"/>
                      <a:pt x="10" y="6"/>
                      <a:pt x="10" y="6"/>
                    </a:cubicBezTo>
                    <a:close/>
                    <a:moveTo>
                      <a:pt x="6" y="7"/>
                    </a:moveTo>
                    <a:cubicBezTo>
                      <a:pt x="5" y="7"/>
                      <a:pt x="4" y="7"/>
                      <a:pt x="3" y="6"/>
                    </a:cubicBezTo>
                    <a:cubicBezTo>
                      <a:pt x="3" y="5"/>
                      <a:pt x="3" y="4"/>
                      <a:pt x="4" y="3"/>
                    </a:cubicBezTo>
                    <a:cubicBezTo>
                      <a:pt x="5" y="3"/>
                      <a:pt x="7" y="3"/>
                      <a:pt x="7" y="4"/>
                    </a:cubicBezTo>
                    <a:cubicBezTo>
                      <a:pt x="8" y="5"/>
                      <a:pt x="7" y="6"/>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07"/>
              <p:cNvSpPr>
                <a:spLocks noEditPoints="1"/>
              </p:cNvSpPr>
              <p:nvPr/>
            </p:nvSpPr>
            <p:spPr bwMode="auto">
              <a:xfrm>
                <a:off x="3878" y="1468"/>
                <a:ext cx="52" cy="55"/>
              </a:xfrm>
              <a:custGeom>
                <a:avLst/>
                <a:gdLst>
                  <a:gd name="T0" fmla="*/ 21 w 22"/>
                  <a:gd name="T1" fmla="*/ 13 h 23"/>
                  <a:gd name="T2" fmla="*/ 20 w 22"/>
                  <a:gd name="T3" fmla="*/ 12 h 23"/>
                  <a:gd name="T4" fmla="*/ 20 w 22"/>
                  <a:gd name="T5" fmla="*/ 11 h 23"/>
                  <a:gd name="T6" fmla="*/ 21 w 22"/>
                  <a:gd name="T7" fmla="*/ 10 h 23"/>
                  <a:gd name="T8" fmla="*/ 22 w 22"/>
                  <a:gd name="T9" fmla="*/ 8 h 23"/>
                  <a:gd name="T10" fmla="*/ 21 w 22"/>
                  <a:gd name="T11" fmla="*/ 6 h 23"/>
                  <a:gd name="T12" fmla="*/ 19 w 22"/>
                  <a:gd name="T13" fmla="*/ 5 h 23"/>
                  <a:gd name="T14" fmla="*/ 18 w 22"/>
                  <a:gd name="T15" fmla="*/ 6 h 23"/>
                  <a:gd name="T16" fmla="*/ 16 w 22"/>
                  <a:gd name="T17" fmla="*/ 5 h 23"/>
                  <a:gd name="T18" fmla="*/ 17 w 22"/>
                  <a:gd name="T19" fmla="*/ 3 h 23"/>
                  <a:gd name="T20" fmla="*/ 16 w 22"/>
                  <a:gd name="T21" fmla="*/ 1 h 23"/>
                  <a:gd name="T22" fmla="*/ 14 w 22"/>
                  <a:gd name="T23" fmla="*/ 1 h 23"/>
                  <a:gd name="T24" fmla="*/ 12 w 22"/>
                  <a:gd name="T25" fmla="*/ 2 h 23"/>
                  <a:gd name="T26" fmla="*/ 12 w 22"/>
                  <a:gd name="T27" fmla="*/ 3 h 23"/>
                  <a:gd name="T28" fmla="*/ 10 w 22"/>
                  <a:gd name="T29" fmla="*/ 3 h 23"/>
                  <a:gd name="T30" fmla="*/ 9 w 22"/>
                  <a:gd name="T31" fmla="*/ 2 h 23"/>
                  <a:gd name="T32" fmla="*/ 7 w 22"/>
                  <a:gd name="T33" fmla="*/ 1 h 23"/>
                  <a:gd name="T34" fmla="*/ 6 w 22"/>
                  <a:gd name="T35" fmla="*/ 2 h 23"/>
                  <a:gd name="T36" fmla="*/ 5 w 22"/>
                  <a:gd name="T37" fmla="*/ 4 h 23"/>
                  <a:gd name="T38" fmla="*/ 5 w 22"/>
                  <a:gd name="T39" fmla="*/ 5 h 23"/>
                  <a:gd name="T40" fmla="*/ 4 w 22"/>
                  <a:gd name="T41" fmla="*/ 6 h 23"/>
                  <a:gd name="T42" fmla="*/ 3 w 22"/>
                  <a:gd name="T43" fmla="*/ 6 h 23"/>
                  <a:gd name="T44" fmla="*/ 1 w 22"/>
                  <a:gd name="T45" fmla="*/ 7 h 23"/>
                  <a:gd name="T46" fmla="*/ 0 w 22"/>
                  <a:gd name="T47" fmla="*/ 8 h 23"/>
                  <a:gd name="T48" fmla="*/ 1 w 22"/>
                  <a:gd name="T49" fmla="*/ 10 h 23"/>
                  <a:gd name="T50" fmla="*/ 2 w 22"/>
                  <a:gd name="T51" fmla="*/ 11 h 23"/>
                  <a:gd name="T52" fmla="*/ 2 w 22"/>
                  <a:gd name="T53" fmla="*/ 13 h 23"/>
                  <a:gd name="T54" fmla="*/ 1 w 22"/>
                  <a:gd name="T55" fmla="*/ 13 h 23"/>
                  <a:gd name="T56" fmla="*/ 0 w 22"/>
                  <a:gd name="T57" fmla="*/ 15 h 23"/>
                  <a:gd name="T58" fmla="*/ 1 w 22"/>
                  <a:gd name="T59" fmla="*/ 17 h 23"/>
                  <a:gd name="T60" fmla="*/ 3 w 22"/>
                  <a:gd name="T61" fmla="*/ 18 h 23"/>
                  <a:gd name="T62" fmla="*/ 4 w 22"/>
                  <a:gd name="T63" fmla="*/ 17 h 23"/>
                  <a:gd name="T64" fmla="*/ 6 w 22"/>
                  <a:gd name="T65" fmla="*/ 19 h 23"/>
                  <a:gd name="T66" fmla="*/ 5 w 22"/>
                  <a:gd name="T67" fmla="*/ 20 h 23"/>
                  <a:gd name="T68" fmla="*/ 6 w 22"/>
                  <a:gd name="T69" fmla="*/ 22 h 23"/>
                  <a:gd name="T70" fmla="*/ 8 w 22"/>
                  <a:gd name="T71" fmla="*/ 23 h 23"/>
                  <a:gd name="T72" fmla="*/ 10 w 22"/>
                  <a:gd name="T73" fmla="*/ 22 h 23"/>
                  <a:gd name="T74" fmla="*/ 10 w 22"/>
                  <a:gd name="T75" fmla="*/ 20 h 23"/>
                  <a:gd name="T76" fmla="*/ 12 w 22"/>
                  <a:gd name="T77" fmla="*/ 20 h 23"/>
                  <a:gd name="T78" fmla="*/ 13 w 22"/>
                  <a:gd name="T79" fmla="*/ 22 h 23"/>
                  <a:gd name="T80" fmla="*/ 15 w 22"/>
                  <a:gd name="T81" fmla="*/ 23 h 23"/>
                  <a:gd name="T82" fmla="*/ 16 w 22"/>
                  <a:gd name="T83" fmla="*/ 22 h 23"/>
                  <a:gd name="T84" fmla="*/ 17 w 22"/>
                  <a:gd name="T85" fmla="*/ 20 h 23"/>
                  <a:gd name="T86" fmla="*/ 17 w 22"/>
                  <a:gd name="T87" fmla="*/ 18 h 23"/>
                  <a:gd name="T88" fmla="*/ 18 w 22"/>
                  <a:gd name="T89" fmla="*/ 17 h 23"/>
                  <a:gd name="T90" fmla="*/ 19 w 22"/>
                  <a:gd name="T91" fmla="*/ 18 h 23"/>
                  <a:gd name="T92" fmla="*/ 21 w 22"/>
                  <a:gd name="T93" fmla="*/ 17 h 23"/>
                  <a:gd name="T94" fmla="*/ 22 w 22"/>
                  <a:gd name="T95" fmla="*/ 15 h 23"/>
                  <a:gd name="T96" fmla="*/ 21 w 22"/>
                  <a:gd name="T97" fmla="*/ 13 h 23"/>
                  <a:gd name="T98" fmla="*/ 13 w 22"/>
                  <a:gd name="T99" fmla="*/ 16 h 23"/>
                  <a:gd name="T100" fmla="*/ 7 w 22"/>
                  <a:gd name="T101" fmla="*/ 14 h 23"/>
                  <a:gd name="T102" fmla="*/ 9 w 22"/>
                  <a:gd name="T103" fmla="*/ 8 h 23"/>
                  <a:gd name="T104" fmla="*/ 15 w 22"/>
                  <a:gd name="T105" fmla="*/ 10 h 23"/>
                  <a:gd name="T106" fmla="*/ 13 w 22"/>
                  <a:gd name="T10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3">
                    <a:moveTo>
                      <a:pt x="21" y="13"/>
                    </a:moveTo>
                    <a:cubicBezTo>
                      <a:pt x="20" y="12"/>
                      <a:pt x="20" y="12"/>
                      <a:pt x="20" y="12"/>
                    </a:cubicBezTo>
                    <a:cubicBezTo>
                      <a:pt x="20" y="12"/>
                      <a:pt x="20" y="11"/>
                      <a:pt x="20" y="11"/>
                    </a:cubicBezTo>
                    <a:cubicBezTo>
                      <a:pt x="21" y="10"/>
                      <a:pt x="21" y="10"/>
                      <a:pt x="21" y="10"/>
                    </a:cubicBezTo>
                    <a:cubicBezTo>
                      <a:pt x="22" y="10"/>
                      <a:pt x="22" y="9"/>
                      <a:pt x="22" y="8"/>
                    </a:cubicBezTo>
                    <a:cubicBezTo>
                      <a:pt x="21" y="6"/>
                      <a:pt x="21" y="6"/>
                      <a:pt x="21" y="6"/>
                    </a:cubicBezTo>
                    <a:cubicBezTo>
                      <a:pt x="21" y="5"/>
                      <a:pt x="20" y="5"/>
                      <a:pt x="19" y="5"/>
                    </a:cubicBezTo>
                    <a:cubicBezTo>
                      <a:pt x="18" y="6"/>
                      <a:pt x="18" y="6"/>
                      <a:pt x="18" y="6"/>
                    </a:cubicBezTo>
                    <a:cubicBezTo>
                      <a:pt x="17" y="6"/>
                      <a:pt x="17" y="5"/>
                      <a:pt x="16" y="5"/>
                    </a:cubicBezTo>
                    <a:cubicBezTo>
                      <a:pt x="17" y="3"/>
                      <a:pt x="17" y="3"/>
                      <a:pt x="17" y="3"/>
                    </a:cubicBezTo>
                    <a:cubicBezTo>
                      <a:pt x="17" y="3"/>
                      <a:pt x="17" y="2"/>
                      <a:pt x="16" y="1"/>
                    </a:cubicBezTo>
                    <a:cubicBezTo>
                      <a:pt x="14" y="1"/>
                      <a:pt x="14" y="1"/>
                      <a:pt x="14" y="1"/>
                    </a:cubicBezTo>
                    <a:cubicBezTo>
                      <a:pt x="14" y="0"/>
                      <a:pt x="13" y="1"/>
                      <a:pt x="12" y="2"/>
                    </a:cubicBezTo>
                    <a:cubicBezTo>
                      <a:pt x="12" y="3"/>
                      <a:pt x="12" y="3"/>
                      <a:pt x="12" y="3"/>
                    </a:cubicBezTo>
                    <a:cubicBezTo>
                      <a:pt x="11" y="3"/>
                      <a:pt x="11" y="3"/>
                      <a:pt x="10" y="3"/>
                    </a:cubicBezTo>
                    <a:cubicBezTo>
                      <a:pt x="9" y="2"/>
                      <a:pt x="9" y="2"/>
                      <a:pt x="9" y="2"/>
                    </a:cubicBezTo>
                    <a:cubicBezTo>
                      <a:pt x="9" y="1"/>
                      <a:pt x="8" y="0"/>
                      <a:pt x="7" y="1"/>
                    </a:cubicBezTo>
                    <a:cubicBezTo>
                      <a:pt x="6" y="2"/>
                      <a:pt x="6" y="2"/>
                      <a:pt x="6" y="2"/>
                    </a:cubicBezTo>
                    <a:cubicBezTo>
                      <a:pt x="5" y="2"/>
                      <a:pt x="4" y="3"/>
                      <a:pt x="5" y="4"/>
                    </a:cubicBezTo>
                    <a:cubicBezTo>
                      <a:pt x="5" y="5"/>
                      <a:pt x="5" y="5"/>
                      <a:pt x="5" y="5"/>
                    </a:cubicBezTo>
                    <a:cubicBezTo>
                      <a:pt x="5" y="5"/>
                      <a:pt x="5" y="6"/>
                      <a:pt x="4" y="6"/>
                    </a:cubicBezTo>
                    <a:cubicBezTo>
                      <a:pt x="3" y="6"/>
                      <a:pt x="3" y="6"/>
                      <a:pt x="3" y="6"/>
                    </a:cubicBezTo>
                    <a:cubicBezTo>
                      <a:pt x="2" y="5"/>
                      <a:pt x="1" y="6"/>
                      <a:pt x="1" y="7"/>
                    </a:cubicBezTo>
                    <a:cubicBezTo>
                      <a:pt x="0" y="8"/>
                      <a:pt x="0" y="8"/>
                      <a:pt x="0" y="8"/>
                    </a:cubicBezTo>
                    <a:cubicBezTo>
                      <a:pt x="0" y="9"/>
                      <a:pt x="0" y="10"/>
                      <a:pt x="1" y="10"/>
                    </a:cubicBezTo>
                    <a:cubicBezTo>
                      <a:pt x="2" y="11"/>
                      <a:pt x="2" y="11"/>
                      <a:pt x="2" y="11"/>
                    </a:cubicBezTo>
                    <a:cubicBezTo>
                      <a:pt x="2" y="12"/>
                      <a:pt x="2" y="12"/>
                      <a:pt x="2" y="13"/>
                    </a:cubicBezTo>
                    <a:cubicBezTo>
                      <a:pt x="1" y="13"/>
                      <a:pt x="1" y="13"/>
                      <a:pt x="1" y="13"/>
                    </a:cubicBezTo>
                    <a:cubicBezTo>
                      <a:pt x="0" y="14"/>
                      <a:pt x="0" y="15"/>
                      <a:pt x="0" y="15"/>
                    </a:cubicBezTo>
                    <a:cubicBezTo>
                      <a:pt x="1" y="17"/>
                      <a:pt x="1" y="17"/>
                      <a:pt x="1" y="17"/>
                    </a:cubicBezTo>
                    <a:cubicBezTo>
                      <a:pt x="1" y="18"/>
                      <a:pt x="2" y="18"/>
                      <a:pt x="3" y="18"/>
                    </a:cubicBezTo>
                    <a:cubicBezTo>
                      <a:pt x="4" y="17"/>
                      <a:pt x="4" y="17"/>
                      <a:pt x="4" y="17"/>
                    </a:cubicBezTo>
                    <a:cubicBezTo>
                      <a:pt x="5" y="18"/>
                      <a:pt x="5" y="18"/>
                      <a:pt x="6" y="19"/>
                    </a:cubicBezTo>
                    <a:cubicBezTo>
                      <a:pt x="5" y="20"/>
                      <a:pt x="5" y="20"/>
                      <a:pt x="5" y="20"/>
                    </a:cubicBezTo>
                    <a:cubicBezTo>
                      <a:pt x="5" y="21"/>
                      <a:pt x="5" y="22"/>
                      <a:pt x="6" y="22"/>
                    </a:cubicBezTo>
                    <a:cubicBezTo>
                      <a:pt x="8" y="23"/>
                      <a:pt x="8" y="23"/>
                      <a:pt x="8" y="23"/>
                    </a:cubicBezTo>
                    <a:cubicBezTo>
                      <a:pt x="9" y="23"/>
                      <a:pt x="9" y="23"/>
                      <a:pt x="10" y="22"/>
                    </a:cubicBezTo>
                    <a:cubicBezTo>
                      <a:pt x="10" y="20"/>
                      <a:pt x="10" y="20"/>
                      <a:pt x="10" y="20"/>
                    </a:cubicBezTo>
                    <a:cubicBezTo>
                      <a:pt x="11" y="20"/>
                      <a:pt x="12" y="20"/>
                      <a:pt x="12" y="20"/>
                    </a:cubicBezTo>
                    <a:cubicBezTo>
                      <a:pt x="13" y="22"/>
                      <a:pt x="13" y="22"/>
                      <a:pt x="13" y="22"/>
                    </a:cubicBezTo>
                    <a:cubicBezTo>
                      <a:pt x="13" y="23"/>
                      <a:pt x="14" y="23"/>
                      <a:pt x="15" y="23"/>
                    </a:cubicBezTo>
                    <a:cubicBezTo>
                      <a:pt x="16" y="22"/>
                      <a:pt x="16" y="22"/>
                      <a:pt x="16" y="22"/>
                    </a:cubicBezTo>
                    <a:cubicBezTo>
                      <a:pt x="17" y="21"/>
                      <a:pt x="18" y="21"/>
                      <a:pt x="17" y="20"/>
                    </a:cubicBezTo>
                    <a:cubicBezTo>
                      <a:pt x="17" y="18"/>
                      <a:pt x="17" y="18"/>
                      <a:pt x="17" y="18"/>
                    </a:cubicBezTo>
                    <a:cubicBezTo>
                      <a:pt x="17" y="18"/>
                      <a:pt x="17" y="17"/>
                      <a:pt x="18" y="17"/>
                    </a:cubicBezTo>
                    <a:cubicBezTo>
                      <a:pt x="19" y="18"/>
                      <a:pt x="19" y="18"/>
                      <a:pt x="19" y="18"/>
                    </a:cubicBezTo>
                    <a:cubicBezTo>
                      <a:pt x="20" y="18"/>
                      <a:pt x="21" y="18"/>
                      <a:pt x="21" y="17"/>
                    </a:cubicBezTo>
                    <a:cubicBezTo>
                      <a:pt x="22" y="15"/>
                      <a:pt x="22" y="15"/>
                      <a:pt x="22" y="15"/>
                    </a:cubicBezTo>
                    <a:cubicBezTo>
                      <a:pt x="22" y="14"/>
                      <a:pt x="22" y="13"/>
                      <a:pt x="21" y="13"/>
                    </a:cubicBezTo>
                    <a:close/>
                    <a:moveTo>
                      <a:pt x="13" y="16"/>
                    </a:moveTo>
                    <a:cubicBezTo>
                      <a:pt x="10" y="17"/>
                      <a:pt x="8" y="16"/>
                      <a:pt x="7" y="14"/>
                    </a:cubicBezTo>
                    <a:cubicBezTo>
                      <a:pt x="6" y="11"/>
                      <a:pt x="7" y="9"/>
                      <a:pt x="9" y="8"/>
                    </a:cubicBezTo>
                    <a:cubicBezTo>
                      <a:pt x="11" y="7"/>
                      <a:pt x="14" y="8"/>
                      <a:pt x="15" y="10"/>
                    </a:cubicBezTo>
                    <a:cubicBezTo>
                      <a:pt x="16" y="12"/>
                      <a:pt x="15" y="15"/>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08"/>
              <p:cNvSpPr>
                <a:spLocks noEditPoints="1"/>
              </p:cNvSpPr>
              <p:nvPr/>
            </p:nvSpPr>
            <p:spPr bwMode="auto">
              <a:xfrm>
                <a:off x="4165" y="2016"/>
                <a:ext cx="68" cy="69"/>
              </a:xfrm>
              <a:custGeom>
                <a:avLst/>
                <a:gdLst>
                  <a:gd name="T0" fmla="*/ 28 w 29"/>
                  <a:gd name="T1" fmla="*/ 16 h 29"/>
                  <a:gd name="T2" fmla="*/ 26 w 29"/>
                  <a:gd name="T3" fmla="*/ 15 h 29"/>
                  <a:gd name="T4" fmla="*/ 26 w 29"/>
                  <a:gd name="T5" fmla="*/ 13 h 29"/>
                  <a:gd name="T6" fmla="*/ 28 w 29"/>
                  <a:gd name="T7" fmla="*/ 12 h 29"/>
                  <a:gd name="T8" fmla="*/ 29 w 29"/>
                  <a:gd name="T9" fmla="*/ 10 h 29"/>
                  <a:gd name="T10" fmla="*/ 28 w 29"/>
                  <a:gd name="T11" fmla="*/ 7 h 29"/>
                  <a:gd name="T12" fmla="*/ 25 w 29"/>
                  <a:gd name="T13" fmla="*/ 6 h 29"/>
                  <a:gd name="T14" fmla="*/ 23 w 29"/>
                  <a:gd name="T15" fmla="*/ 7 h 29"/>
                  <a:gd name="T16" fmla="*/ 22 w 29"/>
                  <a:gd name="T17" fmla="*/ 6 h 29"/>
                  <a:gd name="T18" fmla="*/ 22 w 29"/>
                  <a:gd name="T19" fmla="*/ 4 h 29"/>
                  <a:gd name="T20" fmla="*/ 21 w 29"/>
                  <a:gd name="T21" fmla="*/ 1 h 29"/>
                  <a:gd name="T22" fmla="*/ 19 w 29"/>
                  <a:gd name="T23" fmla="*/ 0 h 29"/>
                  <a:gd name="T24" fmla="*/ 16 w 29"/>
                  <a:gd name="T25" fmla="*/ 1 h 29"/>
                  <a:gd name="T26" fmla="*/ 16 w 29"/>
                  <a:gd name="T27" fmla="*/ 3 h 29"/>
                  <a:gd name="T28" fmla="*/ 13 w 29"/>
                  <a:gd name="T29" fmla="*/ 3 h 29"/>
                  <a:gd name="T30" fmla="*/ 13 w 29"/>
                  <a:gd name="T31" fmla="*/ 1 h 29"/>
                  <a:gd name="T32" fmla="*/ 10 w 29"/>
                  <a:gd name="T33" fmla="*/ 0 h 29"/>
                  <a:gd name="T34" fmla="*/ 8 w 29"/>
                  <a:gd name="T35" fmla="*/ 1 h 29"/>
                  <a:gd name="T36" fmla="*/ 7 w 29"/>
                  <a:gd name="T37" fmla="*/ 4 h 29"/>
                  <a:gd name="T38" fmla="*/ 7 w 29"/>
                  <a:gd name="T39" fmla="*/ 6 h 29"/>
                  <a:gd name="T40" fmla="*/ 6 w 29"/>
                  <a:gd name="T41" fmla="*/ 7 h 29"/>
                  <a:gd name="T42" fmla="*/ 4 w 29"/>
                  <a:gd name="T43" fmla="*/ 7 h 29"/>
                  <a:gd name="T44" fmla="*/ 1 w 29"/>
                  <a:gd name="T45" fmla="*/ 8 h 29"/>
                  <a:gd name="T46" fmla="*/ 1 w 29"/>
                  <a:gd name="T47" fmla="*/ 10 h 29"/>
                  <a:gd name="T48" fmla="*/ 2 w 29"/>
                  <a:gd name="T49" fmla="*/ 13 h 29"/>
                  <a:gd name="T50" fmla="*/ 3 w 29"/>
                  <a:gd name="T51" fmla="*/ 13 h 29"/>
                  <a:gd name="T52" fmla="*/ 3 w 29"/>
                  <a:gd name="T53" fmla="*/ 16 h 29"/>
                  <a:gd name="T54" fmla="*/ 2 w 29"/>
                  <a:gd name="T55" fmla="*/ 16 h 29"/>
                  <a:gd name="T56" fmla="*/ 1 w 29"/>
                  <a:gd name="T57" fmla="*/ 19 h 29"/>
                  <a:gd name="T58" fmla="*/ 2 w 29"/>
                  <a:gd name="T59" fmla="*/ 21 h 29"/>
                  <a:gd name="T60" fmla="*/ 4 w 29"/>
                  <a:gd name="T61" fmla="*/ 22 h 29"/>
                  <a:gd name="T62" fmla="*/ 6 w 29"/>
                  <a:gd name="T63" fmla="*/ 22 h 29"/>
                  <a:gd name="T64" fmla="*/ 8 w 29"/>
                  <a:gd name="T65" fmla="*/ 23 h 29"/>
                  <a:gd name="T66" fmla="*/ 7 w 29"/>
                  <a:gd name="T67" fmla="*/ 25 h 29"/>
                  <a:gd name="T68" fmla="*/ 8 w 29"/>
                  <a:gd name="T69" fmla="*/ 28 h 29"/>
                  <a:gd name="T70" fmla="*/ 10 w 29"/>
                  <a:gd name="T71" fmla="*/ 28 h 29"/>
                  <a:gd name="T72" fmla="*/ 13 w 29"/>
                  <a:gd name="T73" fmla="*/ 27 h 29"/>
                  <a:gd name="T74" fmla="*/ 14 w 29"/>
                  <a:gd name="T75" fmla="*/ 26 h 29"/>
                  <a:gd name="T76" fmla="*/ 16 w 29"/>
                  <a:gd name="T77" fmla="*/ 25 h 29"/>
                  <a:gd name="T78" fmla="*/ 17 w 29"/>
                  <a:gd name="T79" fmla="*/ 27 h 29"/>
                  <a:gd name="T80" fmla="*/ 20 w 29"/>
                  <a:gd name="T81" fmla="*/ 28 h 29"/>
                  <a:gd name="T82" fmla="*/ 22 w 29"/>
                  <a:gd name="T83" fmla="*/ 27 h 29"/>
                  <a:gd name="T84" fmla="*/ 23 w 29"/>
                  <a:gd name="T85" fmla="*/ 25 h 29"/>
                  <a:gd name="T86" fmla="*/ 22 w 29"/>
                  <a:gd name="T87" fmla="*/ 23 h 29"/>
                  <a:gd name="T88" fmla="*/ 23 w 29"/>
                  <a:gd name="T89" fmla="*/ 21 h 29"/>
                  <a:gd name="T90" fmla="*/ 25 w 29"/>
                  <a:gd name="T91" fmla="*/ 22 h 29"/>
                  <a:gd name="T92" fmla="*/ 28 w 29"/>
                  <a:gd name="T93" fmla="*/ 21 h 29"/>
                  <a:gd name="T94" fmla="*/ 29 w 29"/>
                  <a:gd name="T95" fmla="*/ 19 h 29"/>
                  <a:gd name="T96" fmla="*/ 28 w 29"/>
                  <a:gd name="T97" fmla="*/ 16 h 29"/>
                  <a:gd name="T98" fmla="*/ 17 w 29"/>
                  <a:gd name="T99" fmla="*/ 20 h 29"/>
                  <a:gd name="T100" fmla="*/ 9 w 29"/>
                  <a:gd name="T101" fmla="*/ 17 h 29"/>
                  <a:gd name="T102" fmla="*/ 12 w 29"/>
                  <a:gd name="T103" fmla="*/ 9 h 29"/>
                  <a:gd name="T104" fmla="*/ 20 w 29"/>
                  <a:gd name="T105" fmla="*/ 12 h 29"/>
                  <a:gd name="T106" fmla="*/ 17 w 29"/>
                  <a:gd name="T10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9">
                    <a:moveTo>
                      <a:pt x="28" y="16"/>
                    </a:moveTo>
                    <a:cubicBezTo>
                      <a:pt x="26" y="15"/>
                      <a:pt x="26" y="15"/>
                      <a:pt x="26" y="15"/>
                    </a:cubicBezTo>
                    <a:cubicBezTo>
                      <a:pt x="26" y="14"/>
                      <a:pt x="26" y="14"/>
                      <a:pt x="26" y="13"/>
                    </a:cubicBezTo>
                    <a:cubicBezTo>
                      <a:pt x="28" y="12"/>
                      <a:pt x="28" y="12"/>
                      <a:pt x="28" y="12"/>
                    </a:cubicBezTo>
                    <a:cubicBezTo>
                      <a:pt x="29" y="12"/>
                      <a:pt x="29" y="11"/>
                      <a:pt x="29" y="10"/>
                    </a:cubicBezTo>
                    <a:cubicBezTo>
                      <a:pt x="28" y="7"/>
                      <a:pt x="28" y="7"/>
                      <a:pt x="28" y="7"/>
                    </a:cubicBezTo>
                    <a:cubicBezTo>
                      <a:pt x="27" y="6"/>
                      <a:pt x="26" y="6"/>
                      <a:pt x="25" y="6"/>
                    </a:cubicBezTo>
                    <a:cubicBezTo>
                      <a:pt x="23" y="7"/>
                      <a:pt x="23" y="7"/>
                      <a:pt x="23" y="7"/>
                    </a:cubicBezTo>
                    <a:cubicBezTo>
                      <a:pt x="23" y="7"/>
                      <a:pt x="22" y="6"/>
                      <a:pt x="22" y="6"/>
                    </a:cubicBezTo>
                    <a:cubicBezTo>
                      <a:pt x="22" y="4"/>
                      <a:pt x="22" y="4"/>
                      <a:pt x="22" y="4"/>
                    </a:cubicBezTo>
                    <a:cubicBezTo>
                      <a:pt x="23" y="3"/>
                      <a:pt x="22" y="2"/>
                      <a:pt x="21" y="1"/>
                    </a:cubicBezTo>
                    <a:cubicBezTo>
                      <a:pt x="19" y="0"/>
                      <a:pt x="19" y="0"/>
                      <a:pt x="19" y="0"/>
                    </a:cubicBezTo>
                    <a:cubicBezTo>
                      <a:pt x="18" y="0"/>
                      <a:pt x="17" y="0"/>
                      <a:pt x="16" y="1"/>
                    </a:cubicBezTo>
                    <a:cubicBezTo>
                      <a:pt x="16" y="3"/>
                      <a:pt x="16" y="3"/>
                      <a:pt x="16" y="3"/>
                    </a:cubicBezTo>
                    <a:cubicBezTo>
                      <a:pt x="15" y="3"/>
                      <a:pt x="14" y="3"/>
                      <a:pt x="13" y="3"/>
                    </a:cubicBezTo>
                    <a:cubicBezTo>
                      <a:pt x="13" y="1"/>
                      <a:pt x="13" y="1"/>
                      <a:pt x="13" y="1"/>
                    </a:cubicBezTo>
                    <a:cubicBezTo>
                      <a:pt x="12" y="0"/>
                      <a:pt x="11" y="0"/>
                      <a:pt x="10" y="0"/>
                    </a:cubicBezTo>
                    <a:cubicBezTo>
                      <a:pt x="8" y="1"/>
                      <a:pt x="8" y="1"/>
                      <a:pt x="8" y="1"/>
                    </a:cubicBezTo>
                    <a:cubicBezTo>
                      <a:pt x="7" y="2"/>
                      <a:pt x="6" y="3"/>
                      <a:pt x="7" y="4"/>
                    </a:cubicBezTo>
                    <a:cubicBezTo>
                      <a:pt x="7" y="6"/>
                      <a:pt x="7" y="6"/>
                      <a:pt x="7" y="6"/>
                    </a:cubicBezTo>
                    <a:cubicBezTo>
                      <a:pt x="7" y="6"/>
                      <a:pt x="6" y="7"/>
                      <a:pt x="6" y="7"/>
                    </a:cubicBezTo>
                    <a:cubicBezTo>
                      <a:pt x="4" y="7"/>
                      <a:pt x="4" y="7"/>
                      <a:pt x="4" y="7"/>
                    </a:cubicBezTo>
                    <a:cubicBezTo>
                      <a:pt x="3" y="6"/>
                      <a:pt x="2" y="7"/>
                      <a:pt x="1" y="8"/>
                    </a:cubicBezTo>
                    <a:cubicBezTo>
                      <a:pt x="1" y="10"/>
                      <a:pt x="1" y="10"/>
                      <a:pt x="1" y="10"/>
                    </a:cubicBezTo>
                    <a:cubicBezTo>
                      <a:pt x="0" y="11"/>
                      <a:pt x="1" y="12"/>
                      <a:pt x="2" y="13"/>
                    </a:cubicBezTo>
                    <a:cubicBezTo>
                      <a:pt x="3" y="13"/>
                      <a:pt x="3" y="13"/>
                      <a:pt x="3" y="13"/>
                    </a:cubicBezTo>
                    <a:cubicBezTo>
                      <a:pt x="3" y="14"/>
                      <a:pt x="3" y="15"/>
                      <a:pt x="3" y="16"/>
                    </a:cubicBezTo>
                    <a:cubicBezTo>
                      <a:pt x="2" y="16"/>
                      <a:pt x="2" y="16"/>
                      <a:pt x="2" y="16"/>
                    </a:cubicBezTo>
                    <a:cubicBezTo>
                      <a:pt x="1" y="17"/>
                      <a:pt x="0" y="18"/>
                      <a:pt x="1" y="19"/>
                    </a:cubicBezTo>
                    <a:cubicBezTo>
                      <a:pt x="2" y="21"/>
                      <a:pt x="2" y="21"/>
                      <a:pt x="2" y="21"/>
                    </a:cubicBezTo>
                    <a:cubicBezTo>
                      <a:pt x="2" y="22"/>
                      <a:pt x="3" y="23"/>
                      <a:pt x="4" y="22"/>
                    </a:cubicBezTo>
                    <a:cubicBezTo>
                      <a:pt x="6" y="22"/>
                      <a:pt x="6" y="22"/>
                      <a:pt x="6" y="22"/>
                    </a:cubicBezTo>
                    <a:cubicBezTo>
                      <a:pt x="7" y="22"/>
                      <a:pt x="7" y="23"/>
                      <a:pt x="8" y="23"/>
                    </a:cubicBezTo>
                    <a:cubicBezTo>
                      <a:pt x="7" y="25"/>
                      <a:pt x="7" y="25"/>
                      <a:pt x="7" y="25"/>
                    </a:cubicBezTo>
                    <a:cubicBezTo>
                      <a:pt x="7" y="26"/>
                      <a:pt x="7" y="27"/>
                      <a:pt x="8" y="28"/>
                    </a:cubicBezTo>
                    <a:cubicBezTo>
                      <a:pt x="10" y="28"/>
                      <a:pt x="10" y="28"/>
                      <a:pt x="10" y="28"/>
                    </a:cubicBezTo>
                    <a:cubicBezTo>
                      <a:pt x="12" y="29"/>
                      <a:pt x="13" y="28"/>
                      <a:pt x="13" y="27"/>
                    </a:cubicBezTo>
                    <a:cubicBezTo>
                      <a:pt x="14" y="26"/>
                      <a:pt x="14" y="26"/>
                      <a:pt x="14" y="26"/>
                    </a:cubicBezTo>
                    <a:cubicBezTo>
                      <a:pt x="15" y="26"/>
                      <a:pt x="15" y="26"/>
                      <a:pt x="16" y="25"/>
                    </a:cubicBezTo>
                    <a:cubicBezTo>
                      <a:pt x="17" y="27"/>
                      <a:pt x="17" y="27"/>
                      <a:pt x="17" y="27"/>
                    </a:cubicBezTo>
                    <a:cubicBezTo>
                      <a:pt x="17" y="28"/>
                      <a:pt x="19" y="29"/>
                      <a:pt x="20" y="28"/>
                    </a:cubicBezTo>
                    <a:cubicBezTo>
                      <a:pt x="22" y="27"/>
                      <a:pt x="22" y="27"/>
                      <a:pt x="22" y="27"/>
                    </a:cubicBezTo>
                    <a:cubicBezTo>
                      <a:pt x="23" y="27"/>
                      <a:pt x="23" y="26"/>
                      <a:pt x="23" y="25"/>
                    </a:cubicBezTo>
                    <a:cubicBezTo>
                      <a:pt x="22" y="23"/>
                      <a:pt x="22" y="23"/>
                      <a:pt x="22" y="23"/>
                    </a:cubicBezTo>
                    <a:cubicBezTo>
                      <a:pt x="22" y="22"/>
                      <a:pt x="23" y="22"/>
                      <a:pt x="23" y="21"/>
                    </a:cubicBezTo>
                    <a:cubicBezTo>
                      <a:pt x="25" y="22"/>
                      <a:pt x="25" y="22"/>
                      <a:pt x="25" y="22"/>
                    </a:cubicBezTo>
                    <a:cubicBezTo>
                      <a:pt x="26" y="22"/>
                      <a:pt x="28" y="22"/>
                      <a:pt x="28" y="21"/>
                    </a:cubicBezTo>
                    <a:cubicBezTo>
                      <a:pt x="29" y="19"/>
                      <a:pt x="29" y="19"/>
                      <a:pt x="29" y="19"/>
                    </a:cubicBezTo>
                    <a:cubicBezTo>
                      <a:pt x="29" y="18"/>
                      <a:pt x="29" y="16"/>
                      <a:pt x="28" y="16"/>
                    </a:cubicBezTo>
                    <a:close/>
                    <a:moveTo>
                      <a:pt x="17" y="20"/>
                    </a:moveTo>
                    <a:cubicBezTo>
                      <a:pt x="14" y="21"/>
                      <a:pt x="11" y="19"/>
                      <a:pt x="9" y="17"/>
                    </a:cubicBezTo>
                    <a:cubicBezTo>
                      <a:pt x="8" y="14"/>
                      <a:pt x="9" y="11"/>
                      <a:pt x="12" y="9"/>
                    </a:cubicBezTo>
                    <a:cubicBezTo>
                      <a:pt x="15" y="8"/>
                      <a:pt x="18" y="9"/>
                      <a:pt x="20" y="12"/>
                    </a:cubicBezTo>
                    <a:cubicBezTo>
                      <a:pt x="21" y="15"/>
                      <a:pt x="20" y="18"/>
                      <a:pt x="1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09"/>
              <p:cNvSpPr>
                <a:spLocks noEditPoints="1"/>
              </p:cNvSpPr>
              <p:nvPr/>
            </p:nvSpPr>
            <p:spPr bwMode="auto">
              <a:xfrm>
                <a:off x="4046" y="1967"/>
                <a:ext cx="76" cy="78"/>
              </a:xfrm>
              <a:custGeom>
                <a:avLst/>
                <a:gdLst>
                  <a:gd name="T0" fmla="*/ 31 w 32"/>
                  <a:gd name="T1" fmla="*/ 19 h 33"/>
                  <a:gd name="T2" fmla="*/ 28 w 32"/>
                  <a:gd name="T3" fmla="*/ 18 h 33"/>
                  <a:gd name="T4" fmla="*/ 28 w 32"/>
                  <a:gd name="T5" fmla="*/ 15 h 33"/>
                  <a:gd name="T6" fmla="*/ 30 w 32"/>
                  <a:gd name="T7" fmla="*/ 14 h 33"/>
                  <a:gd name="T8" fmla="*/ 32 w 32"/>
                  <a:gd name="T9" fmla="*/ 11 h 33"/>
                  <a:gd name="T10" fmla="*/ 31 w 32"/>
                  <a:gd name="T11" fmla="*/ 9 h 33"/>
                  <a:gd name="T12" fmla="*/ 28 w 32"/>
                  <a:gd name="T13" fmla="*/ 8 h 33"/>
                  <a:gd name="T14" fmla="*/ 25 w 32"/>
                  <a:gd name="T15" fmla="*/ 9 h 33"/>
                  <a:gd name="T16" fmla="*/ 24 w 32"/>
                  <a:gd name="T17" fmla="*/ 7 h 33"/>
                  <a:gd name="T18" fmla="*/ 25 w 32"/>
                  <a:gd name="T19" fmla="*/ 5 h 33"/>
                  <a:gd name="T20" fmla="*/ 23 w 32"/>
                  <a:gd name="T21" fmla="*/ 2 h 33"/>
                  <a:gd name="T22" fmla="*/ 21 w 32"/>
                  <a:gd name="T23" fmla="*/ 1 h 33"/>
                  <a:gd name="T24" fmla="*/ 18 w 32"/>
                  <a:gd name="T25" fmla="*/ 2 h 33"/>
                  <a:gd name="T26" fmla="*/ 17 w 32"/>
                  <a:gd name="T27" fmla="*/ 4 h 33"/>
                  <a:gd name="T28" fmla="*/ 15 w 32"/>
                  <a:gd name="T29" fmla="*/ 4 h 33"/>
                  <a:gd name="T30" fmla="*/ 14 w 32"/>
                  <a:gd name="T31" fmla="*/ 2 h 33"/>
                  <a:gd name="T32" fmla="*/ 11 w 32"/>
                  <a:gd name="T33" fmla="*/ 1 h 33"/>
                  <a:gd name="T34" fmla="*/ 8 w 32"/>
                  <a:gd name="T35" fmla="*/ 2 h 33"/>
                  <a:gd name="T36" fmla="*/ 7 w 32"/>
                  <a:gd name="T37" fmla="*/ 5 h 33"/>
                  <a:gd name="T38" fmla="*/ 8 w 32"/>
                  <a:gd name="T39" fmla="*/ 7 h 33"/>
                  <a:gd name="T40" fmla="*/ 6 w 32"/>
                  <a:gd name="T41" fmla="*/ 9 h 33"/>
                  <a:gd name="T42" fmla="*/ 4 w 32"/>
                  <a:gd name="T43" fmla="*/ 8 h 33"/>
                  <a:gd name="T44" fmla="*/ 1 w 32"/>
                  <a:gd name="T45" fmla="*/ 9 h 33"/>
                  <a:gd name="T46" fmla="*/ 0 w 32"/>
                  <a:gd name="T47" fmla="*/ 12 h 33"/>
                  <a:gd name="T48" fmla="*/ 1 w 32"/>
                  <a:gd name="T49" fmla="*/ 15 h 33"/>
                  <a:gd name="T50" fmla="*/ 3 w 32"/>
                  <a:gd name="T51" fmla="*/ 16 h 33"/>
                  <a:gd name="T52" fmla="*/ 3 w 32"/>
                  <a:gd name="T53" fmla="*/ 18 h 33"/>
                  <a:gd name="T54" fmla="*/ 1 w 32"/>
                  <a:gd name="T55" fmla="*/ 19 h 33"/>
                  <a:gd name="T56" fmla="*/ 0 w 32"/>
                  <a:gd name="T57" fmla="*/ 22 h 33"/>
                  <a:gd name="T58" fmla="*/ 1 w 32"/>
                  <a:gd name="T59" fmla="*/ 25 h 33"/>
                  <a:gd name="T60" fmla="*/ 4 w 32"/>
                  <a:gd name="T61" fmla="*/ 26 h 33"/>
                  <a:gd name="T62" fmla="*/ 6 w 32"/>
                  <a:gd name="T63" fmla="*/ 25 h 33"/>
                  <a:gd name="T64" fmla="*/ 8 w 32"/>
                  <a:gd name="T65" fmla="*/ 27 h 33"/>
                  <a:gd name="T66" fmla="*/ 7 w 32"/>
                  <a:gd name="T67" fmla="*/ 29 h 33"/>
                  <a:gd name="T68" fmla="*/ 9 w 32"/>
                  <a:gd name="T69" fmla="*/ 32 h 33"/>
                  <a:gd name="T70" fmla="*/ 11 w 32"/>
                  <a:gd name="T71" fmla="*/ 33 h 33"/>
                  <a:gd name="T72" fmla="*/ 14 w 32"/>
                  <a:gd name="T73" fmla="*/ 31 h 33"/>
                  <a:gd name="T74" fmla="*/ 15 w 32"/>
                  <a:gd name="T75" fmla="*/ 29 h 33"/>
                  <a:gd name="T76" fmla="*/ 17 w 32"/>
                  <a:gd name="T77" fmla="*/ 29 h 33"/>
                  <a:gd name="T78" fmla="*/ 18 w 32"/>
                  <a:gd name="T79" fmla="*/ 31 h 33"/>
                  <a:gd name="T80" fmla="*/ 21 w 32"/>
                  <a:gd name="T81" fmla="*/ 32 h 33"/>
                  <a:gd name="T82" fmla="*/ 24 w 32"/>
                  <a:gd name="T83" fmla="*/ 31 h 33"/>
                  <a:gd name="T84" fmla="*/ 25 w 32"/>
                  <a:gd name="T85" fmla="*/ 28 h 33"/>
                  <a:gd name="T86" fmla="*/ 24 w 32"/>
                  <a:gd name="T87" fmla="*/ 26 h 33"/>
                  <a:gd name="T88" fmla="*/ 26 w 32"/>
                  <a:gd name="T89" fmla="*/ 24 h 33"/>
                  <a:gd name="T90" fmla="*/ 28 w 32"/>
                  <a:gd name="T91" fmla="*/ 25 h 33"/>
                  <a:gd name="T92" fmla="*/ 31 w 32"/>
                  <a:gd name="T93" fmla="*/ 24 h 33"/>
                  <a:gd name="T94" fmla="*/ 32 w 32"/>
                  <a:gd name="T95" fmla="*/ 22 h 33"/>
                  <a:gd name="T96" fmla="*/ 31 w 32"/>
                  <a:gd name="T97" fmla="*/ 19 h 33"/>
                  <a:gd name="T98" fmla="*/ 18 w 32"/>
                  <a:gd name="T99" fmla="*/ 23 h 33"/>
                  <a:gd name="T100" fmla="*/ 10 w 32"/>
                  <a:gd name="T101" fmla="*/ 19 h 33"/>
                  <a:gd name="T102" fmla="*/ 13 w 32"/>
                  <a:gd name="T103" fmla="*/ 11 h 33"/>
                  <a:gd name="T104" fmla="*/ 21 w 32"/>
                  <a:gd name="T105" fmla="*/ 14 h 33"/>
                  <a:gd name="T106" fmla="*/ 18 w 32"/>
                  <a:gd name="T10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3">
                    <a:moveTo>
                      <a:pt x="31" y="19"/>
                    </a:moveTo>
                    <a:cubicBezTo>
                      <a:pt x="28" y="18"/>
                      <a:pt x="28" y="18"/>
                      <a:pt x="28" y="18"/>
                    </a:cubicBezTo>
                    <a:cubicBezTo>
                      <a:pt x="28" y="17"/>
                      <a:pt x="28" y="16"/>
                      <a:pt x="28" y="15"/>
                    </a:cubicBezTo>
                    <a:cubicBezTo>
                      <a:pt x="30" y="14"/>
                      <a:pt x="30" y="14"/>
                      <a:pt x="30" y="14"/>
                    </a:cubicBezTo>
                    <a:cubicBezTo>
                      <a:pt x="32" y="14"/>
                      <a:pt x="32" y="12"/>
                      <a:pt x="32" y="11"/>
                    </a:cubicBezTo>
                    <a:cubicBezTo>
                      <a:pt x="31" y="9"/>
                      <a:pt x="31" y="9"/>
                      <a:pt x="31" y="9"/>
                    </a:cubicBezTo>
                    <a:cubicBezTo>
                      <a:pt x="30" y="8"/>
                      <a:pt x="29" y="7"/>
                      <a:pt x="28" y="8"/>
                    </a:cubicBezTo>
                    <a:cubicBezTo>
                      <a:pt x="25" y="9"/>
                      <a:pt x="25" y="9"/>
                      <a:pt x="25" y="9"/>
                    </a:cubicBezTo>
                    <a:cubicBezTo>
                      <a:pt x="25" y="8"/>
                      <a:pt x="24" y="8"/>
                      <a:pt x="24" y="7"/>
                    </a:cubicBezTo>
                    <a:cubicBezTo>
                      <a:pt x="25" y="5"/>
                      <a:pt x="25" y="5"/>
                      <a:pt x="25" y="5"/>
                    </a:cubicBezTo>
                    <a:cubicBezTo>
                      <a:pt x="25" y="4"/>
                      <a:pt x="24" y="2"/>
                      <a:pt x="23" y="2"/>
                    </a:cubicBezTo>
                    <a:cubicBezTo>
                      <a:pt x="21" y="1"/>
                      <a:pt x="21" y="1"/>
                      <a:pt x="21" y="1"/>
                    </a:cubicBezTo>
                    <a:cubicBezTo>
                      <a:pt x="20" y="0"/>
                      <a:pt x="18" y="1"/>
                      <a:pt x="18" y="2"/>
                    </a:cubicBezTo>
                    <a:cubicBezTo>
                      <a:pt x="17" y="4"/>
                      <a:pt x="17" y="4"/>
                      <a:pt x="17" y="4"/>
                    </a:cubicBezTo>
                    <a:cubicBezTo>
                      <a:pt x="16" y="4"/>
                      <a:pt x="15" y="4"/>
                      <a:pt x="15" y="4"/>
                    </a:cubicBezTo>
                    <a:cubicBezTo>
                      <a:pt x="14" y="2"/>
                      <a:pt x="14" y="2"/>
                      <a:pt x="14" y="2"/>
                    </a:cubicBezTo>
                    <a:cubicBezTo>
                      <a:pt x="13" y="1"/>
                      <a:pt x="12" y="1"/>
                      <a:pt x="11" y="1"/>
                    </a:cubicBezTo>
                    <a:cubicBezTo>
                      <a:pt x="8" y="2"/>
                      <a:pt x="8" y="2"/>
                      <a:pt x="8" y="2"/>
                    </a:cubicBezTo>
                    <a:cubicBezTo>
                      <a:pt x="7" y="3"/>
                      <a:pt x="6" y="4"/>
                      <a:pt x="7" y="5"/>
                    </a:cubicBezTo>
                    <a:cubicBezTo>
                      <a:pt x="8" y="7"/>
                      <a:pt x="8" y="7"/>
                      <a:pt x="8" y="7"/>
                    </a:cubicBezTo>
                    <a:cubicBezTo>
                      <a:pt x="7" y="8"/>
                      <a:pt x="7" y="8"/>
                      <a:pt x="6" y="9"/>
                    </a:cubicBezTo>
                    <a:cubicBezTo>
                      <a:pt x="4" y="8"/>
                      <a:pt x="4" y="8"/>
                      <a:pt x="4" y="8"/>
                    </a:cubicBezTo>
                    <a:cubicBezTo>
                      <a:pt x="3" y="8"/>
                      <a:pt x="2" y="8"/>
                      <a:pt x="1" y="9"/>
                    </a:cubicBezTo>
                    <a:cubicBezTo>
                      <a:pt x="0" y="12"/>
                      <a:pt x="0" y="12"/>
                      <a:pt x="0" y="12"/>
                    </a:cubicBezTo>
                    <a:cubicBezTo>
                      <a:pt x="0" y="13"/>
                      <a:pt x="0" y="14"/>
                      <a:pt x="1" y="15"/>
                    </a:cubicBezTo>
                    <a:cubicBezTo>
                      <a:pt x="3" y="16"/>
                      <a:pt x="3" y="16"/>
                      <a:pt x="3" y="16"/>
                    </a:cubicBezTo>
                    <a:cubicBezTo>
                      <a:pt x="3" y="17"/>
                      <a:pt x="3" y="17"/>
                      <a:pt x="3" y="18"/>
                    </a:cubicBezTo>
                    <a:cubicBezTo>
                      <a:pt x="1" y="19"/>
                      <a:pt x="1" y="19"/>
                      <a:pt x="1" y="19"/>
                    </a:cubicBezTo>
                    <a:cubicBezTo>
                      <a:pt x="0" y="20"/>
                      <a:pt x="0" y="21"/>
                      <a:pt x="0" y="22"/>
                    </a:cubicBezTo>
                    <a:cubicBezTo>
                      <a:pt x="1" y="25"/>
                      <a:pt x="1" y="25"/>
                      <a:pt x="1" y="25"/>
                    </a:cubicBezTo>
                    <a:cubicBezTo>
                      <a:pt x="2" y="26"/>
                      <a:pt x="3" y="26"/>
                      <a:pt x="4" y="26"/>
                    </a:cubicBezTo>
                    <a:cubicBezTo>
                      <a:pt x="6" y="25"/>
                      <a:pt x="6" y="25"/>
                      <a:pt x="6" y="25"/>
                    </a:cubicBezTo>
                    <a:cubicBezTo>
                      <a:pt x="7" y="26"/>
                      <a:pt x="7" y="26"/>
                      <a:pt x="8" y="27"/>
                    </a:cubicBezTo>
                    <a:cubicBezTo>
                      <a:pt x="7" y="29"/>
                      <a:pt x="7" y="29"/>
                      <a:pt x="7" y="29"/>
                    </a:cubicBezTo>
                    <a:cubicBezTo>
                      <a:pt x="7" y="30"/>
                      <a:pt x="8" y="31"/>
                      <a:pt x="9" y="32"/>
                    </a:cubicBezTo>
                    <a:cubicBezTo>
                      <a:pt x="11" y="33"/>
                      <a:pt x="11" y="33"/>
                      <a:pt x="11" y="33"/>
                    </a:cubicBezTo>
                    <a:cubicBezTo>
                      <a:pt x="12" y="33"/>
                      <a:pt x="14" y="32"/>
                      <a:pt x="14" y="31"/>
                    </a:cubicBezTo>
                    <a:cubicBezTo>
                      <a:pt x="15" y="29"/>
                      <a:pt x="15" y="29"/>
                      <a:pt x="15" y="29"/>
                    </a:cubicBezTo>
                    <a:cubicBezTo>
                      <a:pt x="16" y="29"/>
                      <a:pt x="17" y="29"/>
                      <a:pt x="17" y="29"/>
                    </a:cubicBezTo>
                    <a:cubicBezTo>
                      <a:pt x="18" y="31"/>
                      <a:pt x="18" y="31"/>
                      <a:pt x="18" y="31"/>
                    </a:cubicBezTo>
                    <a:cubicBezTo>
                      <a:pt x="19" y="32"/>
                      <a:pt x="20" y="33"/>
                      <a:pt x="21" y="32"/>
                    </a:cubicBezTo>
                    <a:cubicBezTo>
                      <a:pt x="24" y="31"/>
                      <a:pt x="24" y="31"/>
                      <a:pt x="24" y="31"/>
                    </a:cubicBezTo>
                    <a:cubicBezTo>
                      <a:pt x="25" y="31"/>
                      <a:pt x="26" y="30"/>
                      <a:pt x="25" y="28"/>
                    </a:cubicBezTo>
                    <a:cubicBezTo>
                      <a:pt x="24" y="26"/>
                      <a:pt x="24" y="26"/>
                      <a:pt x="24" y="26"/>
                    </a:cubicBezTo>
                    <a:cubicBezTo>
                      <a:pt x="25" y="26"/>
                      <a:pt x="25" y="25"/>
                      <a:pt x="26" y="24"/>
                    </a:cubicBezTo>
                    <a:cubicBezTo>
                      <a:pt x="28" y="25"/>
                      <a:pt x="28" y="25"/>
                      <a:pt x="28" y="25"/>
                    </a:cubicBezTo>
                    <a:cubicBezTo>
                      <a:pt x="29" y="26"/>
                      <a:pt x="30" y="25"/>
                      <a:pt x="31" y="24"/>
                    </a:cubicBezTo>
                    <a:cubicBezTo>
                      <a:pt x="32" y="22"/>
                      <a:pt x="32" y="22"/>
                      <a:pt x="32" y="22"/>
                    </a:cubicBezTo>
                    <a:cubicBezTo>
                      <a:pt x="32" y="20"/>
                      <a:pt x="32" y="19"/>
                      <a:pt x="31" y="19"/>
                    </a:cubicBezTo>
                    <a:close/>
                    <a:moveTo>
                      <a:pt x="18" y="23"/>
                    </a:moveTo>
                    <a:cubicBezTo>
                      <a:pt x="15" y="24"/>
                      <a:pt x="11" y="23"/>
                      <a:pt x="10" y="19"/>
                    </a:cubicBezTo>
                    <a:cubicBezTo>
                      <a:pt x="9" y="16"/>
                      <a:pt x="10" y="12"/>
                      <a:pt x="13" y="11"/>
                    </a:cubicBezTo>
                    <a:cubicBezTo>
                      <a:pt x="16" y="10"/>
                      <a:pt x="20" y="11"/>
                      <a:pt x="21" y="14"/>
                    </a:cubicBezTo>
                    <a:cubicBezTo>
                      <a:pt x="23" y="18"/>
                      <a:pt x="21" y="21"/>
                      <a:pt x="1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10"/>
              <p:cNvSpPr/>
              <p:nvPr/>
            </p:nvSpPr>
            <p:spPr bwMode="auto">
              <a:xfrm>
                <a:off x="3750" y="2776"/>
                <a:ext cx="26" cy="28"/>
              </a:xfrm>
              <a:custGeom>
                <a:avLst/>
                <a:gdLst>
                  <a:gd name="T0" fmla="*/ 19 w 26"/>
                  <a:gd name="T1" fmla="*/ 28 h 28"/>
                  <a:gd name="T2" fmla="*/ 26 w 26"/>
                  <a:gd name="T3" fmla="*/ 21 h 28"/>
                  <a:gd name="T4" fmla="*/ 26 w 26"/>
                  <a:gd name="T5" fmla="*/ 9 h 28"/>
                  <a:gd name="T6" fmla="*/ 19 w 26"/>
                  <a:gd name="T7" fmla="*/ 0 h 28"/>
                  <a:gd name="T8" fmla="*/ 7 w 26"/>
                  <a:gd name="T9" fmla="*/ 0 h 28"/>
                  <a:gd name="T10" fmla="*/ 0 w 26"/>
                  <a:gd name="T11" fmla="*/ 9 h 28"/>
                  <a:gd name="T12" fmla="*/ 0 w 26"/>
                  <a:gd name="T13" fmla="*/ 21 h 28"/>
                  <a:gd name="T14" fmla="*/ 7 w 26"/>
                  <a:gd name="T15" fmla="*/ 28 h 28"/>
                  <a:gd name="T16" fmla="*/ 19 w 2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19" y="28"/>
                    </a:moveTo>
                    <a:lnTo>
                      <a:pt x="26" y="21"/>
                    </a:lnTo>
                    <a:lnTo>
                      <a:pt x="26" y="9"/>
                    </a:lnTo>
                    <a:lnTo>
                      <a:pt x="19" y="0"/>
                    </a:lnTo>
                    <a:lnTo>
                      <a:pt x="7" y="0"/>
                    </a:lnTo>
                    <a:lnTo>
                      <a:pt x="0" y="9"/>
                    </a:lnTo>
                    <a:lnTo>
                      <a:pt x="0" y="21"/>
                    </a:lnTo>
                    <a:lnTo>
                      <a:pt x="7" y="28"/>
                    </a:lnTo>
                    <a:lnTo>
                      <a:pt x="19"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11"/>
              <p:cNvSpPr/>
              <p:nvPr/>
            </p:nvSpPr>
            <p:spPr bwMode="auto">
              <a:xfrm>
                <a:off x="3724" y="2781"/>
                <a:ext cx="78" cy="85"/>
              </a:xfrm>
              <a:custGeom>
                <a:avLst/>
                <a:gdLst>
                  <a:gd name="T0" fmla="*/ 29 w 33"/>
                  <a:gd name="T1" fmla="*/ 8 h 36"/>
                  <a:gd name="T2" fmla="*/ 26 w 33"/>
                  <a:gd name="T3" fmla="*/ 0 h 36"/>
                  <a:gd name="T4" fmla="*/ 25 w 33"/>
                  <a:gd name="T5" fmla="*/ 0 h 36"/>
                  <a:gd name="T6" fmla="*/ 25 w 33"/>
                  <a:gd name="T7" fmla="*/ 8 h 36"/>
                  <a:gd name="T8" fmla="*/ 20 w 33"/>
                  <a:gd name="T9" fmla="*/ 13 h 36"/>
                  <a:gd name="T10" fmla="*/ 17 w 33"/>
                  <a:gd name="T11" fmla="*/ 13 h 36"/>
                  <a:gd name="T12" fmla="*/ 16 w 33"/>
                  <a:gd name="T13" fmla="*/ 13 h 36"/>
                  <a:gd name="T14" fmla="*/ 13 w 33"/>
                  <a:gd name="T15" fmla="*/ 13 h 36"/>
                  <a:gd name="T16" fmla="*/ 8 w 33"/>
                  <a:gd name="T17" fmla="*/ 8 h 36"/>
                  <a:gd name="T18" fmla="*/ 8 w 33"/>
                  <a:gd name="T19" fmla="*/ 0 h 36"/>
                  <a:gd name="T20" fmla="*/ 7 w 33"/>
                  <a:gd name="T21" fmla="*/ 0 h 36"/>
                  <a:gd name="T22" fmla="*/ 4 w 33"/>
                  <a:gd name="T23" fmla="*/ 8 h 36"/>
                  <a:gd name="T24" fmla="*/ 12 w 33"/>
                  <a:gd name="T25" fmla="*/ 23 h 36"/>
                  <a:gd name="T26" fmla="*/ 12 w 33"/>
                  <a:gd name="T27" fmla="*/ 34 h 36"/>
                  <a:gd name="T28" fmla="*/ 14 w 33"/>
                  <a:gd name="T29" fmla="*/ 36 h 36"/>
                  <a:gd name="T30" fmla="*/ 19 w 33"/>
                  <a:gd name="T31" fmla="*/ 36 h 36"/>
                  <a:gd name="T32" fmla="*/ 22 w 33"/>
                  <a:gd name="T33" fmla="*/ 33 h 36"/>
                  <a:gd name="T34" fmla="*/ 22 w 33"/>
                  <a:gd name="T35" fmla="*/ 23 h 36"/>
                  <a:gd name="T36" fmla="*/ 29 w 33"/>
                  <a:gd name="T3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6">
                    <a:moveTo>
                      <a:pt x="29" y="8"/>
                    </a:moveTo>
                    <a:cubicBezTo>
                      <a:pt x="26" y="0"/>
                      <a:pt x="26" y="0"/>
                      <a:pt x="26" y="0"/>
                    </a:cubicBezTo>
                    <a:cubicBezTo>
                      <a:pt x="25" y="0"/>
                      <a:pt x="25" y="0"/>
                      <a:pt x="25" y="0"/>
                    </a:cubicBezTo>
                    <a:cubicBezTo>
                      <a:pt x="25" y="8"/>
                      <a:pt x="25" y="8"/>
                      <a:pt x="25" y="8"/>
                    </a:cubicBezTo>
                    <a:cubicBezTo>
                      <a:pt x="20" y="13"/>
                      <a:pt x="20" y="13"/>
                      <a:pt x="20" y="13"/>
                    </a:cubicBezTo>
                    <a:cubicBezTo>
                      <a:pt x="17" y="13"/>
                      <a:pt x="17" y="13"/>
                      <a:pt x="17" y="13"/>
                    </a:cubicBezTo>
                    <a:cubicBezTo>
                      <a:pt x="16" y="13"/>
                      <a:pt x="16" y="13"/>
                      <a:pt x="16" y="13"/>
                    </a:cubicBezTo>
                    <a:cubicBezTo>
                      <a:pt x="13" y="13"/>
                      <a:pt x="13" y="13"/>
                      <a:pt x="13" y="13"/>
                    </a:cubicBezTo>
                    <a:cubicBezTo>
                      <a:pt x="8" y="8"/>
                      <a:pt x="8" y="8"/>
                      <a:pt x="8" y="8"/>
                    </a:cubicBezTo>
                    <a:cubicBezTo>
                      <a:pt x="8" y="0"/>
                      <a:pt x="8" y="0"/>
                      <a:pt x="8" y="0"/>
                    </a:cubicBezTo>
                    <a:cubicBezTo>
                      <a:pt x="7" y="0"/>
                      <a:pt x="7" y="0"/>
                      <a:pt x="7" y="0"/>
                    </a:cubicBezTo>
                    <a:cubicBezTo>
                      <a:pt x="4" y="8"/>
                      <a:pt x="4" y="8"/>
                      <a:pt x="4" y="8"/>
                    </a:cubicBezTo>
                    <a:cubicBezTo>
                      <a:pt x="4" y="8"/>
                      <a:pt x="0" y="18"/>
                      <a:pt x="12" y="23"/>
                    </a:cubicBezTo>
                    <a:cubicBezTo>
                      <a:pt x="12" y="34"/>
                      <a:pt x="12" y="34"/>
                      <a:pt x="12" y="34"/>
                    </a:cubicBezTo>
                    <a:cubicBezTo>
                      <a:pt x="12" y="35"/>
                      <a:pt x="13" y="36"/>
                      <a:pt x="14" y="36"/>
                    </a:cubicBezTo>
                    <a:cubicBezTo>
                      <a:pt x="19" y="36"/>
                      <a:pt x="19" y="36"/>
                      <a:pt x="19" y="36"/>
                    </a:cubicBezTo>
                    <a:cubicBezTo>
                      <a:pt x="21" y="36"/>
                      <a:pt x="22" y="35"/>
                      <a:pt x="22" y="33"/>
                    </a:cubicBezTo>
                    <a:cubicBezTo>
                      <a:pt x="22" y="23"/>
                      <a:pt x="22" y="23"/>
                      <a:pt x="22" y="23"/>
                    </a:cubicBezTo>
                    <a:cubicBezTo>
                      <a:pt x="33" y="18"/>
                      <a:pt x="29"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12"/>
              <p:cNvSpPr/>
              <p:nvPr/>
            </p:nvSpPr>
            <p:spPr bwMode="auto">
              <a:xfrm>
                <a:off x="3826" y="1406"/>
                <a:ext cx="19" cy="19"/>
              </a:xfrm>
              <a:custGeom>
                <a:avLst/>
                <a:gdLst>
                  <a:gd name="T0" fmla="*/ 0 w 19"/>
                  <a:gd name="T1" fmla="*/ 15 h 19"/>
                  <a:gd name="T2" fmla="*/ 5 w 19"/>
                  <a:gd name="T3" fmla="*/ 19 h 19"/>
                  <a:gd name="T4" fmla="*/ 14 w 19"/>
                  <a:gd name="T5" fmla="*/ 19 h 19"/>
                  <a:gd name="T6" fmla="*/ 19 w 19"/>
                  <a:gd name="T7" fmla="*/ 15 h 19"/>
                  <a:gd name="T8" fmla="*/ 19 w 19"/>
                  <a:gd name="T9" fmla="*/ 5 h 19"/>
                  <a:gd name="T10" fmla="*/ 14 w 19"/>
                  <a:gd name="T11" fmla="*/ 0 h 19"/>
                  <a:gd name="T12" fmla="*/ 5 w 19"/>
                  <a:gd name="T13" fmla="*/ 0 h 19"/>
                  <a:gd name="T14" fmla="*/ 0 w 19"/>
                  <a:gd name="T15" fmla="*/ 5 h 19"/>
                  <a:gd name="T16" fmla="*/ 0 w 19"/>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0" y="15"/>
                    </a:moveTo>
                    <a:lnTo>
                      <a:pt x="5" y="19"/>
                    </a:lnTo>
                    <a:lnTo>
                      <a:pt x="14" y="19"/>
                    </a:lnTo>
                    <a:lnTo>
                      <a:pt x="19" y="15"/>
                    </a:lnTo>
                    <a:lnTo>
                      <a:pt x="19" y="5"/>
                    </a:lnTo>
                    <a:lnTo>
                      <a:pt x="14" y="0"/>
                    </a:lnTo>
                    <a:lnTo>
                      <a:pt x="5" y="0"/>
                    </a:lnTo>
                    <a:lnTo>
                      <a:pt x="0" y="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13"/>
              <p:cNvSpPr/>
              <p:nvPr/>
            </p:nvSpPr>
            <p:spPr bwMode="auto">
              <a:xfrm>
                <a:off x="3783" y="1387"/>
                <a:ext cx="59" cy="57"/>
              </a:xfrm>
              <a:custGeom>
                <a:avLst/>
                <a:gdLst>
                  <a:gd name="T0" fmla="*/ 19 w 25"/>
                  <a:gd name="T1" fmla="*/ 21 h 24"/>
                  <a:gd name="T2" fmla="*/ 25 w 25"/>
                  <a:gd name="T3" fmla="*/ 19 h 24"/>
                  <a:gd name="T4" fmla="*/ 25 w 25"/>
                  <a:gd name="T5" fmla="*/ 18 h 24"/>
                  <a:gd name="T6" fmla="*/ 19 w 25"/>
                  <a:gd name="T7" fmla="*/ 18 h 24"/>
                  <a:gd name="T8" fmla="*/ 16 w 25"/>
                  <a:gd name="T9" fmla="*/ 14 h 24"/>
                  <a:gd name="T10" fmla="*/ 16 w 25"/>
                  <a:gd name="T11" fmla="*/ 13 h 24"/>
                  <a:gd name="T12" fmla="*/ 16 w 25"/>
                  <a:gd name="T13" fmla="*/ 11 h 24"/>
                  <a:gd name="T14" fmla="*/ 16 w 25"/>
                  <a:gd name="T15" fmla="*/ 10 h 24"/>
                  <a:gd name="T16" fmla="*/ 19 w 25"/>
                  <a:gd name="T17" fmla="*/ 6 h 24"/>
                  <a:gd name="T18" fmla="*/ 25 w 25"/>
                  <a:gd name="T19" fmla="*/ 6 h 24"/>
                  <a:gd name="T20" fmla="*/ 25 w 25"/>
                  <a:gd name="T21" fmla="*/ 6 h 24"/>
                  <a:gd name="T22" fmla="*/ 19 w 25"/>
                  <a:gd name="T23" fmla="*/ 3 h 24"/>
                  <a:gd name="T24" fmla="*/ 9 w 25"/>
                  <a:gd name="T25" fmla="*/ 9 h 24"/>
                  <a:gd name="T26" fmla="*/ 1 w 25"/>
                  <a:gd name="T27" fmla="*/ 9 h 24"/>
                  <a:gd name="T28" fmla="*/ 0 w 25"/>
                  <a:gd name="T29" fmla="*/ 10 h 24"/>
                  <a:gd name="T30" fmla="*/ 0 w 25"/>
                  <a:gd name="T31" fmla="*/ 14 h 24"/>
                  <a:gd name="T32" fmla="*/ 1 w 25"/>
                  <a:gd name="T33" fmla="*/ 16 h 24"/>
                  <a:gd name="T34" fmla="*/ 9 w 25"/>
                  <a:gd name="T35" fmla="*/ 16 h 24"/>
                  <a:gd name="T36" fmla="*/ 19 w 25"/>
                  <a:gd name="T3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4">
                    <a:moveTo>
                      <a:pt x="19" y="21"/>
                    </a:moveTo>
                    <a:cubicBezTo>
                      <a:pt x="25" y="19"/>
                      <a:pt x="25" y="19"/>
                      <a:pt x="25" y="19"/>
                    </a:cubicBezTo>
                    <a:cubicBezTo>
                      <a:pt x="25" y="18"/>
                      <a:pt x="25" y="18"/>
                      <a:pt x="25" y="18"/>
                    </a:cubicBezTo>
                    <a:cubicBezTo>
                      <a:pt x="19" y="18"/>
                      <a:pt x="19" y="18"/>
                      <a:pt x="19" y="18"/>
                    </a:cubicBezTo>
                    <a:cubicBezTo>
                      <a:pt x="16" y="14"/>
                      <a:pt x="16" y="14"/>
                      <a:pt x="16" y="14"/>
                    </a:cubicBezTo>
                    <a:cubicBezTo>
                      <a:pt x="16" y="13"/>
                      <a:pt x="16" y="13"/>
                      <a:pt x="16" y="13"/>
                    </a:cubicBezTo>
                    <a:cubicBezTo>
                      <a:pt x="16" y="11"/>
                      <a:pt x="16" y="11"/>
                      <a:pt x="16" y="11"/>
                    </a:cubicBezTo>
                    <a:cubicBezTo>
                      <a:pt x="16" y="10"/>
                      <a:pt x="16" y="10"/>
                      <a:pt x="16" y="10"/>
                    </a:cubicBezTo>
                    <a:cubicBezTo>
                      <a:pt x="19" y="6"/>
                      <a:pt x="19" y="6"/>
                      <a:pt x="19" y="6"/>
                    </a:cubicBezTo>
                    <a:cubicBezTo>
                      <a:pt x="25" y="6"/>
                      <a:pt x="25" y="6"/>
                      <a:pt x="25" y="6"/>
                    </a:cubicBezTo>
                    <a:cubicBezTo>
                      <a:pt x="25" y="6"/>
                      <a:pt x="25" y="6"/>
                      <a:pt x="25" y="6"/>
                    </a:cubicBezTo>
                    <a:cubicBezTo>
                      <a:pt x="19" y="3"/>
                      <a:pt x="19" y="3"/>
                      <a:pt x="19" y="3"/>
                    </a:cubicBezTo>
                    <a:cubicBezTo>
                      <a:pt x="19" y="3"/>
                      <a:pt x="12" y="0"/>
                      <a:pt x="9" y="9"/>
                    </a:cubicBezTo>
                    <a:cubicBezTo>
                      <a:pt x="1" y="9"/>
                      <a:pt x="1" y="9"/>
                      <a:pt x="1" y="9"/>
                    </a:cubicBezTo>
                    <a:cubicBezTo>
                      <a:pt x="0" y="9"/>
                      <a:pt x="0" y="9"/>
                      <a:pt x="0" y="10"/>
                    </a:cubicBezTo>
                    <a:cubicBezTo>
                      <a:pt x="0" y="14"/>
                      <a:pt x="0" y="14"/>
                      <a:pt x="0" y="14"/>
                    </a:cubicBezTo>
                    <a:cubicBezTo>
                      <a:pt x="0" y="15"/>
                      <a:pt x="0" y="16"/>
                      <a:pt x="1" y="16"/>
                    </a:cubicBezTo>
                    <a:cubicBezTo>
                      <a:pt x="9" y="16"/>
                      <a:pt x="9" y="16"/>
                      <a:pt x="9" y="16"/>
                    </a:cubicBezTo>
                    <a:cubicBezTo>
                      <a:pt x="12" y="24"/>
                      <a:pt x="19" y="21"/>
                      <a:pt x="1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14"/>
              <p:cNvSpPr>
                <a:spLocks noEditPoints="1"/>
              </p:cNvSpPr>
              <p:nvPr/>
            </p:nvSpPr>
            <p:spPr bwMode="auto">
              <a:xfrm>
                <a:off x="3764" y="1694"/>
                <a:ext cx="29" cy="26"/>
              </a:xfrm>
              <a:custGeom>
                <a:avLst/>
                <a:gdLst>
                  <a:gd name="T0" fmla="*/ 1 w 12"/>
                  <a:gd name="T1" fmla="*/ 6 h 11"/>
                  <a:gd name="T2" fmla="*/ 12 w 12"/>
                  <a:gd name="T3" fmla="*/ 5 h 11"/>
                  <a:gd name="T4" fmla="*/ 10 w 12"/>
                  <a:gd name="T5" fmla="*/ 9 h 11"/>
                  <a:gd name="T6" fmla="*/ 9 w 12"/>
                  <a:gd name="T7" fmla="*/ 8 h 11"/>
                  <a:gd name="T8" fmla="*/ 9 w 12"/>
                  <a:gd name="T9" fmla="*/ 9 h 11"/>
                  <a:gd name="T10" fmla="*/ 8 w 12"/>
                  <a:gd name="T11" fmla="*/ 9 h 11"/>
                  <a:gd name="T12" fmla="*/ 8 w 12"/>
                  <a:gd name="T13" fmla="*/ 9 h 11"/>
                  <a:gd name="T14" fmla="*/ 7 w 12"/>
                  <a:gd name="T15" fmla="*/ 10 h 11"/>
                  <a:gd name="T16" fmla="*/ 6 w 12"/>
                  <a:gd name="T17" fmla="*/ 9 h 11"/>
                  <a:gd name="T18" fmla="*/ 6 w 12"/>
                  <a:gd name="T19" fmla="*/ 10 h 11"/>
                  <a:gd name="T20" fmla="*/ 5 w 12"/>
                  <a:gd name="T21" fmla="*/ 10 h 11"/>
                  <a:gd name="T22" fmla="*/ 4 w 12"/>
                  <a:gd name="T23" fmla="*/ 9 h 11"/>
                  <a:gd name="T24" fmla="*/ 3 w 12"/>
                  <a:gd name="T25" fmla="*/ 9 h 11"/>
                  <a:gd name="T26" fmla="*/ 4 w 12"/>
                  <a:gd name="T27" fmla="*/ 8 h 11"/>
                  <a:gd name="T28" fmla="*/ 3 w 12"/>
                  <a:gd name="T29" fmla="*/ 9 h 11"/>
                  <a:gd name="T30" fmla="*/ 2 w 12"/>
                  <a:gd name="T31" fmla="*/ 7 h 11"/>
                  <a:gd name="T32" fmla="*/ 2 w 12"/>
                  <a:gd name="T33" fmla="*/ 7 h 11"/>
                  <a:gd name="T34" fmla="*/ 1 w 12"/>
                  <a:gd name="T35" fmla="*/ 6 h 11"/>
                  <a:gd name="T36" fmla="*/ 2 w 12"/>
                  <a:gd name="T37" fmla="*/ 6 h 11"/>
                  <a:gd name="T38" fmla="*/ 1 w 12"/>
                  <a:gd name="T39" fmla="*/ 5 h 11"/>
                  <a:gd name="T40" fmla="*/ 2 w 12"/>
                  <a:gd name="T41" fmla="*/ 4 h 11"/>
                  <a:gd name="T42" fmla="*/ 2 w 12"/>
                  <a:gd name="T43" fmla="*/ 4 h 11"/>
                  <a:gd name="T44" fmla="*/ 2 w 12"/>
                  <a:gd name="T45" fmla="*/ 2 h 11"/>
                  <a:gd name="T46" fmla="*/ 4 w 12"/>
                  <a:gd name="T47" fmla="*/ 3 h 11"/>
                  <a:gd name="T48" fmla="*/ 3 w 12"/>
                  <a:gd name="T49" fmla="*/ 2 h 11"/>
                  <a:gd name="T50" fmla="*/ 4 w 12"/>
                  <a:gd name="T51" fmla="*/ 2 h 11"/>
                  <a:gd name="T52" fmla="*/ 5 w 12"/>
                  <a:gd name="T53" fmla="*/ 2 h 11"/>
                  <a:gd name="T54" fmla="*/ 6 w 12"/>
                  <a:gd name="T55" fmla="*/ 1 h 11"/>
                  <a:gd name="T56" fmla="*/ 6 w 12"/>
                  <a:gd name="T57" fmla="*/ 2 h 11"/>
                  <a:gd name="T58" fmla="*/ 7 w 12"/>
                  <a:gd name="T59" fmla="*/ 1 h 11"/>
                  <a:gd name="T60" fmla="*/ 8 w 12"/>
                  <a:gd name="T61" fmla="*/ 1 h 11"/>
                  <a:gd name="T62" fmla="*/ 8 w 12"/>
                  <a:gd name="T63" fmla="*/ 2 h 11"/>
                  <a:gd name="T64" fmla="*/ 9 w 12"/>
                  <a:gd name="T65" fmla="*/ 2 h 11"/>
                  <a:gd name="T66" fmla="*/ 9 w 12"/>
                  <a:gd name="T67" fmla="*/ 3 h 11"/>
                  <a:gd name="T68" fmla="*/ 10 w 12"/>
                  <a:gd name="T69" fmla="*/ 2 h 11"/>
                  <a:gd name="T70" fmla="*/ 10 w 12"/>
                  <a:gd name="T71" fmla="*/ 4 h 11"/>
                  <a:gd name="T72" fmla="*/ 10 w 12"/>
                  <a:gd name="T73" fmla="*/ 4 h 11"/>
                  <a:gd name="T74" fmla="*/ 11 w 12"/>
                  <a:gd name="T75" fmla="*/ 5 h 11"/>
                  <a:gd name="T76" fmla="*/ 10 w 12"/>
                  <a:gd name="T77" fmla="*/ 5 h 11"/>
                  <a:gd name="T78" fmla="*/ 11 w 12"/>
                  <a:gd name="T79" fmla="*/ 6 h 11"/>
                  <a:gd name="T80" fmla="*/ 10 w 12"/>
                  <a:gd name="T81" fmla="*/ 7 h 11"/>
                  <a:gd name="T82" fmla="*/ 10 w 12"/>
                  <a:gd name="T83" fmla="*/ 7 h 11"/>
                  <a:gd name="T84" fmla="*/ 10 w 12"/>
                  <a:gd name="T8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 h="11">
                    <a:moveTo>
                      <a:pt x="6" y="0"/>
                    </a:moveTo>
                    <a:cubicBezTo>
                      <a:pt x="3" y="0"/>
                      <a:pt x="0" y="2"/>
                      <a:pt x="1" y="6"/>
                    </a:cubicBezTo>
                    <a:cubicBezTo>
                      <a:pt x="1" y="9"/>
                      <a:pt x="3" y="11"/>
                      <a:pt x="6" y="11"/>
                    </a:cubicBezTo>
                    <a:cubicBezTo>
                      <a:pt x="9" y="11"/>
                      <a:pt x="12" y="8"/>
                      <a:pt x="12" y="5"/>
                    </a:cubicBezTo>
                    <a:cubicBezTo>
                      <a:pt x="12" y="2"/>
                      <a:pt x="9" y="0"/>
                      <a:pt x="6" y="0"/>
                    </a:cubicBezTo>
                    <a:close/>
                    <a:moveTo>
                      <a:pt x="10" y="9"/>
                    </a:moveTo>
                    <a:cubicBezTo>
                      <a:pt x="9" y="8"/>
                      <a:pt x="9" y="8"/>
                      <a:pt x="9" y="8"/>
                    </a:cubicBezTo>
                    <a:cubicBezTo>
                      <a:pt x="9" y="8"/>
                      <a:pt x="9" y="8"/>
                      <a:pt x="9" y="8"/>
                    </a:cubicBezTo>
                    <a:cubicBezTo>
                      <a:pt x="9" y="8"/>
                      <a:pt x="9" y="8"/>
                      <a:pt x="9" y="9"/>
                    </a:cubicBezTo>
                    <a:cubicBezTo>
                      <a:pt x="9" y="9"/>
                      <a:pt x="9" y="9"/>
                      <a:pt x="9" y="9"/>
                    </a:cubicBezTo>
                    <a:cubicBezTo>
                      <a:pt x="9" y="9"/>
                      <a:pt x="9" y="10"/>
                      <a:pt x="8" y="10"/>
                    </a:cubicBezTo>
                    <a:cubicBezTo>
                      <a:pt x="8" y="9"/>
                      <a:pt x="8" y="9"/>
                      <a:pt x="8" y="9"/>
                    </a:cubicBezTo>
                    <a:cubicBezTo>
                      <a:pt x="8" y="9"/>
                      <a:pt x="8" y="9"/>
                      <a:pt x="8" y="9"/>
                    </a:cubicBezTo>
                    <a:cubicBezTo>
                      <a:pt x="8" y="9"/>
                      <a:pt x="8" y="9"/>
                      <a:pt x="8" y="9"/>
                    </a:cubicBezTo>
                    <a:cubicBezTo>
                      <a:pt x="8" y="10"/>
                      <a:pt x="8" y="10"/>
                      <a:pt x="8" y="10"/>
                    </a:cubicBezTo>
                    <a:cubicBezTo>
                      <a:pt x="8" y="10"/>
                      <a:pt x="7" y="10"/>
                      <a:pt x="7" y="10"/>
                    </a:cubicBezTo>
                    <a:cubicBezTo>
                      <a:pt x="7" y="10"/>
                      <a:pt x="7" y="10"/>
                      <a:pt x="7" y="10"/>
                    </a:cubicBezTo>
                    <a:cubicBezTo>
                      <a:pt x="7" y="9"/>
                      <a:pt x="7" y="9"/>
                      <a:pt x="6" y="9"/>
                    </a:cubicBezTo>
                    <a:cubicBezTo>
                      <a:pt x="6" y="9"/>
                      <a:pt x="6" y="9"/>
                      <a:pt x="6" y="10"/>
                    </a:cubicBezTo>
                    <a:cubicBezTo>
                      <a:pt x="6" y="10"/>
                      <a:pt x="6" y="10"/>
                      <a:pt x="6" y="10"/>
                    </a:cubicBezTo>
                    <a:cubicBezTo>
                      <a:pt x="6" y="10"/>
                      <a:pt x="5" y="10"/>
                      <a:pt x="5" y="10"/>
                    </a:cubicBezTo>
                    <a:cubicBezTo>
                      <a:pt x="5" y="10"/>
                      <a:pt x="5" y="10"/>
                      <a:pt x="5" y="10"/>
                    </a:cubicBezTo>
                    <a:cubicBezTo>
                      <a:pt x="5" y="9"/>
                      <a:pt x="5" y="9"/>
                      <a:pt x="5" y="9"/>
                    </a:cubicBezTo>
                    <a:cubicBezTo>
                      <a:pt x="5" y="9"/>
                      <a:pt x="4" y="9"/>
                      <a:pt x="4" y="9"/>
                    </a:cubicBezTo>
                    <a:cubicBezTo>
                      <a:pt x="4" y="10"/>
                      <a:pt x="4" y="10"/>
                      <a:pt x="4" y="10"/>
                    </a:cubicBezTo>
                    <a:cubicBezTo>
                      <a:pt x="4" y="10"/>
                      <a:pt x="3" y="9"/>
                      <a:pt x="3" y="9"/>
                    </a:cubicBezTo>
                    <a:cubicBezTo>
                      <a:pt x="4" y="9"/>
                      <a:pt x="4" y="9"/>
                      <a:pt x="4" y="9"/>
                    </a:cubicBezTo>
                    <a:cubicBezTo>
                      <a:pt x="4" y="9"/>
                      <a:pt x="4" y="8"/>
                      <a:pt x="4" y="8"/>
                    </a:cubicBezTo>
                    <a:cubicBezTo>
                      <a:pt x="3" y="8"/>
                      <a:pt x="3" y="8"/>
                      <a:pt x="3" y="8"/>
                    </a:cubicBezTo>
                    <a:cubicBezTo>
                      <a:pt x="3" y="9"/>
                      <a:pt x="3" y="9"/>
                      <a:pt x="3" y="9"/>
                    </a:cubicBezTo>
                    <a:cubicBezTo>
                      <a:pt x="2" y="8"/>
                      <a:pt x="2" y="8"/>
                      <a:pt x="2" y="8"/>
                    </a:cubicBezTo>
                    <a:cubicBezTo>
                      <a:pt x="2" y="7"/>
                      <a:pt x="2" y="7"/>
                      <a:pt x="2" y="7"/>
                    </a:cubicBezTo>
                    <a:cubicBezTo>
                      <a:pt x="3" y="7"/>
                      <a:pt x="3" y="7"/>
                      <a:pt x="3" y="7"/>
                    </a:cubicBezTo>
                    <a:cubicBezTo>
                      <a:pt x="3" y="7"/>
                      <a:pt x="2" y="7"/>
                      <a:pt x="2" y="7"/>
                    </a:cubicBezTo>
                    <a:cubicBezTo>
                      <a:pt x="2" y="7"/>
                      <a:pt x="2" y="7"/>
                      <a:pt x="2" y="7"/>
                    </a:cubicBezTo>
                    <a:cubicBezTo>
                      <a:pt x="2" y="7"/>
                      <a:pt x="1" y="6"/>
                      <a:pt x="1" y="6"/>
                    </a:cubicBezTo>
                    <a:cubicBezTo>
                      <a:pt x="2" y="6"/>
                      <a:pt x="2" y="6"/>
                      <a:pt x="2" y="6"/>
                    </a:cubicBezTo>
                    <a:cubicBezTo>
                      <a:pt x="2" y="6"/>
                      <a:pt x="2" y="6"/>
                      <a:pt x="2" y="6"/>
                    </a:cubicBezTo>
                    <a:cubicBezTo>
                      <a:pt x="2" y="5"/>
                      <a:pt x="2" y="5"/>
                      <a:pt x="2" y="5"/>
                    </a:cubicBezTo>
                    <a:cubicBezTo>
                      <a:pt x="1" y="5"/>
                      <a:pt x="1" y="5"/>
                      <a:pt x="1" y="5"/>
                    </a:cubicBezTo>
                    <a:cubicBezTo>
                      <a:pt x="1" y="5"/>
                      <a:pt x="1" y="4"/>
                      <a:pt x="2" y="4"/>
                    </a:cubicBezTo>
                    <a:cubicBezTo>
                      <a:pt x="2" y="4"/>
                      <a:pt x="2" y="4"/>
                      <a:pt x="2" y="4"/>
                    </a:cubicBezTo>
                    <a:cubicBezTo>
                      <a:pt x="2" y="4"/>
                      <a:pt x="2" y="4"/>
                      <a:pt x="3" y="4"/>
                    </a:cubicBezTo>
                    <a:cubicBezTo>
                      <a:pt x="3" y="4"/>
                      <a:pt x="2" y="4"/>
                      <a:pt x="2" y="4"/>
                    </a:cubicBezTo>
                    <a:cubicBezTo>
                      <a:pt x="2" y="4"/>
                      <a:pt x="2" y="4"/>
                      <a:pt x="2" y="4"/>
                    </a:cubicBezTo>
                    <a:cubicBezTo>
                      <a:pt x="2" y="3"/>
                      <a:pt x="2" y="3"/>
                      <a:pt x="2" y="2"/>
                    </a:cubicBezTo>
                    <a:cubicBezTo>
                      <a:pt x="3" y="3"/>
                      <a:pt x="3" y="3"/>
                      <a:pt x="3" y="3"/>
                    </a:cubicBezTo>
                    <a:cubicBezTo>
                      <a:pt x="3" y="3"/>
                      <a:pt x="3" y="3"/>
                      <a:pt x="4" y="3"/>
                    </a:cubicBezTo>
                    <a:cubicBezTo>
                      <a:pt x="4" y="3"/>
                      <a:pt x="4" y="2"/>
                      <a:pt x="4" y="2"/>
                    </a:cubicBezTo>
                    <a:cubicBezTo>
                      <a:pt x="3" y="2"/>
                      <a:pt x="3" y="2"/>
                      <a:pt x="3" y="2"/>
                    </a:cubicBezTo>
                    <a:cubicBezTo>
                      <a:pt x="3" y="2"/>
                      <a:pt x="4" y="1"/>
                      <a:pt x="4" y="1"/>
                    </a:cubicBezTo>
                    <a:cubicBezTo>
                      <a:pt x="4" y="2"/>
                      <a:pt x="4" y="2"/>
                      <a:pt x="4" y="2"/>
                    </a:cubicBezTo>
                    <a:cubicBezTo>
                      <a:pt x="4" y="2"/>
                      <a:pt x="4" y="2"/>
                      <a:pt x="5" y="2"/>
                    </a:cubicBezTo>
                    <a:cubicBezTo>
                      <a:pt x="5" y="2"/>
                      <a:pt x="5" y="2"/>
                      <a:pt x="5" y="2"/>
                    </a:cubicBezTo>
                    <a:cubicBezTo>
                      <a:pt x="4" y="1"/>
                      <a:pt x="4" y="1"/>
                      <a:pt x="4" y="1"/>
                    </a:cubicBezTo>
                    <a:cubicBezTo>
                      <a:pt x="5" y="1"/>
                      <a:pt x="5" y="1"/>
                      <a:pt x="6" y="1"/>
                    </a:cubicBezTo>
                    <a:cubicBezTo>
                      <a:pt x="6" y="1"/>
                      <a:pt x="6" y="1"/>
                      <a:pt x="6" y="1"/>
                    </a:cubicBezTo>
                    <a:cubicBezTo>
                      <a:pt x="6" y="2"/>
                      <a:pt x="6" y="2"/>
                      <a:pt x="6" y="2"/>
                    </a:cubicBezTo>
                    <a:cubicBezTo>
                      <a:pt x="6" y="2"/>
                      <a:pt x="7" y="2"/>
                      <a:pt x="7" y="1"/>
                    </a:cubicBezTo>
                    <a:cubicBezTo>
                      <a:pt x="7" y="1"/>
                      <a:pt x="7" y="1"/>
                      <a:pt x="7" y="1"/>
                    </a:cubicBezTo>
                    <a:cubicBezTo>
                      <a:pt x="7" y="1"/>
                      <a:pt x="7" y="1"/>
                      <a:pt x="8" y="1"/>
                    </a:cubicBezTo>
                    <a:cubicBezTo>
                      <a:pt x="8" y="1"/>
                      <a:pt x="8" y="1"/>
                      <a:pt x="8" y="1"/>
                    </a:cubicBezTo>
                    <a:cubicBezTo>
                      <a:pt x="7" y="2"/>
                      <a:pt x="8" y="2"/>
                      <a:pt x="8" y="2"/>
                    </a:cubicBezTo>
                    <a:cubicBezTo>
                      <a:pt x="8" y="2"/>
                      <a:pt x="8" y="2"/>
                      <a:pt x="8" y="2"/>
                    </a:cubicBezTo>
                    <a:cubicBezTo>
                      <a:pt x="8" y="1"/>
                      <a:pt x="8" y="1"/>
                      <a:pt x="8" y="1"/>
                    </a:cubicBezTo>
                    <a:cubicBezTo>
                      <a:pt x="9" y="1"/>
                      <a:pt x="9" y="1"/>
                      <a:pt x="9" y="2"/>
                    </a:cubicBezTo>
                    <a:cubicBezTo>
                      <a:pt x="9" y="2"/>
                      <a:pt x="9" y="2"/>
                      <a:pt x="9" y="2"/>
                    </a:cubicBezTo>
                    <a:cubicBezTo>
                      <a:pt x="9" y="2"/>
                      <a:pt x="9" y="3"/>
                      <a:pt x="9" y="3"/>
                    </a:cubicBezTo>
                    <a:cubicBezTo>
                      <a:pt x="9" y="3"/>
                      <a:pt x="9" y="3"/>
                      <a:pt x="9" y="3"/>
                    </a:cubicBezTo>
                    <a:cubicBezTo>
                      <a:pt x="10" y="2"/>
                      <a:pt x="10" y="2"/>
                      <a:pt x="10" y="2"/>
                    </a:cubicBezTo>
                    <a:cubicBezTo>
                      <a:pt x="10" y="3"/>
                      <a:pt x="10" y="3"/>
                      <a:pt x="11" y="3"/>
                    </a:cubicBezTo>
                    <a:cubicBezTo>
                      <a:pt x="10" y="4"/>
                      <a:pt x="10" y="4"/>
                      <a:pt x="10" y="4"/>
                    </a:cubicBezTo>
                    <a:cubicBezTo>
                      <a:pt x="10" y="4"/>
                      <a:pt x="10" y="4"/>
                      <a:pt x="10" y="4"/>
                    </a:cubicBezTo>
                    <a:cubicBezTo>
                      <a:pt x="10" y="4"/>
                      <a:pt x="10" y="4"/>
                      <a:pt x="10" y="4"/>
                    </a:cubicBezTo>
                    <a:cubicBezTo>
                      <a:pt x="11" y="4"/>
                      <a:pt x="11" y="4"/>
                      <a:pt x="11" y="4"/>
                    </a:cubicBezTo>
                    <a:cubicBezTo>
                      <a:pt x="11" y="4"/>
                      <a:pt x="11" y="5"/>
                      <a:pt x="11" y="5"/>
                    </a:cubicBezTo>
                    <a:cubicBezTo>
                      <a:pt x="10" y="5"/>
                      <a:pt x="10" y="5"/>
                      <a:pt x="10" y="5"/>
                    </a:cubicBezTo>
                    <a:cubicBezTo>
                      <a:pt x="10" y="5"/>
                      <a:pt x="10" y="5"/>
                      <a:pt x="10" y="5"/>
                    </a:cubicBezTo>
                    <a:cubicBezTo>
                      <a:pt x="10" y="6"/>
                      <a:pt x="10" y="6"/>
                      <a:pt x="10" y="6"/>
                    </a:cubicBezTo>
                    <a:cubicBezTo>
                      <a:pt x="11" y="6"/>
                      <a:pt x="11" y="6"/>
                      <a:pt x="11" y="6"/>
                    </a:cubicBezTo>
                    <a:cubicBezTo>
                      <a:pt x="11" y="6"/>
                      <a:pt x="11" y="7"/>
                      <a:pt x="11" y="7"/>
                    </a:cubicBezTo>
                    <a:cubicBezTo>
                      <a:pt x="10" y="7"/>
                      <a:pt x="10" y="7"/>
                      <a:pt x="10" y="7"/>
                    </a:cubicBezTo>
                    <a:cubicBezTo>
                      <a:pt x="10" y="7"/>
                      <a:pt x="10" y="7"/>
                      <a:pt x="10" y="7"/>
                    </a:cubicBezTo>
                    <a:cubicBezTo>
                      <a:pt x="10" y="7"/>
                      <a:pt x="10" y="7"/>
                      <a:pt x="10" y="7"/>
                    </a:cubicBezTo>
                    <a:cubicBezTo>
                      <a:pt x="11" y="7"/>
                      <a:pt x="11" y="7"/>
                      <a:pt x="11" y="7"/>
                    </a:cubicBezTo>
                    <a:cubicBezTo>
                      <a:pt x="10" y="8"/>
                      <a:pt x="10" y="8"/>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15"/>
              <p:cNvSpPr/>
              <p:nvPr/>
            </p:nvSpPr>
            <p:spPr bwMode="auto">
              <a:xfrm>
                <a:off x="3776" y="1698"/>
                <a:ext cx="5" cy="10"/>
              </a:xfrm>
              <a:custGeom>
                <a:avLst/>
                <a:gdLst>
                  <a:gd name="T0" fmla="*/ 1 w 2"/>
                  <a:gd name="T1" fmla="*/ 3 h 4"/>
                  <a:gd name="T2" fmla="*/ 1 w 2"/>
                  <a:gd name="T3" fmla="*/ 0 h 4"/>
                  <a:gd name="T4" fmla="*/ 1 w 2"/>
                  <a:gd name="T5" fmla="*/ 0 h 4"/>
                  <a:gd name="T6" fmla="*/ 1 w 2"/>
                  <a:gd name="T7" fmla="*/ 0 h 4"/>
                  <a:gd name="T8" fmla="*/ 1 w 2"/>
                  <a:gd name="T9" fmla="*/ 3 h 4"/>
                  <a:gd name="T10" fmla="*/ 0 w 2"/>
                  <a:gd name="T11" fmla="*/ 3 h 4"/>
                  <a:gd name="T12" fmla="*/ 1 w 2"/>
                  <a:gd name="T13" fmla="*/ 4 h 4"/>
                  <a:gd name="T14" fmla="*/ 2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1" y="0"/>
                      <a:pt x="1" y="0"/>
                      <a:pt x="1" y="0"/>
                    </a:cubicBezTo>
                    <a:cubicBezTo>
                      <a:pt x="1" y="0"/>
                      <a:pt x="1" y="0"/>
                      <a:pt x="1" y="0"/>
                    </a:cubicBezTo>
                    <a:cubicBezTo>
                      <a:pt x="1" y="0"/>
                      <a:pt x="1" y="0"/>
                      <a:pt x="1" y="0"/>
                    </a:cubicBezTo>
                    <a:cubicBezTo>
                      <a:pt x="1" y="3"/>
                      <a:pt x="1" y="3"/>
                      <a:pt x="1" y="3"/>
                    </a:cubicBezTo>
                    <a:cubicBezTo>
                      <a:pt x="1" y="3"/>
                      <a:pt x="0" y="3"/>
                      <a:pt x="0" y="3"/>
                    </a:cubicBezTo>
                    <a:cubicBezTo>
                      <a:pt x="0" y="4"/>
                      <a:pt x="1" y="4"/>
                      <a:pt x="1" y="4"/>
                    </a:cubicBezTo>
                    <a:cubicBezTo>
                      <a:pt x="2" y="4"/>
                      <a:pt x="2" y="4"/>
                      <a:pt x="2" y="3"/>
                    </a:cubicBezTo>
                    <a:cubicBezTo>
                      <a:pt x="2" y="3"/>
                      <a:pt x="2"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16"/>
              <p:cNvSpPr/>
              <p:nvPr/>
            </p:nvSpPr>
            <p:spPr bwMode="auto">
              <a:xfrm>
                <a:off x="3778" y="1708"/>
                <a:ext cx="3" cy="7"/>
              </a:xfrm>
              <a:custGeom>
                <a:avLst/>
                <a:gdLst>
                  <a:gd name="T0" fmla="*/ 0 w 1"/>
                  <a:gd name="T1" fmla="*/ 1 h 3"/>
                  <a:gd name="T2" fmla="*/ 0 w 1"/>
                  <a:gd name="T3" fmla="*/ 2 h 3"/>
                  <a:gd name="T4" fmla="*/ 0 w 1"/>
                  <a:gd name="T5" fmla="*/ 3 h 3"/>
                  <a:gd name="T6" fmla="*/ 1 w 1"/>
                  <a:gd name="T7" fmla="*/ 2 h 3"/>
                  <a:gd name="T8" fmla="*/ 1 w 1"/>
                  <a:gd name="T9" fmla="*/ 0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2"/>
                      <a:pt x="0" y="2"/>
                      <a:pt x="0" y="2"/>
                    </a:cubicBezTo>
                    <a:cubicBezTo>
                      <a:pt x="0" y="2"/>
                      <a:pt x="0" y="3"/>
                      <a:pt x="0" y="3"/>
                    </a:cubicBezTo>
                    <a:cubicBezTo>
                      <a:pt x="1" y="3"/>
                      <a:pt x="1" y="2"/>
                      <a:pt x="1" y="2"/>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17"/>
              <p:cNvSpPr>
                <a:spLocks noEditPoints="1"/>
              </p:cNvSpPr>
              <p:nvPr/>
            </p:nvSpPr>
            <p:spPr bwMode="auto">
              <a:xfrm>
                <a:off x="3807" y="1364"/>
                <a:ext cx="21" cy="23"/>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9 h 10"/>
                  <a:gd name="T14" fmla="*/ 5 w 9"/>
                  <a:gd name="T15" fmla="*/ 9 h 10"/>
                  <a:gd name="T16" fmla="*/ 5 w 9"/>
                  <a:gd name="T17" fmla="*/ 8 h 10"/>
                  <a:gd name="T18" fmla="*/ 4 w 9"/>
                  <a:gd name="T19" fmla="*/ 9 h 10"/>
                  <a:gd name="T20" fmla="*/ 3 w 9"/>
                  <a:gd name="T21" fmla="*/ 9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6 h 10"/>
                  <a:gd name="T36" fmla="*/ 1 w 9"/>
                  <a:gd name="T37" fmla="*/ 5 h 10"/>
                  <a:gd name="T38" fmla="*/ 1 w 9"/>
                  <a:gd name="T39" fmla="*/ 5 h 10"/>
                  <a:gd name="T40" fmla="*/ 1 w 9"/>
                  <a:gd name="T41" fmla="*/ 4 h 10"/>
                  <a:gd name="T42" fmla="*/ 1 w 9"/>
                  <a:gd name="T43" fmla="*/ 4 h 10"/>
                  <a:gd name="T44" fmla="*/ 1 w 9"/>
                  <a:gd name="T45" fmla="*/ 3 h 10"/>
                  <a:gd name="T46" fmla="*/ 2 w 9"/>
                  <a:gd name="T47" fmla="*/ 3 h 10"/>
                  <a:gd name="T48" fmla="*/ 2 w 9"/>
                  <a:gd name="T49" fmla="*/ 2 h 10"/>
                  <a:gd name="T50" fmla="*/ 3 w 9"/>
                  <a:gd name="T51" fmla="*/ 2 h 10"/>
                  <a:gd name="T52" fmla="*/ 3 w 9"/>
                  <a:gd name="T53" fmla="*/ 2 h 10"/>
                  <a:gd name="T54" fmla="*/ 4 w 9"/>
                  <a:gd name="T55" fmla="*/ 1 h 10"/>
                  <a:gd name="T56" fmla="*/ 4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3 h 10"/>
                  <a:gd name="T70" fmla="*/ 8 w 9"/>
                  <a:gd name="T71" fmla="*/ 4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7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1"/>
                      <a:pt x="0" y="3"/>
                      <a:pt x="0" y="5"/>
                    </a:cubicBezTo>
                    <a:cubicBezTo>
                      <a:pt x="0" y="8"/>
                      <a:pt x="2" y="10"/>
                      <a:pt x="5" y="10"/>
                    </a:cubicBezTo>
                    <a:cubicBezTo>
                      <a:pt x="7" y="10"/>
                      <a:pt x="9" y="8"/>
                      <a:pt x="9" y="5"/>
                    </a:cubicBezTo>
                    <a:cubicBezTo>
                      <a:pt x="9" y="2"/>
                      <a:pt x="7" y="0"/>
                      <a:pt x="4" y="0"/>
                    </a:cubicBezTo>
                    <a:close/>
                    <a:moveTo>
                      <a:pt x="8" y="8"/>
                    </a:moveTo>
                    <a:cubicBezTo>
                      <a:pt x="7" y="7"/>
                      <a:pt x="7" y="7"/>
                      <a:pt x="7" y="7"/>
                    </a:cubicBezTo>
                    <a:cubicBezTo>
                      <a:pt x="7" y="7"/>
                      <a:pt x="7" y="7"/>
                      <a:pt x="7" y="7"/>
                    </a:cubicBezTo>
                    <a:cubicBezTo>
                      <a:pt x="7" y="7"/>
                      <a:pt x="7" y="8"/>
                      <a:pt x="7" y="8"/>
                    </a:cubicBezTo>
                    <a:cubicBezTo>
                      <a:pt x="7" y="8"/>
                      <a:pt x="7" y="8"/>
                      <a:pt x="7" y="8"/>
                    </a:cubicBezTo>
                    <a:cubicBezTo>
                      <a:pt x="7" y="8"/>
                      <a:pt x="7" y="9"/>
                      <a:pt x="6" y="9"/>
                    </a:cubicBezTo>
                    <a:cubicBezTo>
                      <a:pt x="6" y="8"/>
                      <a:pt x="6" y="8"/>
                      <a:pt x="6" y="8"/>
                    </a:cubicBezTo>
                    <a:cubicBezTo>
                      <a:pt x="6" y="8"/>
                      <a:pt x="6" y="8"/>
                      <a:pt x="6" y="8"/>
                    </a:cubicBezTo>
                    <a:cubicBezTo>
                      <a:pt x="6" y="8"/>
                      <a:pt x="6" y="8"/>
                      <a:pt x="6" y="9"/>
                    </a:cubicBezTo>
                    <a:cubicBezTo>
                      <a:pt x="6" y="9"/>
                      <a:pt x="6" y="9"/>
                      <a:pt x="6" y="9"/>
                    </a:cubicBezTo>
                    <a:cubicBezTo>
                      <a:pt x="6" y="9"/>
                      <a:pt x="5" y="9"/>
                      <a:pt x="5" y="9"/>
                    </a:cubicBezTo>
                    <a:cubicBezTo>
                      <a:pt x="5" y="9"/>
                      <a:pt x="5" y="9"/>
                      <a:pt x="5" y="9"/>
                    </a:cubicBezTo>
                    <a:cubicBezTo>
                      <a:pt x="5" y="8"/>
                      <a:pt x="5" y="8"/>
                      <a:pt x="5" y="8"/>
                    </a:cubicBezTo>
                    <a:cubicBezTo>
                      <a:pt x="4" y="8"/>
                      <a:pt x="4" y="8"/>
                      <a:pt x="4" y="9"/>
                    </a:cubicBezTo>
                    <a:cubicBezTo>
                      <a:pt x="4" y="9"/>
                      <a:pt x="4" y="9"/>
                      <a:pt x="4" y="9"/>
                    </a:cubicBezTo>
                    <a:cubicBezTo>
                      <a:pt x="4" y="9"/>
                      <a:pt x="4" y="9"/>
                      <a:pt x="3" y="9"/>
                    </a:cubicBezTo>
                    <a:cubicBezTo>
                      <a:pt x="3" y="9"/>
                      <a:pt x="3" y="9"/>
                      <a:pt x="3" y="9"/>
                    </a:cubicBezTo>
                    <a:cubicBezTo>
                      <a:pt x="4" y="8"/>
                      <a:pt x="3" y="8"/>
                      <a:pt x="3" y="8"/>
                    </a:cubicBezTo>
                    <a:cubicBezTo>
                      <a:pt x="3" y="8"/>
                      <a:pt x="3" y="8"/>
                      <a:pt x="3" y="8"/>
                    </a:cubicBezTo>
                    <a:cubicBezTo>
                      <a:pt x="3" y="9"/>
                      <a:pt x="3" y="9"/>
                      <a:pt x="3" y="9"/>
                    </a:cubicBezTo>
                    <a:cubicBezTo>
                      <a:pt x="3" y="9"/>
                      <a:pt x="2" y="9"/>
                      <a:pt x="2" y="8"/>
                    </a:cubicBezTo>
                    <a:cubicBezTo>
                      <a:pt x="2" y="8"/>
                      <a:pt x="2" y="8"/>
                      <a:pt x="2" y="8"/>
                    </a:cubicBezTo>
                    <a:cubicBezTo>
                      <a:pt x="3" y="8"/>
                      <a:pt x="3" y="8"/>
                      <a:pt x="2" y="7"/>
                    </a:cubicBezTo>
                    <a:cubicBezTo>
                      <a:pt x="2" y="7"/>
                      <a:pt x="2" y="7"/>
                      <a:pt x="2" y="7"/>
                    </a:cubicBezTo>
                    <a:cubicBezTo>
                      <a:pt x="2" y="8"/>
                      <a:pt x="2" y="8"/>
                      <a:pt x="2" y="8"/>
                    </a:cubicBezTo>
                    <a:cubicBezTo>
                      <a:pt x="1" y="8"/>
                      <a:pt x="1" y="7"/>
                      <a:pt x="1" y="7"/>
                    </a:cubicBezTo>
                    <a:cubicBezTo>
                      <a:pt x="1" y="7"/>
                      <a:pt x="1" y="7"/>
                      <a:pt x="1" y="7"/>
                    </a:cubicBezTo>
                    <a:cubicBezTo>
                      <a:pt x="2" y="7"/>
                      <a:pt x="2" y="7"/>
                      <a:pt x="2" y="7"/>
                    </a:cubicBezTo>
                    <a:cubicBezTo>
                      <a:pt x="1" y="6"/>
                      <a:pt x="1" y="6"/>
                      <a:pt x="1" y="6"/>
                    </a:cubicBezTo>
                    <a:cubicBezTo>
                      <a:pt x="1" y="7"/>
                      <a:pt x="1" y="7"/>
                      <a:pt x="1" y="7"/>
                    </a:cubicBezTo>
                    <a:cubicBezTo>
                      <a:pt x="1" y="6"/>
                      <a:pt x="1" y="6"/>
                      <a:pt x="1" y="6"/>
                    </a:cubicBezTo>
                    <a:cubicBezTo>
                      <a:pt x="1" y="6"/>
                      <a:pt x="1" y="6"/>
                      <a:pt x="1" y="6"/>
                    </a:cubicBezTo>
                    <a:cubicBezTo>
                      <a:pt x="1" y="6"/>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2" y="4"/>
                      <a:pt x="1" y="4"/>
                      <a:pt x="1" y="4"/>
                    </a:cubicBezTo>
                    <a:cubicBezTo>
                      <a:pt x="1" y="4"/>
                      <a:pt x="1" y="4"/>
                      <a:pt x="1" y="4"/>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3" y="2"/>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4" y="2"/>
                    </a:cubicBezTo>
                    <a:cubicBezTo>
                      <a:pt x="5" y="2"/>
                      <a:pt x="5" y="2"/>
                      <a:pt x="5" y="2"/>
                    </a:cubicBezTo>
                    <a:cubicBezTo>
                      <a:pt x="5" y="1"/>
                      <a:pt x="5" y="1"/>
                      <a:pt x="5" y="1"/>
                    </a:cubicBezTo>
                    <a:cubicBezTo>
                      <a:pt x="5" y="1"/>
                      <a:pt x="5" y="1"/>
                      <a:pt x="6" y="1"/>
                    </a:cubicBezTo>
                    <a:cubicBezTo>
                      <a:pt x="6" y="2"/>
                      <a:pt x="6" y="2"/>
                      <a:pt x="6" y="2"/>
                    </a:cubicBezTo>
                    <a:cubicBezTo>
                      <a:pt x="6" y="2"/>
                      <a:pt x="6" y="2"/>
                      <a:pt x="6" y="2"/>
                    </a:cubicBezTo>
                    <a:cubicBezTo>
                      <a:pt x="6" y="2"/>
                      <a:pt x="6" y="2"/>
                      <a:pt x="6" y="2"/>
                    </a:cubicBezTo>
                    <a:cubicBezTo>
                      <a:pt x="6" y="2"/>
                      <a:pt x="6" y="2"/>
                      <a:pt x="6" y="2"/>
                    </a:cubicBezTo>
                    <a:cubicBezTo>
                      <a:pt x="7" y="2"/>
                      <a:pt x="7" y="2"/>
                      <a:pt x="7" y="2"/>
                    </a:cubicBezTo>
                    <a:cubicBezTo>
                      <a:pt x="7" y="2"/>
                      <a:pt x="7" y="2"/>
                      <a:pt x="7" y="2"/>
                    </a:cubicBezTo>
                    <a:cubicBezTo>
                      <a:pt x="7" y="3"/>
                      <a:pt x="7" y="3"/>
                      <a:pt x="7" y="3"/>
                    </a:cubicBezTo>
                    <a:cubicBezTo>
                      <a:pt x="7" y="3"/>
                      <a:pt x="7" y="3"/>
                      <a:pt x="7" y="3"/>
                    </a:cubicBezTo>
                    <a:cubicBezTo>
                      <a:pt x="8" y="3"/>
                      <a:pt x="8" y="3"/>
                      <a:pt x="8" y="3"/>
                    </a:cubicBezTo>
                    <a:cubicBezTo>
                      <a:pt x="8" y="3"/>
                      <a:pt x="8" y="3"/>
                      <a:pt x="8" y="3"/>
                    </a:cubicBezTo>
                    <a:cubicBezTo>
                      <a:pt x="8" y="4"/>
                      <a:pt x="8" y="4"/>
                      <a:pt x="8" y="4"/>
                    </a:cubicBezTo>
                    <a:cubicBezTo>
                      <a:pt x="8" y="4"/>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18"/>
              <p:cNvSpPr/>
              <p:nvPr/>
            </p:nvSpPr>
            <p:spPr bwMode="auto">
              <a:xfrm>
                <a:off x="3816" y="1368"/>
                <a:ext cx="3" cy="10"/>
              </a:xfrm>
              <a:custGeom>
                <a:avLst/>
                <a:gdLst>
                  <a:gd name="T0" fmla="*/ 1 w 1"/>
                  <a:gd name="T1" fmla="*/ 2 h 4"/>
                  <a:gd name="T2" fmla="*/ 1 w 1"/>
                  <a:gd name="T3" fmla="*/ 1 h 4"/>
                  <a:gd name="T4" fmla="*/ 0 w 1"/>
                  <a:gd name="T5" fmla="*/ 0 h 4"/>
                  <a:gd name="T6" fmla="*/ 0 w 1"/>
                  <a:gd name="T7" fmla="*/ 1 h 4"/>
                  <a:gd name="T8" fmla="*/ 0 w 1"/>
                  <a:gd name="T9" fmla="*/ 3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1"/>
                      <a:pt x="1" y="1"/>
                      <a:pt x="1" y="1"/>
                    </a:cubicBezTo>
                    <a:cubicBezTo>
                      <a:pt x="1" y="0"/>
                      <a:pt x="1" y="0"/>
                      <a:pt x="0" y="0"/>
                    </a:cubicBezTo>
                    <a:cubicBezTo>
                      <a:pt x="0" y="0"/>
                      <a:pt x="0" y="0"/>
                      <a:pt x="0" y="1"/>
                    </a:cubicBezTo>
                    <a:cubicBezTo>
                      <a:pt x="0" y="3"/>
                      <a:pt x="0" y="3"/>
                      <a:pt x="0" y="3"/>
                    </a:cubicBezTo>
                    <a:cubicBezTo>
                      <a:pt x="0" y="3"/>
                      <a:pt x="0" y="3"/>
                      <a:pt x="0" y="3"/>
                    </a:cubicBezTo>
                    <a:cubicBezTo>
                      <a:pt x="0" y="4"/>
                      <a:pt x="0" y="4"/>
                      <a:pt x="1" y="4"/>
                    </a:cubicBezTo>
                    <a:cubicBezTo>
                      <a:pt x="1" y="4"/>
                      <a:pt x="1" y="4"/>
                      <a:pt x="1" y="3"/>
                    </a:cubicBezTo>
                    <a:cubicBezTo>
                      <a:pt x="1" y="3"/>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19"/>
              <p:cNvSpPr/>
              <p:nvPr/>
            </p:nvSpPr>
            <p:spPr bwMode="auto">
              <a:xfrm>
                <a:off x="3816" y="1378"/>
                <a:ext cx="3" cy="5"/>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2"/>
                      <a:pt x="0" y="2"/>
                      <a:pt x="1" y="2"/>
                    </a:cubicBezTo>
                    <a:cubicBezTo>
                      <a:pt x="1" y="2"/>
                      <a:pt x="1" y="2"/>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20"/>
              <p:cNvSpPr>
                <a:spLocks noEditPoints="1"/>
              </p:cNvSpPr>
              <p:nvPr/>
            </p:nvSpPr>
            <p:spPr bwMode="auto">
              <a:xfrm>
                <a:off x="3868" y="1596"/>
                <a:ext cx="22" cy="24"/>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8 h 10"/>
                  <a:gd name="T14" fmla="*/ 5 w 9"/>
                  <a:gd name="T15" fmla="*/ 9 h 10"/>
                  <a:gd name="T16" fmla="*/ 5 w 9"/>
                  <a:gd name="T17" fmla="*/ 8 h 10"/>
                  <a:gd name="T18" fmla="*/ 4 w 9"/>
                  <a:gd name="T19" fmla="*/ 9 h 10"/>
                  <a:gd name="T20" fmla="*/ 3 w 9"/>
                  <a:gd name="T21" fmla="*/ 8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5 h 10"/>
                  <a:gd name="T36" fmla="*/ 1 w 9"/>
                  <a:gd name="T37" fmla="*/ 5 h 10"/>
                  <a:gd name="T38" fmla="*/ 1 w 9"/>
                  <a:gd name="T39" fmla="*/ 5 h 10"/>
                  <a:gd name="T40" fmla="*/ 1 w 9"/>
                  <a:gd name="T41" fmla="*/ 4 h 10"/>
                  <a:gd name="T42" fmla="*/ 1 w 9"/>
                  <a:gd name="T43" fmla="*/ 4 h 10"/>
                  <a:gd name="T44" fmla="*/ 1 w 9"/>
                  <a:gd name="T45" fmla="*/ 2 h 10"/>
                  <a:gd name="T46" fmla="*/ 2 w 9"/>
                  <a:gd name="T47" fmla="*/ 3 h 10"/>
                  <a:gd name="T48" fmla="*/ 2 w 9"/>
                  <a:gd name="T49" fmla="*/ 2 h 10"/>
                  <a:gd name="T50" fmla="*/ 3 w 9"/>
                  <a:gd name="T51" fmla="*/ 2 h 10"/>
                  <a:gd name="T52" fmla="*/ 3 w 9"/>
                  <a:gd name="T53" fmla="*/ 2 h 10"/>
                  <a:gd name="T54" fmla="*/ 4 w 9"/>
                  <a:gd name="T55" fmla="*/ 1 h 10"/>
                  <a:gd name="T56" fmla="*/ 5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2 h 10"/>
                  <a:gd name="T70" fmla="*/ 8 w 9"/>
                  <a:gd name="T71" fmla="*/ 3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6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0"/>
                      <a:pt x="0" y="2"/>
                      <a:pt x="0" y="5"/>
                    </a:cubicBezTo>
                    <a:cubicBezTo>
                      <a:pt x="0" y="8"/>
                      <a:pt x="2" y="10"/>
                      <a:pt x="5" y="10"/>
                    </a:cubicBezTo>
                    <a:cubicBezTo>
                      <a:pt x="7" y="10"/>
                      <a:pt x="9" y="7"/>
                      <a:pt x="9" y="5"/>
                    </a:cubicBezTo>
                    <a:cubicBezTo>
                      <a:pt x="9" y="2"/>
                      <a:pt x="7" y="0"/>
                      <a:pt x="4" y="0"/>
                    </a:cubicBezTo>
                    <a:close/>
                    <a:moveTo>
                      <a:pt x="8" y="8"/>
                    </a:moveTo>
                    <a:cubicBezTo>
                      <a:pt x="7" y="7"/>
                      <a:pt x="7" y="7"/>
                      <a:pt x="7" y="7"/>
                    </a:cubicBezTo>
                    <a:cubicBezTo>
                      <a:pt x="7" y="7"/>
                      <a:pt x="7" y="7"/>
                      <a:pt x="7" y="7"/>
                    </a:cubicBezTo>
                    <a:cubicBezTo>
                      <a:pt x="7" y="7"/>
                      <a:pt x="7" y="7"/>
                      <a:pt x="7" y="8"/>
                    </a:cubicBezTo>
                    <a:cubicBezTo>
                      <a:pt x="7" y="8"/>
                      <a:pt x="7" y="8"/>
                      <a:pt x="7" y="8"/>
                    </a:cubicBezTo>
                    <a:cubicBezTo>
                      <a:pt x="7" y="8"/>
                      <a:pt x="7" y="8"/>
                      <a:pt x="6" y="9"/>
                    </a:cubicBezTo>
                    <a:cubicBezTo>
                      <a:pt x="6" y="8"/>
                      <a:pt x="6" y="8"/>
                      <a:pt x="6" y="8"/>
                    </a:cubicBezTo>
                    <a:cubicBezTo>
                      <a:pt x="6" y="8"/>
                      <a:pt x="6" y="8"/>
                      <a:pt x="6" y="8"/>
                    </a:cubicBezTo>
                    <a:cubicBezTo>
                      <a:pt x="6" y="8"/>
                      <a:pt x="6" y="8"/>
                      <a:pt x="6" y="8"/>
                    </a:cubicBezTo>
                    <a:cubicBezTo>
                      <a:pt x="6" y="9"/>
                      <a:pt x="6" y="9"/>
                      <a:pt x="6" y="9"/>
                    </a:cubicBezTo>
                    <a:cubicBezTo>
                      <a:pt x="6" y="9"/>
                      <a:pt x="5" y="9"/>
                      <a:pt x="5" y="9"/>
                    </a:cubicBezTo>
                    <a:cubicBezTo>
                      <a:pt x="5" y="8"/>
                      <a:pt x="5" y="8"/>
                      <a:pt x="5" y="8"/>
                    </a:cubicBezTo>
                    <a:cubicBezTo>
                      <a:pt x="5" y="8"/>
                      <a:pt x="5" y="8"/>
                      <a:pt x="5" y="8"/>
                    </a:cubicBezTo>
                    <a:cubicBezTo>
                      <a:pt x="4" y="8"/>
                      <a:pt x="4" y="8"/>
                      <a:pt x="4" y="8"/>
                    </a:cubicBezTo>
                    <a:cubicBezTo>
                      <a:pt x="4" y="9"/>
                      <a:pt x="4" y="9"/>
                      <a:pt x="4" y="9"/>
                    </a:cubicBezTo>
                    <a:cubicBezTo>
                      <a:pt x="4" y="9"/>
                      <a:pt x="4" y="9"/>
                      <a:pt x="3" y="9"/>
                    </a:cubicBezTo>
                    <a:cubicBezTo>
                      <a:pt x="3" y="8"/>
                      <a:pt x="3" y="8"/>
                      <a:pt x="3" y="8"/>
                    </a:cubicBezTo>
                    <a:cubicBezTo>
                      <a:pt x="4" y="8"/>
                      <a:pt x="3" y="8"/>
                      <a:pt x="3" y="8"/>
                    </a:cubicBezTo>
                    <a:cubicBezTo>
                      <a:pt x="3" y="8"/>
                      <a:pt x="3" y="8"/>
                      <a:pt x="3" y="8"/>
                    </a:cubicBezTo>
                    <a:cubicBezTo>
                      <a:pt x="3" y="9"/>
                      <a:pt x="3" y="9"/>
                      <a:pt x="3" y="9"/>
                    </a:cubicBezTo>
                    <a:cubicBezTo>
                      <a:pt x="3" y="9"/>
                      <a:pt x="2" y="8"/>
                      <a:pt x="2" y="8"/>
                    </a:cubicBezTo>
                    <a:cubicBezTo>
                      <a:pt x="2" y="8"/>
                      <a:pt x="2" y="8"/>
                      <a:pt x="2" y="8"/>
                    </a:cubicBezTo>
                    <a:cubicBezTo>
                      <a:pt x="3" y="8"/>
                      <a:pt x="3" y="7"/>
                      <a:pt x="2" y="7"/>
                    </a:cubicBezTo>
                    <a:cubicBezTo>
                      <a:pt x="2" y="7"/>
                      <a:pt x="2" y="7"/>
                      <a:pt x="2" y="7"/>
                    </a:cubicBezTo>
                    <a:cubicBezTo>
                      <a:pt x="2" y="8"/>
                      <a:pt x="2" y="8"/>
                      <a:pt x="2" y="8"/>
                    </a:cubicBezTo>
                    <a:cubicBezTo>
                      <a:pt x="1" y="7"/>
                      <a:pt x="1" y="7"/>
                      <a:pt x="1" y="7"/>
                    </a:cubicBezTo>
                    <a:cubicBezTo>
                      <a:pt x="1" y="7"/>
                      <a:pt x="1" y="7"/>
                      <a:pt x="1" y="7"/>
                    </a:cubicBezTo>
                    <a:cubicBezTo>
                      <a:pt x="2" y="7"/>
                      <a:pt x="2" y="6"/>
                      <a:pt x="2"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4"/>
                      <a:pt x="1" y="4"/>
                      <a:pt x="1" y="4"/>
                    </a:cubicBezTo>
                    <a:cubicBezTo>
                      <a:pt x="2" y="4"/>
                      <a:pt x="1" y="4"/>
                      <a:pt x="1" y="4"/>
                    </a:cubicBezTo>
                    <a:cubicBezTo>
                      <a:pt x="1" y="3"/>
                      <a:pt x="1" y="3"/>
                      <a:pt x="1" y="3"/>
                    </a:cubicBezTo>
                    <a:cubicBezTo>
                      <a:pt x="1" y="3"/>
                      <a:pt x="1" y="3"/>
                      <a:pt x="1" y="2"/>
                    </a:cubicBezTo>
                    <a:cubicBezTo>
                      <a:pt x="2" y="3"/>
                      <a:pt x="2" y="3"/>
                      <a:pt x="2" y="3"/>
                    </a:cubicBezTo>
                    <a:cubicBezTo>
                      <a:pt x="2" y="3"/>
                      <a:pt x="2" y="3"/>
                      <a:pt x="2" y="3"/>
                    </a:cubicBezTo>
                    <a:cubicBezTo>
                      <a:pt x="2" y="3"/>
                      <a:pt x="2" y="2"/>
                      <a:pt x="2" y="2"/>
                    </a:cubicBezTo>
                    <a:cubicBezTo>
                      <a:pt x="2" y="2"/>
                      <a:pt x="2" y="2"/>
                      <a:pt x="2" y="2"/>
                    </a:cubicBezTo>
                    <a:cubicBezTo>
                      <a:pt x="2" y="2"/>
                      <a:pt x="2" y="2"/>
                      <a:pt x="3" y="1"/>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5" y="2"/>
                    </a:cubicBezTo>
                    <a:cubicBezTo>
                      <a:pt x="5" y="2"/>
                      <a:pt x="5" y="2"/>
                      <a:pt x="5" y="2"/>
                    </a:cubicBezTo>
                    <a:cubicBezTo>
                      <a:pt x="5" y="1"/>
                      <a:pt x="5" y="1"/>
                      <a:pt x="5" y="1"/>
                    </a:cubicBezTo>
                    <a:cubicBezTo>
                      <a:pt x="5" y="1"/>
                      <a:pt x="6" y="1"/>
                      <a:pt x="6" y="1"/>
                    </a:cubicBezTo>
                    <a:cubicBezTo>
                      <a:pt x="6" y="2"/>
                      <a:pt x="6" y="2"/>
                      <a:pt x="6" y="2"/>
                    </a:cubicBezTo>
                    <a:cubicBezTo>
                      <a:pt x="6" y="2"/>
                      <a:pt x="6" y="2"/>
                      <a:pt x="6" y="2"/>
                    </a:cubicBezTo>
                    <a:cubicBezTo>
                      <a:pt x="6" y="2"/>
                      <a:pt x="6" y="2"/>
                      <a:pt x="6" y="2"/>
                    </a:cubicBezTo>
                    <a:cubicBezTo>
                      <a:pt x="6" y="1"/>
                      <a:pt x="6" y="1"/>
                      <a:pt x="6" y="1"/>
                    </a:cubicBezTo>
                    <a:cubicBezTo>
                      <a:pt x="7" y="1"/>
                      <a:pt x="7" y="2"/>
                      <a:pt x="7" y="2"/>
                    </a:cubicBezTo>
                    <a:cubicBezTo>
                      <a:pt x="7" y="2"/>
                      <a:pt x="7" y="2"/>
                      <a:pt x="7" y="2"/>
                    </a:cubicBezTo>
                    <a:cubicBezTo>
                      <a:pt x="7" y="2"/>
                      <a:pt x="7" y="3"/>
                      <a:pt x="7" y="3"/>
                    </a:cubicBezTo>
                    <a:cubicBezTo>
                      <a:pt x="7" y="3"/>
                      <a:pt x="7" y="3"/>
                      <a:pt x="7" y="3"/>
                    </a:cubicBezTo>
                    <a:cubicBezTo>
                      <a:pt x="8" y="2"/>
                      <a:pt x="8" y="2"/>
                      <a:pt x="8" y="2"/>
                    </a:cubicBezTo>
                    <a:cubicBezTo>
                      <a:pt x="8" y="3"/>
                      <a:pt x="8" y="3"/>
                      <a:pt x="8" y="3"/>
                    </a:cubicBezTo>
                    <a:cubicBezTo>
                      <a:pt x="8" y="3"/>
                      <a:pt x="8" y="3"/>
                      <a:pt x="8" y="3"/>
                    </a:cubicBezTo>
                    <a:cubicBezTo>
                      <a:pt x="8" y="3"/>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9" y="6"/>
                      <a:pt x="8" y="6"/>
                    </a:cubicBezTo>
                    <a:cubicBezTo>
                      <a:pt x="8" y="6"/>
                      <a:pt x="8" y="6"/>
                      <a:pt x="8" y="6"/>
                    </a:cubicBezTo>
                    <a:cubicBezTo>
                      <a:pt x="8" y="6"/>
                      <a:pt x="8" y="6"/>
                      <a:pt x="8" y="6"/>
                    </a:cubicBezTo>
                    <a:cubicBezTo>
                      <a:pt x="8" y="6"/>
                      <a:pt x="8" y="6"/>
                      <a:pt x="8" y="6"/>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21"/>
              <p:cNvSpPr/>
              <p:nvPr/>
            </p:nvSpPr>
            <p:spPr bwMode="auto">
              <a:xfrm>
                <a:off x="3878" y="1601"/>
                <a:ext cx="2" cy="10"/>
              </a:xfrm>
              <a:custGeom>
                <a:avLst/>
                <a:gdLst>
                  <a:gd name="T0" fmla="*/ 1 w 1"/>
                  <a:gd name="T1" fmla="*/ 2 h 4"/>
                  <a:gd name="T2" fmla="*/ 1 w 1"/>
                  <a:gd name="T3" fmla="*/ 0 h 4"/>
                  <a:gd name="T4" fmla="*/ 1 w 1"/>
                  <a:gd name="T5" fmla="*/ 0 h 4"/>
                  <a:gd name="T6" fmla="*/ 0 w 1"/>
                  <a:gd name="T7" fmla="*/ 0 h 4"/>
                  <a:gd name="T8" fmla="*/ 0 w 1"/>
                  <a:gd name="T9" fmla="*/ 2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0"/>
                      <a:pt x="1" y="0"/>
                      <a:pt x="1" y="0"/>
                    </a:cubicBezTo>
                    <a:cubicBezTo>
                      <a:pt x="1" y="0"/>
                      <a:pt x="1" y="0"/>
                      <a:pt x="1" y="0"/>
                    </a:cubicBezTo>
                    <a:cubicBezTo>
                      <a:pt x="0" y="0"/>
                      <a:pt x="0" y="0"/>
                      <a:pt x="0" y="0"/>
                    </a:cubicBezTo>
                    <a:cubicBezTo>
                      <a:pt x="0" y="2"/>
                      <a:pt x="0" y="2"/>
                      <a:pt x="0" y="2"/>
                    </a:cubicBezTo>
                    <a:cubicBezTo>
                      <a:pt x="0" y="2"/>
                      <a:pt x="0" y="3"/>
                      <a:pt x="0" y="3"/>
                    </a:cubicBezTo>
                    <a:cubicBezTo>
                      <a:pt x="0" y="3"/>
                      <a:pt x="0" y="4"/>
                      <a:pt x="1" y="4"/>
                    </a:cubicBezTo>
                    <a:cubicBezTo>
                      <a:pt x="1" y="4"/>
                      <a:pt x="1" y="3"/>
                      <a:pt x="1" y="3"/>
                    </a:cubicBezTo>
                    <a:cubicBezTo>
                      <a:pt x="1" y="3"/>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22"/>
              <p:cNvSpPr/>
              <p:nvPr/>
            </p:nvSpPr>
            <p:spPr bwMode="auto">
              <a:xfrm>
                <a:off x="3878" y="1611"/>
                <a:ext cx="2" cy="4"/>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1"/>
                      <a:pt x="0" y="2"/>
                      <a:pt x="1" y="2"/>
                    </a:cubicBezTo>
                    <a:cubicBezTo>
                      <a:pt x="1" y="2"/>
                      <a:pt x="1" y="1"/>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23"/>
              <p:cNvSpPr>
                <a:spLocks noEditPoints="1"/>
              </p:cNvSpPr>
              <p:nvPr/>
            </p:nvSpPr>
            <p:spPr bwMode="auto">
              <a:xfrm>
                <a:off x="3501" y="1872"/>
                <a:ext cx="43" cy="45"/>
              </a:xfrm>
              <a:custGeom>
                <a:avLst/>
                <a:gdLst>
                  <a:gd name="T0" fmla="*/ 0 w 18"/>
                  <a:gd name="T1" fmla="*/ 10 h 19"/>
                  <a:gd name="T2" fmla="*/ 18 w 18"/>
                  <a:gd name="T3" fmla="*/ 10 h 19"/>
                  <a:gd name="T4" fmla="*/ 15 w 18"/>
                  <a:gd name="T5" fmla="*/ 15 h 19"/>
                  <a:gd name="T6" fmla="*/ 13 w 18"/>
                  <a:gd name="T7" fmla="*/ 14 h 19"/>
                  <a:gd name="T8" fmla="*/ 14 w 18"/>
                  <a:gd name="T9" fmla="*/ 16 h 19"/>
                  <a:gd name="T10" fmla="*/ 12 w 18"/>
                  <a:gd name="T11" fmla="*/ 16 h 19"/>
                  <a:gd name="T12" fmla="*/ 11 w 18"/>
                  <a:gd name="T13" fmla="*/ 16 h 19"/>
                  <a:gd name="T14" fmla="*/ 10 w 18"/>
                  <a:gd name="T15" fmla="*/ 18 h 19"/>
                  <a:gd name="T16" fmla="*/ 9 w 18"/>
                  <a:gd name="T17" fmla="*/ 16 h 19"/>
                  <a:gd name="T18" fmla="*/ 9 w 18"/>
                  <a:gd name="T19" fmla="*/ 18 h 19"/>
                  <a:gd name="T20" fmla="*/ 7 w 18"/>
                  <a:gd name="T21" fmla="*/ 16 h 19"/>
                  <a:gd name="T22" fmla="*/ 6 w 18"/>
                  <a:gd name="T23" fmla="*/ 16 h 19"/>
                  <a:gd name="T24" fmla="*/ 4 w 18"/>
                  <a:gd name="T25" fmla="*/ 16 h 19"/>
                  <a:gd name="T26" fmla="*/ 5 w 18"/>
                  <a:gd name="T27" fmla="*/ 14 h 19"/>
                  <a:gd name="T28" fmla="*/ 3 w 18"/>
                  <a:gd name="T29" fmla="*/ 15 h 19"/>
                  <a:gd name="T30" fmla="*/ 3 w 18"/>
                  <a:gd name="T31" fmla="*/ 13 h 19"/>
                  <a:gd name="T32" fmla="*/ 2 w 18"/>
                  <a:gd name="T33" fmla="*/ 12 h 19"/>
                  <a:gd name="T34" fmla="*/ 1 w 18"/>
                  <a:gd name="T35" fmla="*/ 11 h 19"/>
                  <a:gd name="T36" fmla="*/ 3 w 18"/>
                  <a:gd name="T37" fmla="*/ 10 h 19"/>
                  <a:gd name="T38" fmla="*/ 1 w 18"/>
                  <a:gd name="T39" fmla="*/ 9 h 19"/>
                  <a:gd name="T40" fmla="*/ 2 w 18"/>
                  <a:gd name="T41" fmla="*/ 8 h 19"/>
                  <a:gd name="T42" fmla="*/ 3 w 18"/>
                  <a:gd name="T43" fmla="*/ 7 h 19"/>
                  <a:gd name="T44" fmla="*/ 3 w 18"/>
                  <a:gd name="T45" fmla="*/ 5 h 19"/>
                  <a:gd name="T46" fmla="*/ 5 w 18"/>
                  <a:gd name="T47" fmla="*/ 6 h 19"/>
                  <a:gd name="T48" fmla="*/ 4 w 18"/>
                  <a:gd name="T49" fmla="*/ 4 h 19"/>
                  <a:gd name="T50" fmla="*/ 6 w 18"/>
                  <a:gd name="T51" fmla="*/ 4 h 19"/>
                  <a:gd name="T52" fmla="*/ 7 w 18"/>
                  <a:gd name="T53" fmla="*/ 3 h 19"/>
                  <a:gd name="T54" fmla="*/ 8 w 18"/>
                  <a:gd name="T55" fmla="*/ 2 h 19"/>
                  <a:gd name="T56" fmla="*/ 9 w 18"/>
                  <a:gd name="T57" fmla="*/ 4 h 19"/>
                  <a:gd name="T58" fmla="*/ 9 w 18"/>
                  <a:gd name="T59" fmla="*/ 2 h 19"/>
                  <a:gd name="T60" fmla="*/ 11 w 18"/>
                  <a:gd name="T61" fmla="*/ 3 h 19"/>
                  <a:gd name="T62" fmla="*/ 12 w 18"/>
                  <a:gd name="T63" fmla="*/ 4 h 19"/>
                  <a:gd name="T64" fmla="*/ 14 w 18"/>
                  <a:gd name="T65" fmla="*/ 4 h 19"/>
                  <a:gd name="T66" fmla="*/ 13 w 18"/>
                  <a:gd name="T67" fmla="*/ 5 h 19"/>
                  <a:gd name="T68" fmla="*/ 15 w 18"/>
                  <a:gd name="T69" fmla="*/ 5 h 19"/>
                  <a:gd name="T70" fmla="*/ 15 w 18"/>
                  <a:gd name="T71" fmla="*/ 7 h 19"/>
                  <a:gd name="T72" fmla="*/ 15 w 18"/>
                  <a:gd name="T73" fmla="*/ 8 h 19"/>
                  <a:gd name="T74" fmla="*/ 17 w 18"/>
                  <a:gd name="T75" fmla="*/ 9 h 19"/>
                  <a:gd name="T76" fmla="*/ 15 w 18"/>
                  <a:gd name="T77" fmla="*/ 10 h 19"/>
                  <a:gd name="T78" fmla="*/ 17 w 18"/>
                  <a:gd name="T79" fmla="*/ 10 h 19"/>
                  <a:gd name="T80" fmla="*/ 16 w 18"/>
                  <a:gd name="T81" fmla="*/ 12 h 19"/>
                  <a:gd name="T82" fmla="*/ 15 w 18"/>
                  <a:gd name="T83" fmla="*/ 13 h 19"/>
                  <a:gd name="T84" fmla="*/ 15 w 18"/>
                  <a:gd name="T8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19">
                    <a:moveTo>
                      <a:pt x="9" y="1"/>
                    </a:moveTo>
                    <a:cubicBezTo>
                      <a:pt x="4" y="1"/>
                      <a:pt x="0" y="5"/>
                      <a:pt x="0" y="10"/>
                    </a:cubicBezTo>
                    <a:cubicBezTo>
                      <a:pt x="0" y="15"/>
                      <a:pt x="4" y="19"/>
                      <a:pt x="9" y="19"/>
                    </a:cubicBezTo>
                    <a:cubicBezTo>
                      <a:pt x="14" y="19"/>
                      <a:pt x="18" y="15"/>
                      <a:pt x="18" y="10"/>
                    </a:cubicBezTo>
                    <a:cubicBezTo>
                      <a:pt x="18" y="4"/>
                      <a:pt x="14" y="0"/>
                      <a:pt x="9" y="1"/>
                    </a:cubicBezTo>
                    <a:close/>
                    <a:moveTo>
                      <a:pt x="15" y="15"/>
                    </a:moveTo>
                    <a:cubicBezTo>
                      <a:pt x="14" y="14"/>
                      <a:pt x="14" y="14"/>
                      <a:pt x="14" y="14"/>
                    </a:cubicBezTo>
                    <a:cubicBezTo>
                      <a:pt x="14" y="14"/>
                      <a:pt x="14" y="14"/>
                      <a:pt x="13" y="14"/>
                    </a:cubicBezTo>
                    <a:cubicBezTo>
                      <a:pt x="13" y="14"/>
                      <a:pt x="13" y="15"/>
                      <a:pt x="13" y="15"/>
                    </a:cubicBezTo>
                    <a:cubicBezTo>
                      <a:pt x="14" y="16"/>
                      <a:pt x="14" y="16"/>
                      <a:pt x="14" y="16"/>
                    </a:cubicBezTo>
                    <a:cubicBezTo>
                      <a:pt x="14" y="16"/>
                      <a:pt x="13" y="17"/>
                      <a:pt x="13" y="17"/>
                    </a:cubicBezTo>
                    <a:cubicBezTo>
                      <a:pt x="12" y="16"/>
                      <a:pt x="12" y="16"/>
                      <a:pt x="12" y="16"/>
                    </a:cubicBezTo>
                    <a:cubicBezTo>
                      <a:pt x="12" y="16"/>
                      <a:pt x="12" y="16"/>
                      <a:pt x="12" y="16"/>
                    </a:cubicBezTo>
                    <a:cubicBezTo>
                      <a:pt x="11" y="16"/>
                      <a:pt x="11" y="16"/>
                      <a:pt x="11" y="16"/>
                    </a:cubicBezTo>
                    <a:cubicBezTo>
                      <a:pt x="12" y="17"/>
                      <a:pt x="12" y="17"/>
                      <a:pt x="12" y="17"/>
                    </a:cubicBezTo>
                    <a:cubicBezTo>
                      <a:pt x="11" y="17"/>
                      <a:pt x="10" y="18"/>
                      <a:pt x="10" y="18"/>
                    </a:cubicBezTo>
                    <a:cubicBezTo>
                      <a:pt x="10" y="17"/>
                      <a:pt x="10" y="17"/>
                      <a:pt x="10" y="17"/>
                    </a:cubicBezTo>
                    <a:cubicBezTo>
                      <a:pt x="10" y="16"/>
                      <a:pt x="9" y="16"/>
                      <a:pt x="9" y="16"/>
                    </a:cubicBezTo>
                    <a:cubicBezTo>
                      <a:pt x="9" y="16"/>
                      <a:pt x="8" y="16"/>
                      <a:pt x="8" y="17"/>
                    </a:cubicBezTo>
                    <a:cubicBezTo>
                      <a:pt x="9" y="18"/>
                      <a:pt x="9" y="18"/>
                      <a:pt x="9" y="18"/>
                    </a:cubicBezTo>
                    <a:cubicBezTo>
                      <a:pt x="8" y="18"/>
                      <a:pt x="7" y="18"/>
                      <a:pt x="7" y="17"/>
                    </a:cubicBezTo>
                    <a:cubicBezTo>
                      <a:pt x="7" y="16"/>
                      <a:pt x="7" y="16"/>
                      <a:pt x="7" y="16"/>
                    </a:cubicBezTo>
                    <a:cubicBezTo>
                      <a:pt x="7" y="16"/>
                      <a:pt x="7" y="16"/>
                      <a:pt x="7" y="16"/>
                    </a:cubicBezTo>
                    <a:cubicBezTo>
                      <a:pt x="6" y="16"/>
                      <a:pt x="6" y="16"/>
                      <a:pt x="6" y="16"/>
                    </a:cubicBezTo>
                    <a:cubicBezTo>
                      <a:pt x="6" y="17"/>
                      <a:pt x="6" y="17"/>
                      <a:pt x="6" y="17"/>
                    </a:cubicBezTo>
                    <a:cubicBezTo>
                      <a:pt x="5" y="17"/>
                      <a:pt x="5" y="16"/>
                      <a:pt x="4" y="16"/>
                    </a:cubicBezTo>
                    <a:cubicBezTo>
                      <a:pt x="5" y="15"/>
                      <a:pt x="5" y="15"/>
                      <a:pt x="5" y="15"/>
                    </a:cubicBezTo>
                    <a:cubicBezTo>
                      <a:pt x="5" y="15"/>
                      <a:pt x="5" y="14"/>
                      <a:pt x="5" y="14"/>
                    </a:cubicBezTo>
                    <a:cubicBezTo>
                      <a:pt x="5" y="14"/>
                      <a:pt x="4" y="14"/>
                      <a:pt x="4" y="14"/>
                    </a:cubicBezTo>
                    <a:cubicBezTo>
                      <a:pt x="3" y="15"/>
                      <a:pt x="3" y="15"/>
                      <a:pt x="3" y="15"/>
                    </a:cubicBezTo>
                    <a:cubicBezTo>
                      <a:pt x="3" y="15"/>
                      <a:pt x="2" y="14"/>
                      <a:pt x="2" y="13"/>
                    </a:cubicBezTo>
                    <a:cubicBezTo>
                      <a:pt x="3" y="13"/>
                      <a:pt x="3" y="13"/>
                      <a:pt x="3" y="13"/>
                    </a:cubicBezTo>
                    <a:cubicBezTo>
                      <a:pt x="3" y="13"/>
                      <a:pt x="3" y="13"/>
                      <a:pt x="3" y="12"/>
                    </a:cubicBezTo>
                    <a:cubicBezTo>
                      <a:pt x="3" y="12"/>
                      <a:pt x="3" y="12"/>
                      <a:pt x="2" y="12"/>
                    </a:cubicBezTo>
                    <a:cubicBezTo>
                      <a:pt x="2" y="13"/>
                      <a:pt x="2" y="13"/>
                      <a:pt x="2" y="13"/>
                    </a:cubicBezTo>
                    <a:cubicBezTo>
                      <a:pt x="1" y="12"/>
                      <a:pt x="1" y="11"/>
                      <a:pt x="1" y="11"/>
                    </a:cubicBezTo>
                    <a:cubicBezTo>
                      <a:pt x="2" y="11"/>
                      <a:pt x="2" y="11"/>
                      <a:pt x="2" y="11"/>
                    </a:cubicBezTo>
                    <a:cubicBezTo>
                      <a:pt x="3" y="11"/>
                      <a:pt x="3" y="10"/>
                      <a:pt x="3" y="10"/>
                    </a:cubicBezTo>
                    <a:cubicBezTo>
                      <a:pt x="3" y="10"/>
                      <a:pt x="3" y="9"/>
                      <a:pt x="2" y="9"/>
                    </a:cubicBezTo>
                    <a:cubicBezTo>
                      <a:pt x="1" y="9"/>
                      <a:pt x="1" y="9"/>
                      <a:pt x="1" y="9"/>
                    </a:cubicBezTo>
                    <a:cubicBezTo>
                      <a:pt x="1" y="9"/>
                      <a:pt x="1" y="8"/>
                      <a:pt x="1" y="7"/>
                    </a:cubicBezTo>
                    <a:cubicBezTo>
                      <a:pt x="2" y="8"/>
                      <a:pt x="2" y="8"/>
                      <a:pt x="2" y="8"/>
                    </a:cubicBezTo>
                    <a:cubicBezTo>
                      <a:pt x="3" y="8"/>
                      <a:pt x="3" y="8"/>
                      <a:pt x="3" y="8"/>
                    </a:cubicBezTo>
                    <a:cubicBezTo>
                      <a:pt x="3" y="7"/>
                      <a:pt x="3" y="7"/>
                      <a:pt x="3" y="7"/>
                    </a:cubicBezTo>
                    <a:cubicBezTo>
                      <a:pt x="2" y="7"/>
                      <a:pt x="2" y="7"/>
                      <a:pt x="2" y="7"/>
                    </a:cubicBezTo>
                    <a:cubicBezTo>
                      <a:pt x="2" y="6"/>
                      <a:pt x="2" y="5"/>
                      <a:pt x="3" y="5"/>
                    </a:cubicBezTo>
                    <a:cubicBezTo>
                      <a:pt x="4" y="6"/>
                      <a:pt x="4" y="6"/>
                      <a:pt x="4" y="6"/>
                    </a:cubicBezTo>
                    <a:cubicBezTo>
                      <a:pt x="4" y="6"/>
                      <a:pt x="4" y="6"/>
                      <a:pt x="5" y="6"/>
                    </a:cubicBezTo>
                    <a:cubicBezTo>
                      <a:pt x="5" y="5"/>
                      <a:pt x="5" y="5"/>
                      <a:pt x="5" y="5"/>
                    </a:cubicBezTo>
                    <a:cubicBezTo>
                      <a:pt x="4" y="4"/>
                      <a:pt x="4" y="4"/>
                      <a:pt x="4" y="4"/>
                    </a:cubicBezTo>
                    <a:cubicBezTo>
                      <a:pt x="4" y="3"/>
                      <a:pt x="5" y="3"/>
                      <a:pt x="5" y="3"/>
                    </a:cubicBezTo>
                    <a:cubicBezTo>
                      <a:pt x="6" y="4"/>
                      <a:pt x="6" y="4"/>
                      <a:pt x="6" y="4"/>
                    </a:cubicBezTo>
                    <a:cubicBezTo>
                      <a:pt x="6" y="4"/>
                      <a:pt x="6" y="4"/>
                      <a:pt x="6" y="4"/>
                    </a:cubicBezTo>
                    <a:cubicBezTo>
                      <a:pt x="7" y="4"/>
                      <a:pt x="7" y="4"/>
                      <a:pt x="7" y="3"/>
                    </a:cubicBezTo>
                    <a:cubicBezTo>
                      <a:pt x="6" y="2"/>
                      <a:pt x="6" y="2"/>
                      <a:pt x="6" y="2"/>
                    </a:cubicBezTo>
                    <a:cubicBezTo>
                      <a:pt x="7" y="2"/>
                      <a:pt x="7" y="2"/>
                      <a:pt x="8" y="2"/>
                    </a:cubicBezTo>
                    <a:cubicBezTo>
                      <a:pt x="8" y="3"/>
                      <a:pt x="8" y="3"/>
                      <a:pt x="8" y="3"/>
                    </a:cubicBezTo>
                    <a:cubicBezTo>
                      <a:pt x="8" y="3"/>
                      <a:pt x="8" y="4"/>
                      <a:pt x="9" y="4"/>
                    </a:cubicBezTo>
                    <a:cubicBezTo>
                      <a:pt x="9" y="4"/>
                      <a:pt x="9" y="3"/>
                      <a:pt x="9" y="3"/>
                    </a:cubicBezTo>
                    <a:cubicBezTo>
                      <a:pt x="9" y="2"/>
                      <a:pt x="9" y="2"/>
                      <a:pt x="9" y="2"/>
                    </a:cubicBezTo>
                    <a:cubicBezTo>
                      <a:pt x="10" y="2"/>
                      <a:pt x="11" y="2"/>
                      <a:pt x="11" y="2"/>
                    </a:cubicBezTo>
                    <a:cubicBezTo>
                      <a:pt x="11" y="3"/>
                      <a:pt x="11" y="3"/>
                      <a:pt x="11" y="3"/>
                    </a:cubicBezTo>
                    <a:cubicBezTo>
                      <a:pt x="11" y="4"/>
                      <a:pt x="11" y="4"/>
                      <a:pt x="11" y="4"/>
                    </a:cubicBezTo>
                    <a:cubicBezTo>
                      <a:pt x="12" y="4"/>
                      <a:pt x="12" y="4"/>
                      <a:pt x="12" y="4"/>
                    </a:cubicBezTo>
                    <a:cubicBezTo>
                      <a:pt x="12" y="3"/>
                      <a:pt x="12" y="3"/>
                      <a:pt x="12" y="3"/>
                    </a:cubicBezTo>
                    <a:cubicBezTo>
                      <a:pt x="13" y="3"/>
                      <a:pt x="13" y="3"/>
                      <a:pt x="14" y="4"/>
                    </a:cubicBezTo>
                    <a:cubicBezTo>
                      <a:pt x="13" y="5"/>
                      <a:pt x="13" y="5"/>
                      <a:pt x="13" y="5"/>
                    </a:cubicBezTo>
                    <a:cubicBezTo>
                      <a:pt x="13" y="5"/>
                      <a:pt x="13" y="5"/>
                      <a:pt x="13" y="5"/>
                    </a:cubicBezTo>
                    <a:cubicBezTo>
                      <a:pt x="13" y="6"/>
                      <a:pt x="14" y="6"/>
                      <a:pt x="14" y="5"/>
                    </a:cubicBezTo>
                    <a:cubicBezTo>
                      <a:pt x="15" y="5"/>
                      <a:pt x="15" y="5"/>
                      <a:pt x="15" y="5"/>
                    </a:cubicBezTo>
                    <a:cubicBezTo>
                      <a:pt x="15" y="5"/>
                      <a:pt x="16" y="6"/>
                      <a:pt x="16" y="6"/>
                    </a:cubicBezTo>
                    <a:cubicBezTo>
                      <a:pt x="15" y="7"/>
                      <a:pt x="15" y="7"/>
                      <a:pt x="15" y="7"/>
                    </a:cubicBezTo>
                    <a:cubicBezTo>
                      <a:pt x="15" y="7"/>
                      <a:pt x="15" y="7"/>
                      <a:pt x="15" y="7"/>
                    </a:cubicBezTo>
                    <a:cubicBezTo>
                      <a:pt x="15" y="8"/>
                      <a:pt x="15" y="8"/>
                      <a:pt x="15" y="8"/>
                    </a:cubicBezTo>
                    <a:cubicBezTo>
                      <a:pt x="16" y="7"/>
                      <a:pt x="16" y="7"/>
                      <a:pt x="16" y="7"/>
                    </a:cubicBezTo>
                    <a:cubicBezTo>
                      <a:pt x="17" y="8"/>
                      <a:pt x="17" y="8"/>
                      <a:pt x="17" y="9"/>
                    </a:cubicBezTo>
                    <a:cubicBezTo>
                      <a:pt x="16" y="9"/>
                      <a:pt x="16" y="9"/>
                      <a:pt x="16" y="9"/>
                    </a:cubicBezTo>
                    <a:cubicBezTo>
                      <a:pt x="15" y="9"/>
                      <a:pt x="15" y="9"/>
                      <a:pt x="15" y="10"/>
                    </a:cubicBezTo>
                    <a:cubicBezTo>
                      <a:pt x="15" y="10"/>
                      <a:pt x="15" y="10"/>
                      <a:pt x="16" y="10"/>
                    </a:cubicBezTo>
                    <a:cubicBezTo>
                      <a:pt x="17" y="10"/>
                      <a:pt x="17" y="10"/>
                      <a:pt x="17" y="10"/>
                    </a:cubicBezTo>
                    <a:cubicBezTo>
                      <a:pt x="17" y="11"/>
                      <a:pt x="17" y="12"/>
                      <a:pt x="16" y="12"/>
                    </a:cubicBezTo>
                    <a:cubicBezTo>
                      <a:pt x="16" y="12"/>
                      <a:pt x="16" y="12"/>
                      <a:pt x="16" y="12"/>
                    </a:cubicBezTo>
                    <a:cubicBezTo>
                      <a:pt x="15" y="12"/>
                      <a:pt x="15" y="12"/>
                      <a:pt x="15" y="12"/>
                    </a:cubicBezTo>
                    <a:cubicBezTo>
                      <a:pt x="15" y="12"/>
                      <a:pt x="15" y="13"/>
                      <a:pt x="15" y="13"/>
                    </a:cubicBezTo>
                    <a:cubicBezTo>
                      <a:pt x="16" y="13"/>
                      <a:pt x="16" y="13"/>
                      <a:pt x="16" y="13"/>
                    </a:cubicBezTo>
                    <a:cubicBezTo>
                      <a:pt x="16" y="14"/>
                      <a:pt x="16" y="14"/>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24"/>
              <p:cNvSpPr/>
              <p:nvPr/>
            </p:nvSpPr>
            <p:spPr bwMode="auto">
              <a:xfrm>
                <a:off x="3520" y="1881"/>
                <a:ext cx="5" cy="17"/>
              </a:xfrm>
              <a:custGeom>
                <a:avLst/>
                <a:gdLst>
                  <a:gd name="T0" fmla="*/ 1 w 2"/>
                  <a:gd name="T1" fmla="*/ 4 h 7"/>
                  <a:gd name="T2" fmla="*/ 1 w 2"/>
                  <a:gd name="T3" fmla="*/ 1 h 7"/>
                  <a:gd name="T4" fmla="*/ 1 w 2"/>
                  <a:gd name="T5" fmla="*/ 0 h 7"/>
                  <a:gd name="T6" fmla="*/ 0 w 2"/>
                  <a:gd name="T7" fmla="*/ 1 h 7"/>
                  <a:gd name="T8" fmla="*/ 0 w 2"/>
                  <a:gd name="T9" fmla="*/ 4 h 7"/>
                  <a:gd name="T10" fmla="*/ 0 w 2"/>
                  <a:gd name="T11" fmla="*/ 6 h 7"/>
                  <a:gd name="T12" fmla="*/ 1 w 2"/>
                  <a:gd name="T13" fmla="*/ 7 h 7"/>
                  <a:gd name="T14" fmla="*/ 2 w 2"/>
                  <a:gd name="T15" fmla="*/ 6 h 7"/>
                  <a:gd name="T16" fmla="*/ 1 w 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4"/>
                    </a:moveTo>
                    <a:cubicBezTo>
                      <a:pt x="1" y="1"/>
                      <a:pt x="1" y="1"/>
                      <a:pt x="1" y="1"/>
                    </a:cubicBezTo>
                    <a:cubicBezTo>
                      <a:pt x="1" y="1"/>
                      <a:pt x="1" y="0"/>
                      <a:pt x="1" y="0"/>
                    </a:cubicBezTo>
                    <a:cubicBezTo>
                      <a:pt x="1" y="0"/>
                      <a:pt x="0" y="1"/>
                      <a:pt x="0" y="1"/>
                    </a:cubicBezTo>
                    <a:cubicBezTo>
                      <a:pt x="0" y="4"/>
                      <a:pt x="0" y="4"/>
                      <a:pt x="0" y="4"/>
                    </a:cubicBezTo>
                    <a:cubicBezTo>
                      <a:pt x="0" y="5"/>
                      <a:pt x="0" y="5"/>
                      <a:pt x="0" y="6"/>
                    </a:cubicBezTo>
                    <a:cubicBezTo>
                      <a:pt x="0" y="7"/>
                      <a:pt x="0" y="7"/>
                      <a:pt x="1" y="7"/>
                    </a:cubicBezTo>
                    <a:cubicBezTo>
                      <a:pt x="2" y="7"/>
                      <a:pt x="2" y="6"/>
                      <a:pt x="2" y="6"/>
                    </a:cubicBezTo>
                    <a:cubicBezTo>
                      <a:pt x="2" y="5"/>
                      <a:pt x="2"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25"/>
              <p:cNvSpPr/>
              <p:nvPr/>
            </p:nvSpPr>
            <p:spPr bwMode="auto">
              <a:xfrm>
                <a:off x="3520" y="1898"/>
                <a:ext cx="5" cy="9"/>
              </a:xfrm>
              <a:custGeom>
                <a:avLst/>
                <a:gdLst>
                  <a:gd name="T0" fmla="*/ 0 w 2"/>
                  <a:gd name="T1" fmla="*/ 1 h 4"/>
                  <a:gd name="T2" fmla="*/ 0 w 2"/>
                  <a:gd name="T3" fmla="*/ 3 h 4"/>
                  <a:gd name="T4" fmla="*/ 1 w 2"/>
                  <a:gd name="T5" fmla="*/ 4 h 4"/>
                  <a:gd name="T6" fmla="*/ 2 w 2"/>
                  <a:gd name="T7" fmla="*/ 3 h 4"/>
                  <a:gd name="T8" fmla="*/ 2 w 2"/>
                  <a:gd name="T9" fmla="*/ 0 h 4"/>
                  <a:gd name="T10" fmla="*/ 1 w 2"/>
                  <a:gd name="T11" fmla="*/ 1 h 4"/>
                  <a:gd name="T12" fmla="*/ 0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cubicBezTo>
                      <a:pt x="0" y="3"/>
                      <a:pt x="0" y="3"/>
                      <a:pt x="0" y="3"/>
                    </a:cubicBezTo>
                    <a:cubicBezTo>
                      <a:pt x="0" y="4"/>
                      <a:pt x="1" y="4"/>
                      <a:pt x="1" y="4"/>
                    </a:cubicBezTo>
                    <a:cubicBezTo>
                      <a:pt x="2" y="4"/>
                      <a:pt x="2" y="4"/>
                      <a:pt x="2" y="3"/>
                    </a:cubicBezTo>
                    <a:cubicBezTo>
                      <a:pt x="2" y="0"/>
                      <a:pt x="2" y="0"/>
                      <a:pt x="2" y="0"/>
                    </a:cubicBezTo>
                    <a:cubicBezTo>
                      <a:pt x="2"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26"/>
              <p:cNvSpPr>
                <a:spLocks noEditPoints="1"/>
              </p:cNvSpPr>
              <p:nvPr/>
            </p:nvSpPr>
            <p:spPr bwMode="auto">
              <a:xfrm>
                <a:off x="3866" y="2349"/>
                <a:ext cx="50" cy="102"/>
              </a:xfrm>
              <a:custGeom>
                <a:avLst/>
                <a:gdLst>
                  <a:gd name="T0" fmla="*/ 15 w 21"/>
                  <a:gd name="T1" fmla="*/ 19 h 43"/>
                  <a:gd name="T2" fmla="*/ 15 w 21"/>
                  <a:gd name="T3" fmla="*/ 10 h 43"/>
                  <a:gd name="T4" fmla="*/ 15 w 21"/>
                  <a:gd name="T5" fmla="*/ 10 h 43"/>
                  <a:gd name="T6" fmla="*/ 18 w 21"/>
                  <a:gd name="T7" fmla="*/ 11 h 43"/>
                  <a:gd name="T8" fmla="*/ 19 w 21"/>
                  <a:gd name="T9" fmla="*/ 10 h 43"/>
                  <a:gd name="T10" fmla="*/ 19 w 21"/>
                  <a:gd name="T11" fmla="*/ 9 h 43"/>
                  <a:gd name="T12" fmla="*/ 20 w 21"/>
                  <a:gd name="T13" fmla="*/ 7 h 43"/>
                  <a:gd name="T14" fmla="*/ 19 w 21"/>
                  <a:gd name="T15" fmla="*/ 6 h 43"/>
                  <a:gd name="T16" fmla="*/ 18 w 21"/>
                  <a:gd name="T17" fmla="*/ 6 h 43"/>
                  <a:gd name="T18" fmla="*/ 17 w 21"/>
                  <a:gd name="T19" fmla="*/ 5 h 43"/>
                  <a:gd name="T20" fmla="*/ 15 w 21"/>
                  <a:gd name="T21" fmla="*/ 5 h 43"/>
                  <a:gd name="T22" fmla="*/ 15 w 21"/>
                  <a:gd name="T23" fmla="*/ 1 h 43"/>
                  <a:gd name="T24" fmla="*/ 13 w 21"/>
                  <a:gd name="T25" fmla="*/ 0 h 43"/>
                  <a:gd name="T26" fmla="*/ 12 w 21"/>
                  <a:gd name="T27" fmla="*/ 1 h 43"/>
                  <a:gd name="T28" fmla="*/ 12 w 21"/>
                  <a:gd name="T29" fmla="*/ 5 h 43"/>
                  <a:gd name="T30" fmla="*/ 12 w 21"/>
                  <a:gd name="T31" fmla="*/ 5 h 43"/>
                  <a:gd name="T32" fmla="*/ 9 w 21"/>
                  <a:gd name="T33" fmla="*/ 5 h 43"/>
                  <a:gd name="T34" fmla="*/ 9 w 21"/>
                  <a:gd name="T35" fmla="*/ 1 h 43"/>
                  <a:gd name="T36" fmla="*/ 8 w 21"/>
                  <a:gd name="T37" fmla="*/ 0 h 43"/>
                  <a:gd name="T38" fmla="*/ 6 w 21"/>
                  <a:gd name="T39" fmla="*/ 1 h 43"/>
                  <a:gd name="T40" fmla="*/ 6 w 21"/>
                  <a:gd name="T41" fmla="*/ 6 h 43"/>
                  <a:gd name="T42" fmla="*/ 3 w 21"/>
                  <a:gd name="T43" fmla="*/ 8 h 43"/>
                  <a:gd name="T44" fmla="*/ 1 w 21"/>
                  <a:gd name="T45" fmla="*/ 10 h 43"/>
                  <a:gd name="T46" fmla="*/ 1 w 21"/>
                  <a:gd name="T47" fmla="*/ 14 h 43"/>
                  <a:gd name="T48" fmla="*/ 1 w 21"/>
                  <a:gd name="T49" fmla="*/ 17 h 43"/>
                  <a:gd name="T50" fmla="*/ 3 w 21"/>
                  <a:gd name="T51" fmla="*/ 20 h 43"/>
                  <a:gd name="T52" fmla="*/ 6 w 21"/>
                  <a:gd name="T53" fmla="*/ 22 h 43"/>
                  <a:gd name="T54" fmla="*/ 7 w 21"/>
                  <a:gd name="T55" fmla="*/ 22 h 43"/>
                  <a:gd name="T56" fmla="*/ 7 w 21"/>
                  <a:gd name="T57" fmla="*/ 32 h 43"/>
                  <a:gd name="T58" fmla="*/ 4 w 21"/>
                  <a:gd name="T59" fmla="*/ 31 h 43"/>
                  <a:gd name="T60" fmla="*/ 1 w 21"/>
                  <a:gd name="T61" fmla="*/ 31 h 43"/>
                  <a:gd name="T62" fmla="*/ 1 w 21"/>
                  <a:gd name="T63" fmla="*/ 31 h 43"/>
                  <a:gd name="T64" fmla="*/ 0 w 21"/>
                  <a:gd name="T65" fmla="*/ 33 h 43"/>
                  <a:gd name="T66" fmla="*/ 0 w 21"/>
                  <a:gd name="T67" fmla="*/ 34 h 43"/>
                  <a:gd name="T68" fmla="*/ 0 w 21"/>
                  <a:gd name="T69" fmla="*/ 35 h 43"/>
                  <a:gd name="T70" fmla="*/ 3 w 21"/>
                  <a:gd name="T71" fmla="*/ 37 h 43"/>
                  <a:gd name="T72" fmla="*/ 7 w 21"/>
                  <a:gd name="T73" fmla="*/ 37 h 43"/>
                  <a:gd name="T74" fmla="*/ 7 w 21"/>
                  <a:gd name="T75" fmla="*/ 42 h 43"/>
                  <a:gd name="T76" fmla="*/ 9 w 21"/>
                  <a:gd name="T77" fmla="*/ 43 h 43"/>
                  <a:gd name="T78" fmla="*/ 10 w 21"/>
                  <a:gd name="T79" fmla="*/ 42 h 43"/>
                  <a:gd name="T80" fmla="*/ 10 w 21"/>
                  <a:gd name="T81" fmla="*/ 37 h 43"/>
                  <a:gd name="T82" fmla="*/ 13 w 21"/>
                  <a:gd name="T83" fmla="*/ 37 h 43"/>
                  <a:gd name="T84" fmla="*/ 13 w 21"/>
                  <a:gd name="T85" fmla="*/ 42 h 43"/>
                  <a:gd name="T86" fmla="*/ 14 w 21"/>
                  <a:gd name="T87" fmla="*/ 43 h 43"/>
                  <a:gd name="T88" fmla="*/ 16 w 21"/>
                  <a:gd name="T89" fmla="*/ 42 h 43"/>
                  <a:gd name="T90" fmla="*/ 15 w 21"/>
                  <a:gd name="T91" fmla="*/ 36 h 43"/>
                  <a:gd name="T92" fmla="*/ 18 w 21"/>
                  <a:gd name="T93" fmla="*/ 35 h 43"/>
                  <a:gd name="T94" fmla="*/ 20 w 21"/>
                  <a:gd name="T95" fmla="*/ 32 h 43"/>
                  <a:gd name="T96" fmla="*/ 21 w 21"/>
                  <a:gd name="T97" fmla="*/ 28 h 43"/>
                  <a:gd name="T98" fmla="*/ 19 w 21"/>
                  <a:gd name="T99" fmla="*/ 22 h 43"/>
                  <a:gd name="T100" fmla="*/ 15 w 21"/>
                  <a:gd name="T101" fmla="*/ 19 h 43"/>
                  <a:gd name="T102" fmla="*/ 13 w 21"/>
                  <a:gd name="T103" fmla="*/ 31 h 43"/>
                  <a:gd name="T104" fmla="*/ 10 w 21"/>
                  <a:gd name="T105" fmla="*/ 32 h 43"/>
                  <a:gd name="T106" fmla="*/ 10 w 21"/>
                  <a:gd name="T107" fmla="*/ 23 h 43"/>
                  <a:gd name="T108" fmla="*/ 12 w 21"/>
                  <a:gd name="T109" fmla="*/ 24 h 43"/>
                  <a:gd name="T110" fmla="*/ 13 w 21"/>
                  <a:gd name="T111" fmla="*/ 31 h 43"/>
                  <a:gd name="T112" fmla="*/ 12 w 21"/>
                  <a:gd name="T113" fmla="*/ 18 h 43"/>
                  <a:gd name="T114" fmla="*/ 9 w 21"/>
                  <a:gd name="T115" fmla="*/ 17 h 43"/>
                  <a:gd name="T116" fmla="*/ 9 w 21"/>
                  <a:gd name="T117" fmla="*/ 10 h 43"/>
                  <a:gd name="T118" fmla="*/ 12 w 21"/>
                  <a:gd name="T119" fmla="*/ 10 h 43"/>
                  <a:gd name="T120" fmla="*/ 12 w 21"/>
                  <a:gd name="T12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3">
                    <a:moveTo>
                      <a:pt x="15" y="19"/>
                    </a:moveTo>
                    <a:cubicBezTo>
                      <a:pt x="15" y="10"/>
                      <a:pt x="15" y="10"/>
                      <a:pt x="15" y="10"/>
                    </a:cubicBezTo>
                    <a:cubicBezTo>
                      <a:pt x="15" y="10"/>
                      <a:pt x="15" y="10"/>
                      <a:pt x="15" y="10"/>
                    </a:cubicBezTo>
                    <a:cubicBezTo>
                      <a:pt x="16" y="11"/>
                      <a:pt x="17" y="11"/>
                      <a:pt x="18" y="11"/>
                    </a:cubicBezTo>
                    <a:cubicBezTo>
                      <a:pt x="18" y="11"/>
                      <a:pt x="19" y="11"/>
                      <a:pt x="19" y="10"/>
                    </a:cubicBezTo>
                    <a:cubicBezTo>
                      <a:pt x="19" y="10"/>
                      <a:pt x="19" y="9"/>
                      <a:pt x="19" y="9"/>
                    </a:cubicBezTo>
                    <a:cubicBezTo>
                      <a:pt x="19" y="8"/>
                      <a:pt x="20" y="8"/>
                      <a:pt x="20" y="7"/>
                    </a:cubicBezTo>
                    <a:cubicBezTo>
                      <a:pt x="20" y="6"/>
                      <a:pt x="19" y="6"/>
                      <a:pt x="19" y="6"/>
                    </a:cubicBezTo>
                    <a:cubicBezTo>
                      <a:pt x="19" y="6"/>
                      <a:pt x="18" y="6"/>
                      <a:pt x="18" y="6"/>
                    </a:cubicBezTo>
                    <a:cubicBezTo>
                      <a:pt x="18" y="6"/>
                      <a:pt x="17" y="6"/>
                      <a:pt x="17" y="5"/>
                    </a:cubicBezTo>
                    <a:cubicBezTo>
                      <a:pt x="16" y="5"/>
                      <a:pt x="16" y="5"/>
                      <a:pt x="15" y="5"/>
                    </a:cubicBezTo>
                    <a:cubicBezTo>
                      <a:pt x="15" y="1"/>
                      <a:pt x="15" y="1"/>
                      <a:pt x="15" y="1"/>
                    </a:cubicBezTo>
                    <a:cubicBezTo>
                      <a:pt x="15" y="1"/>
                      <a:pt x="14" y="0"/>
                      <a:pt x="13" y="0"/>
                    </a:cubicBezTo>
                    <a:cubicBezTo>
                      <a:pt x="12" y="0"/>
                      <a:pt x="12" y="1"/>
                      <a:pt x="12" y="1"/>
                    </a:cubicBezTo>
                    <a:cubicBezTo>
                      <a:pt x="12" y="5"/>
                      <a:pt x="12" y="5"/>
                      <a:pt x="12" y="5"/>
                    </a:cubicBezTo>
                    <a:cubicBezTo>
                      <a:pt x="12" y="5"/>
                      <a:pt x="12" y="5"/>
                      <a:pt x="12" y="5"/>
                    </a:cubicBezTo>
                    <a:cubicBezTo>
                      <a:pt x="11" y="5"/>
                      <a:pt x="10" y="5"/>
                      <a:pt x="9" y="5"/>
                    </a:cubicBezTo>
                    <a:cubicBezTo>
                      <a:pt x="9" y="1"/>
                      <a:pt x="9" y="1"/>
                      <a:pt x="9" y="1"/>
                    </a:cubicBezTo>
                    <a:cubicBezTo>
                      <a:pt x="9" y="1"/>
                      <a:pt x="8" y="0"/>
                      <a:pt x="8" y="0"/>
                    </a:cubicBezTo>
                    <a:cubicBezTo>
                      <a:pt x="7" y="0"/>
                      <a:pt x="6" y="1"/>
                      <a:pt x="6" y="1"/>
                    </a:cubicBezTo>
                    <a:cubicBezTo>
                      <a:pt x="6" y="6"/>
                      <a:pt x="6" y="6"/>
                      <a:pt x="6" y="6"/>
                    </a:cubicBezTo>
                    <a:cubicBezTo>
                      <a:pt x="5" y="7"/>
                      <a:pt x="4" y="7"/>
                      <a:pt x="3" y="8"/>
                    </a:cubicBezTo>
                    <a:cubicBezTo>
                      <a:pt x="2" y="9"/>
                      <a:pt x="2" y="9"/>
                      <a:pt x="1" y="10"/>
                    </a:cubicBezTo>
                    <a:cubicBezTo>
                      <a:pt x="1" y="12"/>
                      <a:pt x="1" y="13"/>
                      <a:pt x="1" y="14"/>
                    </a:cubicBezTo>
                    <a:cubicBezTo>
                      <a:pt x="1" y="15"/>
                      <a:pt x="1" y="16"/>
                      <a:pt x="1" y="17"/>
                    </a:cubicBezTo>
                    <a:cubicBezTo>
                      <a:pt x="2" y="18"/>
                      <a:pt x="3" y="19"/>
                      <a:pt x="3" y="20"/>
                    </a:cubicBezTo>
                    <a:cubicBezTo>
                      <a:pt x="4" y="21"/>
                      <a:pt x="5" y="21"/>
                      <a:pt x="6" y="22"/>
                    </a:cubicBezTo>
                    <a:cubicBezTo>
                      <a:pt x="6" y="22"/>
                      <a:pt x="7" y="22"/>
                      <a:pt x="7" y="22"/>
                    </a:cubicBezTo>
                    <a:cubicBezTo>
                      <a:pt x="7" y="32"/>
                      <a:pt x="7" y="32"/>
                      <a:pt x="7" y="32"/>
                    </a:cubicBezTo>
                    <a:cubicBezTo>
                      <a:pt x="6" y="32"/>
                      <a:pt x="5" y="32"/>
                      <a:pt x="4" y="31"/>
                    </a:cubicBezTo>
                    <a:cubicBezTo>
                      <a:pt x="3" y="31"/>
                      <a:pt x="2" y="31"/>
                      <a:pt x="1" y="31"/>
                    </a:cubicBezTo>
                    <a:cubicBezTo>
                      <a:pt x="1" y="31"/>
                      <a:pt x="1" y="31"/>
                      <a:pt x="1" y="31"/>
                    </a:cubicBezTo>
                    <a:cubicBezTo>
                      <a:pt x="1" y="32"/>
                      <a:pt x="0" y="32"/>
                      <a:pt x="0" y="33"/>
                    </a:cubicBezTo>
                    <a:cubicBezTo>
                      <a:pt x="0" y="33"/>
                      <a:pt x="0" y="34"/>
                      <a:pt x="0" y="34"/>
                    </a:cubicBezTo>
                    <a:cubicBezTo>
                      <a:pt x="0" y="35"/>
                      <a:pt x="0" y="35"/>
                      <a:pt x="0" y="35"/>
                    </a:cubicBezTo>
                    <a:cubicBezTo>
                      <a:pt x="1" y="36"/>
                      <a:pt x="2" y="36"/>
                      <a:pt x="3" y="37"/>
                    </a:cubicBezTo>
                    <a:cubicBezTo>
                      <a:pt x="4" y="37"/>
                      <a:pt x="6" y="37"/>
                      <a:pt x="7" y="37"/>
                    </a:cubicBezTo>
                    <a:cubicBezTo>
                      <a:pt x="7" y="42"/>
                      <a:pt x="7" y="42"/>
                      <a:pt x="7" y="42"/>
                    </a:cubicBezTo>
                    <a:cubicBezTo>
                      <a:pt x="7" y="43"/>
                      <a:pt x="8" y="43"/>
                      <a:pt x="9" y="43"/>
                    </a:cubicBezTo>
                    <a:cubicBezTo>
                      <a:pt x="9" y="43"/>
                      <a:pt x="10" y="43"/>
                      <a:pt x="10" y="42"/>
                    </a:cubicBezTo>
                    <a:cubicBezTo>
                      <a:pt x="10" y="37"/>
                      <a:pt x="10" y="37"/>
                      <a:pt x="10" y="37"/>
                    </a:cubicBezTo>
                    <a:cubicBezTo>
                      <a:pt x="11" y="37"/>
                      <a:pt x="12" y="37"/>
                      <a:pt x="13" y="37"/>
                    </a:cubicBezTo>
                    <a:cubicBezTo>
                      <a:pt x="13" y="42"/>
                      <a:pt x="13" y="42"/>
                      <a:pt x="13" y="42"/>
                    </a:cubicBezTo>
                    <a:cubicBezTo>
                      <a:pt x="13" y="43"/>
                      <a:pt x="13" y="43"/>
                      <a:pt x="14" y="43"/>
                    </a:cubicBezTo>
                    <a:cubicBezTo>
                      <a:pt x="15" y="43"/>
                      <a:pt x="16" y="42"/>
                      <a:pt x="16" y="42"/>
                    </a:cubicBezTo>
                    <a:cubicBezTo>
                      <a:pt x="15" y="36"/>
                      <a:pt x="15" y="36"/>
                      <a:pt x="15" y="36"/>
                    </a:cubicBezTo>
                    <a:cubicBezTo>
                      <a:pt x="16" y="36"/>
                      <a:pt x="17" y="35"/>
                      <a:pt x="18" y="35"/>
                    </a:cubicBezTo>
                    <a:cubicBezTo>
                      <a:pt x="19" y="34"/>
                      <a:pt x="20" y="33"/>
                      <a:pt x="20" y="32"/>
                    </a:cubicBezTo>
                    <a:cubicBezTo>
                      <a:pt x="21" y="31"/>
                      <a:pt x="21" y="30"/>
                      <a:pt x="21" y="28"/>
                    </a:cubicBezTo>
                    <a:cubicBezTo>
                      <a:pt x="21" y="25"/>
                      <a:pt x="21" y="24"/>
                      <a:pt x="19" y="22"/>
                    </a:cubicBezTo>
                    <a:cubicBezTo>
                      <a:pt x="18" y="21"/>
                      <a:pt x="17" y="20"/>
                      <a:pt x="15" y="19"/>
                    </a:cubicBezTo>
                    <a:close/>
                    <a:moveTo>
                      <a:pt x="13" y="31"/>
                    </a:moveTo>
                    <a:cubicBezTo>
                      <a:pt x="12" y="32"/>
                      <a:pt x="11" y="32"/>
                      <a:pt x="10" y="32"/>
                    </a:cubicBezTo>
                    <a:cubicBezTo>
                      <a:pt x="10" y="23"/>
                      <a:pt x="10" y="23"/>
                      <a:pt x="10" y="23"/>
                    </a:cubicBezTo>
                    <a:cubicBezTo>
                      <a:pt x="11" y="24"/>
                      <a:pt x="12" y="24"/>
                      <a:pt x="12" y="24"/>
                    </a:cubicBezTo>
                    <a:lnTo>
                      <a:pt x="13" y="31"/>
                    </a:lnTo>
                    <a:close/>
                    <a:moveTo>
                      <a:pt x="12" y="18"/>
                    </a:moveTo>
                    <a:cubicBezTo>
                      <a:pt x="11" y="18"/>
                      <a:pt x="10" y="17"/>
                      <a:pt x="9" y="17"/>
                    </a:cubicBezTo>
                    <a:cubicBezTo>
                      <a:pt x="9" y="10"/>
                      <a:pt x="9" y="10"/>
                      <a:pt x="9" y="10"/>
                    </a:cubicBezTo>
                    <a:cubicBezTo>
                      <a:pt x="10" y="10"/>
                      <a:pt x="11" y="10"/>
                      <a:pt x="12" y="10"/>
                    </a:cubicBez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27"/>
              <p:cNvSpPr/>
              <p:nvPr/>
            </p:nvSpPr>
            <p:spPr bwMode="auto">
              <a:xfrm>
                <a:off x="3793" y="1798"/>
                <a:ext cx="11" cy="31"/>
              </a:xfrm>
              <a:custGeom>
                <a:avLst/>
                <a:gdLst>
                  <a:gd name="T0" fmla="*/ 0 w 5"/>
                  <a:gd name="T1" fmla="*/ 11 h 13"/>
                  <a:gd name="T2" fmla="*/ 2 w 5"/>
                  <a:gd name="T3" fmla="*/ 13 h 13"/>
                  <a:gd name="T4" fmla="*/ 3 w 5"/>
                  <a:gd name="T5" fmla="*/ 13 h 13"/>
                  <a:gd name="T6" fmla="*/ 5 w 5"/>
                  <a:gd name="T7" fmla="*/ 11 h 13"/>
                  <a:gd name="T8" fmla="*/ 5 w 5"/>
                  <a:gd name="T9" fmla="*/ 2 h 13"/>
                  <a:gd name="T10" fmla="*/ 3 w 5"/>
                  <a:gd name="T11" fmla="*/ 0 h 13"/>
                  <a:gd name="T12" fmla="*/ 2 w 5"/>
                  <a:gd name="T13" fmla="*/ 0 h 13"/>
                  <a:gd name="T14" fmla="*/ 0 w 5"/>
                  <a:gd name="T15" fmla="*/ 2 h 13"/>
                  <a:gd name="T16" fmla="*/ 0 w 5"/>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0" y="11"/>
                    </a:moveTo>
                    <a:cubicBezTo>
                      <a:pt x="0" y="12"/>
                      <a:pt x="1" y="13"/>
                      <a:pt x="2" y="13"/>
                    </a:cubicBezTo>
                    <a:cubicBezTo>
                      <a:pt x="3" y="13"/>
                      <a:pt x="3" y="13"/>
                      <a:pt x="3" y="13"/>
                    </a:cubicBezTo>
                    <a:cubicBezTo>
                      <a:pt x="4" y="13"/>
                      <a:pt x="5" y="12"/>
                      <a:pt x="5" y="11"/>
                    </a:cubicBezTo>
                    <a:cubicBezTo>
                      <a:pt x="5" y="2"/>
                      <a:pt x="5" y="2"/>
                      <a:pt x="5" y="2"/>
                    </a:cubicBezTo>
                    <a:cubicBezTo>
                      <a:pt x="5" y="1"/>
                      <a:pt x="4" y="0"/>
                      <a:pt x="3" y="0"/>
                    </a:cubicBezTo>
                    <a:cubicBezTo>
                      <a:pt x="2" y="0"/>
                      <a:pt x="2" y="0"/>
                      <a:pt x="2" y="0"/>
                    </a:cubicBezTo>
                    <a:cubicBezTo>
                      <a:pt x="1" y="0"/>
                      <a:pt x="0" y="1"/>
                      <a:pt x="0" y="2"/>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28"/>
              <p:cNvSpPr/>
              <p:nvPr/>
            </p:nvSpPr>
            <p:spPr bwMode="auto">
              <a:xfrm>
                <a:off x="3774" y="1791"/>
                <a:ext cx="14" cy="38"/>
              </a:xfrm>
              <a:custGeom>
                <a:avLst/>
                <a:gdLst>
                  <a:gd name="T0" fmla="*/ 0 w 6"/>
                  <a:gd name="T1" fmla="*/ 14 h 16"/>
                  <a:gd name="T2" fmla="*/ 2 w 6"/>
                  <a:gd name="T3" fmla="*/ 16 h 16"/>
                  <a:gd name="T4" fmla="*/ 4 w 6"/>
                  <a:gd name="T5" fmla="*/ 16 h 16"/>
                  <a:gd name="T6" fmla="*/ 6 w 6"/>
                  <a:gd name="T7" fmla="*/ 14 h 16"/>
                  <a:gd name="T8" fmla="*/ 6 w 6"/>
                  <a:gd name="T9" fmla="*/ 1 h 16"/>
                  <a:gd name="T10" fmla="*/ 4 w 6"/>
                  <a:gd name="T11" fmla="*/ 0 h 16"/>
                  <a:gd name="T12" fmla="*/ 2 w 6"/>
                  <a:gd name="T13" fmla="*/ 0 h 16"/>
                  <a:gd name="T14" fmla="*/ 0 w 6"/>
                  <a:gd name="T15" fmla="*/ 1 h 16"/>
                  <a:gd name="T16" fmla="*/ 0 w 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0" y="14"/>
                    </a:moveTo>
                    <a:cubicBezTo>
                      <a:pt x="0" y="15"/>
                      <a:pt x="1" y="16"/>
                      <a:pt x="2" y="16"/>
                    </a:cubicBezTo>
                    <a:cubicBezTo>
                      <a:pt x="4" y="16"/>
                      <a:pt x="4" y="16"/>
                      <a:pt x="4" y="16"/>
                    </a:cubicBezTo>
                    <a:cubicBezTo>
                      <a:pt x="5" y="16"/>
                      <a:pt x="6" y="15"/>
                      <a:pt x="6" y="14"/>
                    </a:cubicBezTo>
                    <a:cubicBezTo>
                      <a:pt x="6" y="1"/>
                      <a:pt x="6" y="1"/>
                      <a:pt x="6" y="1"/>
                    </a:cubicBezTo>
                    <a:cubicBezTo>
                      <a:pt x="6" y="1"/>
                      <a:pt x="5" y="0"/>
                      <a:pt x="4" y="0"/>
                    </a:cubicBezTo>
                    <a:cubicBezTo>
                      <a:pt x="2" y="0"/>
                      <a:pt x="2" y="0"/>
                      <a:pt x="2" y="0"/>
                    </a:cubicBezTo>
                    <a:cubicBezTo>
                      <a:pt x="1" y="0"/>
                      <a:pt x="0" y="1"/>
                      <a:pt x="0" y="1"/>
                    </a:cubicBez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9"/>
              <p:cNvSpPr/>
              <p:nvPr/>
            </p:nvSpPr>
            <p:spPr bwMode="auto">
              <a:xfrm>
                <a:off x="3755" y="1779"/>
                <a:ext cx="14" cy="50"/>
              </a:xfrm>
              <a:custGeom>
                <a:avLst/>
                <a:gdLst>
                  <a:gd name="T0" fmla="*/ 0 w 6"/>
                  <a:gd name="T1" fmla="*/ 19 h 21"/>
                  <a:gd name="T2" fmla="*/ 2 w 6"/>
                  <a:gd name="T3" fmla="*/ 21 h 21"/>
                  <a:gd name="T4" fmla="*/ 4 w 6"/>
                  <a:gd name="T5" fmla="*/ 21 h 21"/>
                  <a:gd name="T6" fmla="*/ 6 w 6"/>
                  <a:gd name="T7" fmla="*/ 19 h 21"/>
                  <a:gd name="T8" fmla="*/ 6 w 6"/>
                  <a:gd name="T9" fmla="*/ 2 h 21"/>
                  <a:gd name="T10" fmla="*/ 4 w 6"/>
                  <a:gd name="T11" fmla="*/ 0 h 21"/>
                  <a:gd name="T12" fmla="*/ 2 w 6"/>
                  <a:gd name="T13" fmla="*/ 0 h 21"/>
                  <a:gd name="T14" fmla="*/ 0 w 6"/>
                  <a:gd name="T15" fmla="*/ 2 h 21"/>
                  <a:gd name="T16" fmla="*/ 0 w 6"/>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1">
                    <a:moveTo>
                      <a:pt x="0" y="19"/>
                    </a:moveTo>
                    <a:cubicBezTo>
                      <a:pt x="0" y="20"/>
                      <a:pt x="1" y="21"/>
                      <a:pt x="2" y="21"/>
                    </a:cubicBezTo>
                    <a:cubicBezTo>
                      <a:pt x="4" y="21"/>
                      <a:pt x="4" y="21"/>
                      <a:pt x="4" y="21"/>
                    </a:cubicBezTo>
                    <a:cubicBezTo>
                      <a:pt x="5" y="21"/>
                      <a:pt x="6" y="20"/>
                      <a:pt x="6" y="19"/>
                    </a:cubicBezTo>
                    <a:cubicBezTo>
                      <a:pt x="6" y="2"/>
                      <a:pt x="6" y="2"/>
                      <a:pt x="6" y="2"/>
                    </a:cubicBezTo>
                    <a:cubicBezTo>
                      <a:pt x="6" y="1"/>
                      <a:pt x="5" y="0"/>
                      <a:pt x="4" y="0"/>
                    </a:cubicBezTo>
                    <a:cubicBezTo>
                      <a:pt x="2" y="0"/>
                      <a:pt x="2" y="0"/>
                      <a:pt x="2" y="0"/>
                    </a:cubicBezTo>
                    <a:cubicBezTo>
                      <a:pt x="1" y="0"/>
                      <a:pt x="0" y="1"/>
                      <a:pt x="0" y="2"/>
                    </a:cubicBez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30"/>
              <p:cNvSpPr/>
              <p:nvPr/>
            </p:nvSpPr>
            <p:spPr bwMode="auto">
              <a:xfrm>
                <a:off x="3909" y="1539"/>
                <a:ext cx="7" cy="12"/>
              </a:xfrm>
              <a:custGeom>
                <a:avLst/>
                <a:gdLst>
                  <a:gd name="T0" fmla="*/ 0 w 3"/>
                  <a:gd name="T1" fmla="*/ 5 h 5"/>
                  <a:gd name="T2" fmla="*/ 1 w 3"/>
                  <a:gd name="T3" fmla="*/ 5 h 5"/>
                  <a:gd name="T4" fmla="*/ 2 w 3"/>
                  <a:gd name="T5" fmla="*/ 5 h 5"/>
                  <a:gd name="T6" fmla="*/ 3 w 3"/>
                  <a:gd name="T7" fmla="*/ 5 h 5"/>
                  <a:gd name="T8" fmla="*/ 3 w 3"/>
                  <a:gd name="T9" fmla="*/ 0 h 5"/>
                  <a:gd name="T10" fmla="*/ 2 w 3"/>
                  <a:gd name="T11" fmla="*/ 0 h 5"/>
                  <a:gd name="T12" fmla="*/ 1 w 3"/>
                  <a:gd name="T13" fmla="*/ 0 h 5"/>
                  <a:gd name="T14" fmla="*/ 0 w 3"/>
                  <a:gd name="T15" fmla="*/ 0 h 5"/>
                  <a:gd name="T16" fmla="*/ 0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0" y="5"/>
                    </a:moveTo>
                    <a:cubicBezTo>
                      <a:pt x="0" y="5"/>
                      <a:pt x="1" y="5"/>
                      <a:pt x="1" y="5"/>
                    </a:cubicBezTo>
                    <a:cubicBezTo>
                      <a:pt x="2" y="5"/>
                      <a:pt x="2" y="5"/>
                      <a:pt x="2" y="5"/>
                    </a:cubicBezTo>
                    <a:cubicBezTo>
                      <a:pt x="2" y="5"/>
                      <a:pt x="3" y="5"/>
                      <a:pt x="3" y="5"/>
                    </a:cubicBezTo>
                    <a:cubicBezTo>
                      <a:pt x="3" y="0"/>
                      <a:pt x="3" y="0"/>
                      <a:pt x="3" y="0"/>
                    </a:cubicBezTo>
                    <a:cubicBezTo>
                      <a:pt x="3" y="0"/>
                      <a:pt x="2" y="0"/>
                      <a:pt x="2" y="0"/>
                    </a:cubicBezTo>
                    <a:cubicBezTo>
                      <a:pt x="1" y="0"/>
                      <a:pt x="1" y="0"/>
                      <a:pt x="1" y="0"/>
                    </a:cubicBezTo>
                    <a:cubicBezTo>
                      <a:pt x="1"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31"/>
              <p:cNvSpPr/>
              <p:nvPr/>
            </p:nvSpPr>
            <p:spPr bwMode="auto">
              <a:xfrm>
                <a:off x="3902" y="1535"/>
                <a:ext cx="4" cy="16"/>
              </a:xfrm>
              <a:custGeom>
                <a:avLst/>
                <a:gdLst>
                  <a:gd name="T0" fmla="*/ 0 w 2"/>
                  <a:gd name="T1" fmla="*/ 7 h 7"/>
                  <a:gd name="T2" fmla="*/ 1 w 2"/>
                  <a:gd name="T3" fmla="*/ 7 h 7"/>
                  <a:gd name="T4" fmla="*/ 1 w 2"/>
                  <a:gd name="T5" fmla="*/ 7 h 7"/>
                  <a:gd name="T6" fmla="*/ 2 w 2"/>
                  <a:gd name="T7" fmla="*/ 7 h 7"/>
                  <a:gd name="T8" fmla="*/ 2 w 2"/>
                  <a:gd name="T9" fmla="*/ 1 h 7"/>
                  <a:gd name="T10" fmla="*/ 1 w 2"/>
                  <a:gd name="T11" fmla="*/ 0 h 7"/>
                  <a:gd name="T12" fmla="*/ 1 w 2"/>
                  <a:gd name="T13" fmla="*/ 0 h 7"/>
                  <a:gd name="T14" fmla="*/ 0 w 2"/>
                  <a:gd name="T15" fmla="*/ 1 h 7"/>
                  <a:gd name="T16" fmla="*/ 0 w 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7"/>
                      <a:pt x="0" y="7"/>
                      <a:pt x="1" y="7"/>
                    </a:cubicBezTo>
                    <a:cubicBezTo>
                      <a:pt x="1" y="7"/>
                      <a:pt x="1" y="7"/>
                      <a:pt x="1" y="7"/>
                    </a:cubicBezTo>
                    <a:cubicBezTo>
                      <a:pt x="2" y="7"/>
                      <a:pt x="2" y="7"/>
                      <a:pt x="2" y="7"/>
                    </a:cubicBezTo>
                    <a:cubicBezTo>
                      <a:pt x="2" y="1"/>
                      <a:pt x="2" y="1"/>
                      <a:pt x="2" y="1"/>
                    </a:cubicBezTo>
                    <a:cubicBezTo>
                      <a:pt x="2" y="0"/>
                      <a:pt x="2" y="0"/>
                      <a:pt x="1" y="0"/>
                    </a:cubicBezTo>
                    <a:cubicBezTo>
                      <a:pt x="1" y="0"/>
                      <a:pt x="1" y="0"/>
                      <a:pt x="1" y="0"/>
                    </a:cubicBezTo>
                    <a:cubicBezTo>
                      <a:pt x="0" y="0"/>
                      <a:pt x="0" y="0"/>
                      <a:pt x="0" y="1"/>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32"/>
              <p:cNvSpPr/>
              <p:nvPr/>
            </p:nvSpPr>
            <p:spPr bwMode="auto">
              <a:xfrm>
                <a:off x="3892" y="1530"/>
                <a:ext cx="7" cy="21"/>
              </a:xfrm>
              <a:custGeom>
                <a:avLst/>
                <a:gdLst>
                  <a:gd name="T0" fmla="*/ 0 w 3"/>
                  <a:gd name="T1" fmla="*/ 9 h 9"/>
                  <a:gd name="T2" fmla="*/ 1 w 3"/>
                  <a:gd name="T3" fmla="*/ 9 h 9"/>
                  <a:gd name="T4" fmla="*/ 2 w 3"/>
                  <a:gd name="T5" fmla="*/ 9 h 9"/>
                  <a:gd name="T6" fmla="*/ 3 w 3"/>
                  <a:gd name="T7" fmla="*/ 9 h 9"/>
                  <a:gd name="T8" fmla="*/ 3 w 3"/>
                  <a:gd name="T9" fmla="*/ 1 h 9"/>
                  <a:gd name="T10" fmla="*/ 2 w 3"/>
                  <a:gd name="T11" fmla="*/ 0 h 9"/>
                  <a:gd name="T12" fmla="*/ 1 w 3"/>
                  <a:gd name="T13" fmla="*/ 0 h 9"/>
                  <a:gd name="T14" fmla="*/ 0 w 3"/>
                  <a:gd name="T15" fmla="*/ 1 h 9"/>
                  <a:gd name="T16" fmla="*/ 0 w 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0" y="9"/>
                    </a:moveTo>
                    <a:cubicBezTo>
                      <a:pt x="0" y="9"/>
                      <a:pt x="1" y="9"/>
                      <a:pt x="1" y="9"/>
                    </a:cubicBezTo>
                    <a:cubicBezTo>
                      <a:pt x="2" y="9"/>
                      <a:pt x="2" y="9"/>
                      <a:pt x="2" y="9"/>
                    </a:cubicBezTo>
                    <a:cubicBezTo>
                      <a:pt x="2" y="9"/>
                      <a:pt x="3" y="9"/>
                      <a:pt x="3" y="9"/>
                    </a:cubicBezTo>
                    <a:cubicBezTo>
                      <a:pt x="3" y="1"/>
                      <a:pt x="3" y="1"/>
                      <a:pt x="3" y="1"/>
                    </a:cubicBezTo>
                    <a:cubicBezTo>
                      <a:pt x="3" y="0"/>
                      <a:pt x="2" y="0"/>
                      <a:pt x="2" y="0"/>
                    </a:cubicBezTo>
                    <a:cubicBezTo>
                      <a:pt x="1" y="0"/>
                      <a:pt x="1" y="0"/>
                      <a:pt x="1" y="0"/>
                    </a:cubicBezTo>
                    <a:cubicBezTo>
                      <a:pt x="1" y="0"/>
                      <a:pt x="0" y="0"/>
                      <a:pt x="0" y="1"/>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33"/>
              <p:cNvSpPr/>
              <p:nvPr/>
            </p:nvSpPr>
            <p:spPr bwMode="auto">
              <a:xfrm>
                <a:off x="3757" y="2161"/>
                <a:ext cx="17" cy="36"/>
              </a:xfrm>
              <a:custGeom>
                <a:avLst/>
                <a:gdLst>
                  <a:gd name="T0" fmla="*/ 0 w 7"/>
                  <a:gd name="T1" fmla="*/ 13 h 15"/>
                  <a:gd name="T2" fmla="*/ 2 w 7"/>
                  <a:gd name="T3" fmla="*/ 15 h 15"/>
                  <a:gd name="T4" fmla="*/ 5 w 7"/>
                  <a:gd name="T5" fmla="*/ 15 h 15"/>
                  <a:gd name="T6" fmla="*/ 7 w 7"/>
                  <a:gd name="T7" fmla="*/ 13 h 15"/>
                  <a:gd name="T8" fmla="*/ 7 w 7"/>
                  <a:gd name="T9" fmla="*/ 2 h 15"/>
                  <a:gd name="T10" fmla="*/ 5 w 7"/>
                  <a:gd name="T11" fmla="*/ 0 h 15"/>
                  <a:gd name="T12" fmla="*/ 2 w 7"/>
                  <a:gd name="T13" fmla="*/ 0 h 15"/>
                  <a:gd name="T14" fmla="*/ 0 w 7"/>
                  <a:gd name="T15" fmla="*/ 2 h 15"/>
                  <a:gd name="T16" fmla="*/ 0 w 7"/>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0" y="13"/>
                    </a:moveTo>
                    <a:cubicBezTo>
                      <a:pt x="0" y="14"/>
                      <a:pt x="1" y="15"/>
                      <a:pt x="2" y="15"/>
                    </a:cubicBezTo>
                    <a:cubicBezTo>
                      <a:pt x="5" y="15"/>
                      <a:pt x="5" y="15"/>
                      <a:pt x="5" y="15"/>
                    </a:cubicBezTo>
                    <a:cubicBezTo>
                      <a:pt x="6" y="15"/>
                      <a:pt x="7" y="14"/>
                      <a:pt x="7" y="13"/>
                    </a:cubicBezTo>
                    <a:cubicBezTo>
                      <a:pt x="7" y="2"/>
                      <a:pt x="7" y="2"/>
                      <a:pt x="7" y="2"/>
                    </a:cubicBezTo>
                    <a:cubicBezTo>
                      <a:pt x="7" y="1"/>
                      <a:pt x="6" y="0"/>
                      <a:pt x="5" y="0"/>
                    </a:cubicBezTo>
                    <a:cubicBezTo>
                      <a:pt x="2" y="0"/>
                      <a:pt x="2" y="0"/>
                      <a:pt x="2" y="0"/>
                    </a:cubicBezTo>
                    <a:cubicBezTo>
                      <a:pt x="1" y="0"/>
                      <a:pt x="0" y="1"/>
                      <a:pt x="0"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34"/>
              <p:cNvSpPr/>
              <p:nvPr/>
            </p:nvSpPr>
            <p:spPr bwMode="auto">
              <a:xfrm>
                <a:off x="3736" y="2152"/>
                <a:ext cx="14" cy="45"/>
              </a:xfrm>
              <a:custGeom>
                <a:avLst/>
                <a:gdLst>
                  <a:gd name="T0" fmla="*/ 0 w 6"/>
                  <a:gd name="T1" fmla="*/ 17 h 19"/>
                  <a:gd name="T2" fmla="*/ 2 w 6"/>
                  <a:gd name="T3" fmla="*/ 19 h 19"/>
                  <a:gd name="T4" fmla="*/ 4 w 6"/>
                  <a:gd name="T5" fmla="*/ 19 h 19"/>
                  <a:gd name="T6" fmla="*/ 6 w 6"/>
                  <a:gd name="T7" fmla="*/ 17 h 19"/>
                  <a:gd name="T8" fmla="*/ 6 w 6"/>
                  <a:gd name="T9" fmla="*/ 2 h 19"/>
                  <a:gd name="T10" fmla="*/ 4 w 6"/>
                  <a:gd name="T11" fmla="*/ 0 h 19"/>
                  <a:gd name="T12" fmla="*/ 2 w 6"/>
                  <a:gd name="T13" fmla="*/ 0 h 19"/>
                  <a:gd name="T14" fmla="*/ 0 w 6"/>
                  <a:gd name="T15" fmla="*/ 2 h 19"/>
                  <a:gd name="T16" fmla="*/ 0 w 6"/>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9">
                    <a:moveTo>
                      <a:pt x="0" y="17"/>
                    </a:moveTo>
                    <a:cubicBezTo>
                      <a:pt x="0" y="18"/>
                      <a:pt x="1" y="19"/>
                      <a:pt x="2" y="19"/>
                    </a:cubicBezTo>
                    <a:cubicBezTo>
                      <a:pt x="4" y="19"/>
                      <a:pt x="4" y="19"/>
                      <a:pt x="4" y="19"/>
                    </a:cubicBezTo>
                    <a:cubicBezTo>
                      <a:pt x="6" y="19"/>
                      <a:pt x="6" y="18"/>
                      <a:pt x="6" y="17"/>
                    </a:cubicBezTo>
                    <a:cubicBezTo>
                      <a:pt x="6" y="2"/>
                      <a:pt x="6" y="2"/>
                      <a:pt x="6" y="2"/>
                    </a:cubicBezTo>
                    <a:cubicBezTo>
                      <a:pt x="6" y="0"/>
                      <a:pt x="6" y="0"/>
                      <a:pt x="4" y="0"/>
                    </a:cubicBezTo>
                    <a:cubicBezTo>
                      <a:pt x="2" y="0"/>
                      <a:pt x="2" y="0"/>
                      <a:pt x="2" y="0"/>
                    </a:cubicBezTo>
                    <a:cubicBezTo>
                      <a:pt x="1" y="0"/>
                      <a:pt x="0" y="0"/>
                      <a:pt x="0" y="2"/>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35"/>
              <p:cNvSpPr/>
              <p:nvPr/>
            </p:nvSpPr>
            <p:spPr bwMode="auto">
              <a:xfrm>
                <a:off x="3712" y="2137"/>
                <a:ext cx="17" cy="60"/>
              </a:xfrm>
              <a:custGeom>
                <a:avLst/>
                <a:gdLst>
                  <a:gd name="T0" fmla="*/ 1 w 7"/>
                  <a:gd name="T1" fmla="*/ 23 h 25"/>
                  <a:gd name="T2" fmla="*/ 3 w 7"/>
                  <a:gd name="T3" fmla="*/ 25 h 25"/>
                  <a:gd name="T4" fmla="*/ 5 w 7"/>
                  <a:gd name="T5" fmla="*/ 25 h 25"/>
                  <a:gd name="T6" fmla="*/ 7 w 7"/>
                  <a:gd name="T7" fmla="*/ 23 h 25"/>
                  <a:gd name="T8" fmla="*/ 7 w 7"/>
                  <a:gd name="T9" fmla="*/ 2 h 25"/>
                  <a:gd name="T10" fmla="*/ 5 w 7"/>
                  <a:gd name="T11" fmla="*/ 0 h 25"/>
                  <a:gd name="T12" fmla="*/ 3 w 7"/>
                  <a:gd name="T13" fmla="*/ 0 h 25"/>
                  <a:gd name="T14" fmla="*/ 0 w 7"/>
                  <a:gd name="T15" fmla="*/ 2 h 25"/>
                  <a:gd name="T16" fmla="*/ 1 w 7"/>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1" y="23"/>
                    </a:moveTo>
                    <a:cubicBezTo>
                      <a:pt x="1" y="24"/>
                      <a:pt x="1" y="25"/>
                      <a:pt x="3" y="25"/>
                    </a:cubicBezTo>
                    <a:cubicBezTo>
                      <a:pt x="5" y="25"/>
                      <a:pt x="5" y="25"/>
                      <a:pt x="5" y="25"/>
                    </a:cubicBezTo>
                    <a:cubicBezTo>
                      <a:pt x="6" y="25"/>
                      <a:pt x="7" y="24"/>
                      <a:pt x="7" y="23"/>
                    </a:cubicBezTo>
                    <a:cubicBezTo>
                      <a:pt x="7" y="2"/>
                      <a:pt x="7" y="2"/>
                      <a:pt x="7" y="2"/>
                    </a:cubicBezTo>
                    <a:cubicBezTo>
                      <a:pt x="7" y="1"/>
                      <a:pt x="6" y="0"/>
                      <a:pt x="5" y="0"/>
                    </a:cubicBezTo>
                    <a:cubicBezTo>
                      <a:pt x="3" y="0"/>
                      <a:pt x="3" y="0"/>
                      <a:pt x="3" y="0"/>
                    </a:cubicBezTo>
                    <a:cubicBezTo>
                      <a:pt x="1" y="0"/>
                      <a:pt x="0" y="1"/>
                      <a:pt x="0" y="2"/>
                    </a:cubicBezTo>
                    <a:lnTo>
                      <a:pt x="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36"/>
              <p:cNvSpPr>
                <a:spLocks noEditPoints="1"/>
              </p:cNvSpPr>
              <p:nvPr/>
            </p:nvSpPr>
            <p:spPr bwMode="auto">
              <a:xfrm>
                <a:off x="4089" y="2612"/>
                <a:ext cx="78" cy="78"/>
              </a:xfrm>
              <a:custGeom>
                <a:avLst/>
                <a:gdLst>
                  <a:gd name="T0" fmla="*/ 16 w 33"/>
                  <a:gd name="T1" fmla="*/ 0 h 33"/>
                  <a:gd name="T2" fmla="*/ 0 w 33"/>
                  <a:gd name="T3" fmla="*/ 17 h 33"/>
                  <a:gd name="T4" fmla="*/ 17 w 33"/>
                  <a:gd name="T5" fmla="*/ 33 h 33"/>
                  <a:gd name="T6" fmla="*/ 32 w 33"/>
                  <a:gd name="T7" fmla="*/ 16 h 33"/>
                  <a:gd name="T8" fmla="*/ 16 w 33"/>
                  <a:gd name="T9" fmla="*/ 0 h 33"/>
                  <a:gd name="T10" fmla="*/ 17 w 33"/>
                  <a:gd name="T11" fmla="*/ 29 h 33"/>
                  <a:gd name="T12" fmla="*/ 3 w 33"/>
                  <a:gd name="T13" fmla="*/ 17 h 33"/>
                  <a:gd name="T14" fmla="*/ 16 w 33"/>
                  <a:gd name="T15" fmla="*/ 4 h 33"/>
                  <a:gd name="T16" fmla="*/ 29 w 33"/>
                  <a:gd name="T17" fmla="*/ 16 h 33"/>
                  <a:gd name="T18" fmla="*/ 17 w 33"/>
                  <a:gd name="T1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1"/>
                      <a:pt x="0" y="8"/>
                      <a:pt x="0" y="17"/>
                    </a:cubicBezTo>
                    <a:cubicBezTo>
                      <a:pt x="0" y="26"/>
                      <a:pt x="8" y="33"/>
                      <a:pt x="17" y="33"/>
                    </a:cubicBezTo>
                    <a:cubicBezTo>
                      <a:pt x="26" y="32"/>
                      <a:pt x="33" y="25"/>
                      <a:pt x="32" y="16"/>
                    </a:cubicBezTo>
                    <a:cubicBezTo>
                      <a:pt x="32" y="7"/>
                      <a:pt x="25" y="0"/>
                      <a:pt x="16" y="0"/>
                    </a:cubicBezTo>
                    <a:close/>
                    <a:moveTo>
                      <a:pt x="17" y="29"/>
                    </a:moveTo>
                    <a:cubicBezTo>
                      <a:pt x="10" y="30"/>
                      <a:pt x="4" y="24"/>
                      <a:pt x="3" y="17"/>
                    </a:cubicBezTo>
                    <a:cubicBezTo>
                      <a:pt x="3" y="10"/>
                      <a:pt x="9" y="4"/>
                      <a:pt x="16" y="4"/>
                    </a:cubicBezTo>
                    <a:cubicBezTo>
                      <a:pt x="23" y="3"/>
                      <a:pt x="29" y="9"/>
                      <a:pt x="29" y="16"/>
                    </a:cubicBezTo>
                    <a:cubicBezTo>
                      <a:pt x="29" y="23"/>
                      <a:pt x="24" y="29"/>
                      <a:pt x="1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37"/>
              <p:cNvSpPr/>
              <p:nvPr/>
            </p:nvSpPr>
            <p:spPr bwMode="auto">
              <a:xfrm>
                <a:off x="4108" y="2633"/>
                <a:ext cx="40" cy="36"/>
              </a:xfrm>
              <a:custGeom>
                <a:avLst/>
                <a:gdLst>
                  <a:gd name="T0" fmla="*/ 11 w 17"/>
                  <a:gd name="T1" fmla="*/ 13 h 15"/>
                  <a:gd name="T2" fmla="*/ 6 w 17"/>
                  <a:gd name="T3" fmla="*/ 10 h 15"/>
                  <a:gd name="T4" fmla="*/ 10 w 17"/>
                  <a:gd name="T5" fmla="*/ 10 h 15"/>
                  <a:gd name="T6" fmla="*/ 11 w 17"/>
                  <a:gd name="T7" fmla="*/ 9 h 15"/>
                  <a:gd name="T8" fmla="*/ 10 w 17"/>
                  <a:gd name="T9" fmla="*/ 8 h 15"/>
                  <a:gd name="T10" fmla="*/ 5 w 17"/>
                  <a:gd name="T11" fmla="*/ 8 h 15"/>
                  <a:gd name="T12" fmla="*/ 5 w 17"/>
                  <a:gd name="T13" fmla="*/ 8 h 15"/>
                  <a:gd name="T14" fmla="*/ 5 w 17"/>
                  <a:gd name="T15" fmla="*/ 7 h 15"/>
                  <a:gd name="T16" fmla="*/ 10 w 17"/>
                  <a:gd name="T17" fmla="*/ 7 h 15"/>
                  <a:gd name="T18" fmla="*/ 11 w 17"/>
                  <a:gd name="T19" fmla="*/ 6 h 15"/>
                  <a:gd name="T20" fmla="*/ 10 w 17"/>
                  <a:gd name="T21" fmla="*/ 5 h 15"/>
                  <a:gd name="T22" fmla="*/ 6 w 17"/>
                  <a:gd name="T23" fmla="*/ 5 h 15"/>
                  <a:gd name="T24" fmla="*/ 10 w 17"/>
                  <a:gd name="T25" fmla="*/ 2 h 15"/>
                  <a:gd name="T26" fmla="*/ 14 w 17"/>
                  <a:gd name="T27" fmla="*/ 3 h 15"/>
                  <a:gd name="T28" fmla="*/ 17 w 17"/>
                  <a:gd name="T29" fmla="*/ 3 h 15"/>
                  <a:gd name="T30" fmla="*/ 10 w 17"/>
                  <a:gd name="T31" fmla="*/ 0 h 15"/>
                  <a:gd name="T32" fmla="*/ 3 w 17"/>
                  <a:gd name="T33" fmla="*/ 5 h 15"/>
                  <a:gd name="T34" fmla="*/ 1 w 17"/>
                  <a:gd name="T35" fmla="*/ 5 h 15"/>
                  <a:gd name="T36" fmla="*/ 0 w 17"/>
                  <a:gd name="T37" fmla="*/ 6 h 15"/>
                  <a:gd name="T38" fmla="*/ 1 w 17"/>
                  <a:gd name="T39" fmla="*/ 7 h 15"/>
                  <a:gd name="T40" fmla="*/ 3 w 17"/>
                  <a:gd name="T41" fmla="*/ 7 h 15"/>
                  <a:gd name="T42" fmla="*/ 3 w 17"/>
                  <a:gd name="T43" fmla="*/ 8 h 15"/>
                  <a:gd name="T44" fmla="*/ 3 w 17"/>
                  <a:gd name="T45" fmla="*/ 8 h 15"/>
                  <a:gd name="T46" fmla="*/ 1 w 17"/>
                  <a:gd name="T47" fmla="*/ 8 h 15"/>
                  <a:gd name="T48" fmla="*/ 0 w 17"/>
                  <a:gd name="T49" fmla="*/ 9 h 15"/>
                  <a:gd name="T50" fmla="*/ 1 w 17"/>
                  <a:gd name="T51" fmla="*/ 10 h 15"/>
                  <a:gd name="T52" fmla="*/ 4 w 17"/>
                  <a:gd name="T53" fmla="*/ 10 h 15"/>
                  <a:gd name="T54" fmla="*/ 11 w 17"/>
                  <a:gd name="T55" fmla="*/ 15 h 15"/>
                  <a:gd name="T56" fmla="*/ 17 w 17"/>
                  <a:gd name="T57" fmla="*/ 11 h 15"/>
                  <a:gd name="T58" fmla="*/ 14 w 17"/>
                  <a:gd name="T59" fmla="*/ 11 h 15"/>
                  <a:gd name="T60" fmla="*/ 11 w 17"/>
                  <a:gd name="T6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15">
                    <a:moveTo>
                      <a:pt x="11" y="13"/>
                    </a:moveTo>
                    <a:cubicBezTo>
                      <a:pt x="9" y="13"/>
                      <a:pt x="7" y="12"/>
                      <a:pt x="6" y="10"/>
                    </a:cubicBezTo>
                    <a:cubicBezTo>
                      <a:pt x="10" y="10"/>
                      <a:pt x="10" y="10"/>
                      <a:pt x="10" y="10"/>
                    </a:cubicBezTo>
                    <a:cubicBezTo>
                      <a:pt x="10" y="10"/>
                      <a:pt x="11" y="10"/>
                      <a:pt x="11" y="9"/>
                    </a:cubicBezTo>
                    <a:cubicBezTo>
                      <a:pt x="11" y="9"/>
                      <a:pt x="10" y="8"/>
                      <a:pt x="10" y="8"/>
                    </a:cubicBezTo>
                    <a:cubicBezTo>
                      <a:pt x="5" y="8"/>
                      <a:pt x="5" y="8"/>
                      <a:pt x="5" y="8"/>
                    </a:cubicBezTo>
                    <a:cubicBezTo>
                      <a:pt x="5" y="8"/>
                      <a:pt x="5" y="8"/>
                      <a:pt x="5" y="8"/>
                    </a:cubicBezTo>
                    <a:cubicBezTo>
                      <a:pt x="5" y="7"/>
                      <a:pt x="5" y="7"/>
                      <a:pt x="5" y="7"/>
                    </a:cubicBezTo>
                    <a:cubicBezTo>
                      <a:pt x="10" y="7"/>
                      <a:pt x="10" y="7"/>
                      <a:pt x="10" y="7"/>
                    </a:cubicBezTo>
                    <a:cubicBezTo>
                      <a:pt x="10" y="7"/>
                      <a:pt x="11" y="6"/>
                      <a:pt x="11" y="6"/>
                    </a:cubicBezTo>
                    <a:cubicBezTo>
                      <a:pt x="11" y="5"/>
                      <a:pt x="10" y="5"/>
                      <a:pt x="10" y="5"/>
                    </a:cubicBezTo>
                    <a:cubicBezTo>
                      <a:pt x="6" y="5"/>
                      <a:pt x="6" y="5"/>
                      <a:pt x="6" y="5"/>
                    </a:cubicBezTo>
                    <a:cubicBezTo>
                      <a:pt x="7" y="3"/>
                      <a:pt x="9" y="2"/>
                      <a:pt x="10" y="2"/>
                    </a:cubicBezTo>
                    <a:cubicBezTo>
                      <a:pt x="12" y="2"/>
                      <a:pt x="13" y="3"/>
                      <a:pt x="14" y="3"/>
                    </a:cubicBezTo>
                    <a:cubicBezTo>
                      <a:pt x="17" y="3"/>
                      <a:pt x="17" y="3"/>
                      <a:pt x="17" y="3"/>
                    </a:cubicBezTo>
                    <a:cubicBezTo>
                      <a:pt x="15" y="1"/>
                      <a:pt x="13" y="0"/>
                      <a:pt x="10" y="0"/>
                    </a:cubicBezTo>
                    <a:cubicBezTo>
                      <a:pt x="7" y="0"/>
                      <a:pt x="4" y="2"/>
                      <a:pt x="3" y="5"/>
                    </a:cubicBezTo>
                    <a:cubicBezTo>
                      <a:pt x="1" y="5"/>
                      <a:pt x="1" y="5"/>
                      <a:pt x="1" y="5"/>
                    </a:cubicBezTo>
                    <a:cubicBezTo>
                      <a:pt x="0" y="5"/>
                      <a:pt x="0" y="5"/>
                      <a:pt x="0" y="6"/>
                    </a:cubicBezTo>
                    <a:cubicBezTo>
                      <a:pt x="0" y="6"/>
                      <a:pt x="0" y="7"/>
                      <a:pt x="1" y="7"/>
                    </a:cubicBezTo>
                    <a:cubicBezTo>
                      <a:pt x="3" y="7"/>
                      <a:pt x="3" y="7"/>
                      <a:pt x="3" y="7"/>
                    </a:cubicBezTo>
                    <a:cubicBezTo>
                      <a:pt x="3" y="7"/>
                      <a:pt x="3" y="7"/>
                      <a:pt x="3" y="8"/>
                    </a:cubicBezTo>
                    <a:cubicBezTo>
                      <a:pt x="3" y="8"/>
                      <a:pt x="3" y="8"/>
                      <a:pt x="3" y="8"/>
                    </a:cubicBezTo>
                    <a:cubicBezTo>
                      <a:pt x="1" y="8"/>
                      <a:pt x="1" y="8"/>
                      <a:pt x="1" y="8"/>
                    </a:cubicBezTo>
                    <a:cubicBezTo>
                      <a:pt x="0" y="8"/>
                      <a:pt x="0" y="9"/>
                      <a:pt x="0" y="9"/>
                    </a:cubicBezTo>
                    <a:cubicBezTo>
                      <a:pt x="0" y="10"/>
                      <a:pt x="0" y="11"/>
                      <a:pt x="1" y="10"/>
                    </a:cubicBezTo>
                    <a:cubicBezTo>
                      <a:pt x="4" y="10"/>
                      <a:pt x="4" y="10"/>
                      <a:pt x="4" y="10"/>
                    </a:cubicBezTo>
                    <a:cubicBezTo>
                      <a:pt x="5" y="13"/>
                      <a:pt x="7" y="15"/>
                      <a:pt x="11" y="15"/>
                    </a:cubicBezTo>
                    <a:cubicBezTo>
                      <a:pt x="13" y="15"/>
                      <a:pt x="16" y="14"/>
                      <a:pt x="17" y="11"/>
                    </a:cubicBezTo>
                    <a:cubicBezTo>
                      <a:pt x="14" y="11"/>
                      <a:pt x="14" y="11"/>
                      <a:pt x="14" y="11"/>
                    </a:cubicBezTo>
                    <a:cubicBezTo>
                      <a:pt x="13" y="12"/>
                      <a:pt x="12"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38"/>
              <p:cNvSpPr>
                <a:spLocks noEditPoints="1"/>
              </p:cNvSpPr>
              <p:nvPr/>
            </p:nvSpPr>
            <p:spPr bwMode="auto">
              <a:xfrm>
                <a:off x="3767" y="2199"/>
                <a:ext cx="35" cy="36"/>
              </a:xfrm>
              <a:custGeom>
                <a:avLst/>
                <a:gdLst>
                  <a:gd name="T0" fmla="*/ 7 w 15"/>
                  <a:gd name="T1" fmla="*/ 0 h 15"/>
                  <a:gd name="T2" fmla="*/ 0 w 15"/>
                  <a:gd name="T3" fmla="*/ 7 h 15"/>
                  <a:gd name="T4" fmla="*/ 8 w 15"/>
                  <a:gd name="T5" fmla="*/ 15 h 15"/>
                  <a:gd name="T6" fmla="*/ 15 w 15"/>
                  <a:gd name="T7" fmla="*/ 7 h 15"/>
                  <a:gd name="T8" fmla="*/ 7 w 15"/>
                  <a:gd name="T9" fmla="*/ 0 h 15"/>
                  <a:gd name="T10" fmla="*/ 8 w 15"/>
                  <a:gd name="T11" fmla="*/ 13 h 15"/>
                  <a:gd name="T12" fmla="*/ 2 w 15"/>
                  <a:gd name="T13" fmla="*/ 7 h 15"/>
                  <a:gd name="T14" fmla="*/ 7 w 15"/>
                  <a:gd name="T15" fmla="*/ 1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3"/>
                      <a:pt x="0" y="7"/>
                    </a:cubicBezTo>
                    <a:cubicBezTo>
                      <a:pt x="0" y="11"/>
                      <a:pt x="4" y="15"/>
                      <a:pt x="8" y="15"/>
                    </a:cubicBezTo>
                    <a:cubicBezTo>
                      <a:pt x="12" y="14"/>
                      <a:pt x="15" y="11"/>
                      <a:pt x="15" y="7"/>
                    </a:cubicBezTo>
                    <a:cubicBezTo>
                      <a:pt x="15" y="3"/>
                      <a:pt x="11" y="0"/>
                      <a:pt x="7" y="0"/>
                    </a:cubicBezTo>
                    <a:close/>
                    <a:moveTo>
                      <a:pt x="8" y="13"/>
                    </a:moveTo>
                    <a:cubicBezTo>
                      <a:pt x="4" y="13"/>
                      <a:pt x="2" y="11"/>
                      <a:pt x="2" y="7"/>
                    </a:cubicBezTo>
                    <a:cubicBezTo>
                      <a:pt x="2" y="4"/>
                      <a:pt x="4" y="2"/>
                      <a:pt x="7" y="1"/>
                    </a:cubicBezTo>
                    <a:cubicBezTo>
                      <a:pt x="11" y="1"/>
                      <a:pt x="13" y="4"/>
                      <a:pt x="13" y="7"/>
                    </a:cubicBezTo>
                    <a:cubicBezTo>
                      <a:pt x="13" y="10"/>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39"/>
              <p:cNvSpPr/>
              <p:nvPr/>
            </p:nvSpPr>
            <p:spPr bwMode="auto">
              <a:xfrm>
                <a:off x="3776" y="2209"/>
                <a:ext cx="17" cy="16"/>
              </a:xfrm>
              <a:custGeom>
                <a:avLst/>
                <a:gdLst>
                  <a:gd name="T0" fmla="*/ 4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3 h 7"/>
                  <a:gd name="T14" fmla="*/ 2 w 7"/>
                  <a:gd name="T15" fmla="*/ 3 h 7"/>
                  <a:gd name="T16" fmla="*/ 4 w 7"/>
                  <a:gd name="T17" fmla="*/ 3 h 7"/>
                  <a:gd name="T18" fmla="*/ 5 w 7"/>
                  <a:gd name="T19" fmla="*/ 2 h 7"/>
                  <a:gd name="T20" fmla="*/ 4 w 7"/>
                  <a:gd name="T21" fmla="*/ 2 h 7"/>
                  <a:gd name="T22" fmla="*/ 2 w 7"/>
                  <a:gd name="T23" fmla="*/ 2 h 7"/>
                  <a:gd name="T24" fmla="*/ 4 w 7"/>
                  <a:gd name="T25" fmla="*/ 1 h 7"/>
                  <a:gd name="T26" fmla="*/ 6 w 7"/>
                  <a:gd name="T27" fmla="*/ 1 h 7"/>
                  <a:gd name="T28" fmla="*/ 7 w 7"/>
                  <a:gd name="T29" fmla="*/ 1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3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4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4" y="6"/>
                    </a:moveTo>
                    <a:cubicBezTo>
                      <a:pt x="4" y="6"/>
                      <a:pt x="3" y="5"/>
                      <a:pt x="3" y="5"/>
                    </a:cubicBezTo>
                    <a:cubicBezTo>
                      <a:pt x="4" y="5"/>
                      <a:pt x="4" y="5"/>
                      <a:pt x="4" y="5"/>
                    </a:cubicBezTo>
                    <a:cubicBezTo>
                      <a:pt x="4" y="5"/>
                      <a:pt x="5" y="4"/>
                      <a:pt x="5" y="4"/>
                    </a:cubicBezTo>
                    <a:cubicBezTo>
                      <a:pt x="5" y="4"/>
                      <a:pt x="4" y="4"/>
                      <a:pt x="4" y="4"/>
                    </a:cubicBezTo>
                    <a:cubicBezTo>
                      <a:pt x="2" y="4"/>
                      <a:pt x="2" y="4"/>
                      <a:pt x="2" y="4"/>
                    </a:cubicBezTo>
                    <a:cubicBezTo>
                      <a:pt x="2" y="4"/>
                      <a:pt x="2" y="3"/>
                      <a:pt x="2" y="3"/>
                    </a:cubicBezTo>
                    <a:cubicBezTo>
                      <a:pt x="2" y="3"/>
                      <a:pt x="2" y="3"/>
                      <a:pt x="2" y="3"/>
                    </a:cubicBezTo>
                    <a:cubicBezTo>
                      <a:pt x="4" y="3"/>
                      <a:pt x="4" y="3"/>
                      <a:pt x="4" y="3"/>
                    </a:cubicBezTo>
                    <a:cubicBezTo>
                      <a:pt x="4" y="3"/>
                      <a:pt x="5" y="3"/>
                      <a:pt x="5" y="2"/>
                    </a:cubicBezTo>
                    <a:cubicBezTo>
                      <a:pt x="5" y="2"/>
                      <a:pt x="4" y="2"/>
                      <a:pt x="4" y="2"/>
                    </a:cubicBezTo>
                    <a:cubicBezTo>
                      <a:pt x="2" y="2"/>
                      <a:pt x="2" y="2"/>
                      <a:pt x="2" y="2"/>
                    </a:cubicBezTo>
                    <a:cubicBezTo>
                      <a:pt x="3" y="1"/>
                      <a:pt x="4" y="1"/>
                      <a:pt x="4" y="1"/>
                    </a:cubicBezTo>
                    <a:cubicBezTo>
                      <a:pt x="5" y="1"/>
                      <a:pt x="5" y="1"/>
                      <a:pt x="6" y="1"/>
                    </a:cubicBezTo>
                    <a:cubicBezTo>
                      <a:pt x="7" y="1"/>
                      <a:pt x="7" y="1"/>
                      <a:pt x="7" y="1"/>
                    </a:cubicBezTo>
                    <a:cubicBezTo>
                      <a:pt x="7" y="0"/>
                      <a:pt x="6" y="0"/>
                      <a:pt x="4" y="0"/>
                    </a:cubicBezTo>
                    <a:cubicBezTo>
                      <a:pt x="3" y="0"/>
                      <a:pt x="2" y="1"/>
                      <a:pt x="1" y="2"/>
                    </a:cubicBezTo>
                    <a:cubicBezTo>
                      <a:pt x="0" y="2"/>
                      <a:pt x="0" y="2"/>
                      <a:pt x="0" y="2"/>
                    </a:cubicBezTo>
                    <a:cubicBezTo>
                      <a:pt x="0" y="2"/>
                      <a:pt x="0" y="2"/>
                      <a:pt x="0" y="3"/>
                    </a:cubicBezTo>
                    <a:cubicBezTo>
                      <a:pt x="0" y="3"/>
                      <a:pt x="0" y="3"/>
                      <a:pt x="0" y="3"/>
                    </a:cubicBezTo>
                    <a:cubicBezTo>
                      <a:pt x="1" y="3"/>
                      <a:pt x="1" y="3"/>
                      <a:pt x="1" y="3"/>
                    </a:cubicBezTo>
                    <a:cubicBezTo>
                      <a:pt x="1" y="3"/>
                      <a:pt x="1" y="3"/>
                      <a:pt x="1" y="3"/>
                    </a:cubicBezTo>
                    <a:cubicBezTo>
                      <a:pt x="1" y="3"/>
                      <a:pt x="1" y="4"/>
                      <a:pt x="1" y="4"/>
                    </a:cubicBezTo>
                    <a:cubicBezTo>
                      <a:pt x="0" y="4"/>
                      <a:pt x="0" y="4"/>
                      <a:pt x="0" y="4"/>
                    </a:cubicBezTo>
                    <a:cubicBezTo>
                      <a:pt x="0" y="4"/>
                      <a:pt x="0" y="4"/>
                      <a:pt x="0" y="4"/>
                    </a:cubicBezTo>
                    <a:cubicBezTo>
                      <a:pt x="0" y="4"/>
                      <a:pt x="0" y="5"/>
                      <a:pt x="0" y="5"/>
                    </a:cubicBezTo>
                    <a:cubicBezTo>
                      <a:pt x="1" y="5"/>
                      <a:pt x="1" y="5"/>
                      <a:pt x="1" y="5"/>
                    </a:cubicBezTo>
                    <a:cubicBezTo>
                      <a:pt x="2" y="6"/>
                      <a:pt x="3" y="7"/>
                      <a:pt x="5" y="7"/>
                    </a:cubicBezTo>
                    <a:cubicBezTo>
                      <a:pt x="6" y="7"/>
                      <a:pt x="7" y="6"/>
                      <a:pt x="7" y="5"/>
                    </a:cubicBezTo>
                    <a:cubicBezTo>
                      <a:pt x="6" y="5"/>
                      <a:pt x="6" y="5"/>
                      <a:pt x="6" y="5"/>
                    </a:cubicBezTo>
                    <a:cubicBezTo>
                      <a:pt x="6" y="5"/>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40"/>
              <p:cNvSpPr>
                <a:spLocks noEditPoints="1"/>
              </p:cNvSpPr>
              <p:nvPr/>
            </p:nvSpPr>
            <p:spPr bwMode="auto">
              <a:xfrm>
                <a:off x="4129" y="2007"/>
                <a:ext cx="36" cy="35"/>
              </a:xfrm>
              <a:custGeom>
                <a:avLst/>
                <a:gdLst>
                  <a:gd name="T0" fmla="*/ 7 w 15"/>
                  <a:gd name="T1" fmla="*/ 0 h 15"/>
                  <a:gd name="T2" fmla="*/ 0 w 15"/>
                  <a:gd name="T3" fmla="*/ 8 h 15"/>
                  <a:gd name="T4" fmla="*/ 8 w 15"/>
                  <a:gd name="T5" fmla="*/ 15 h 15"/>
                  <a:gd name="T6" fmla="*/ 15 w 15"/>
                  <a:gd name="T7" fmla="*/ 7 h 15"/>
                  <a:gd name="T8" fmla="*/ 7 w 15"/>
                  <a:gd name="T9" fmla="*/ 0 h 15"/>
                  <a:gd name="T10" fmla="*/ 8 w 15"/>
                  <a:gd name="T11" fmla="*/ 13 h 15"/>
                  <a:gd name="T12" fmla="*/ 2 w 15"/>
                  <a:gd name="T13" fmla="*/ 8 h 15"/>
                  <a:gd name="T14" fmla="*/ 7 w 15"/>
                  <a:gd name="T15" fmla="*/ 2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4"/>
                      <a:pt x="0" y="8"/>
                    </a:cubicBezTo>
                    <a:cubicBezTo>
                      <a:pt x="0" y="12"/>
                      <a:pt x="4" y="15"/>
                      <a:pt x="8" y="15"/>
                    </a:cubicBezTo>
                    <a:cubicBezTo>
                      <a:pt x="12" y="15"/>
                      <a:pt x="15" y="11"/>
                      <a:pt x="15" y="7"/>
                    </a:cubicBezTo>
                    <a:cubicBezTo>
                      <a:pt x="15" y="3"/>
                      <a:pt x="11" y="0"/>
                      <a:pt x="7" y="0"/>
                    </a:cubicBezTo>
                    <a:close/>
                    <a:moveTo>
                      <a:pt x="8" y="13"/>
                    </a:moveTo>
                    <a:cubicBezTo>
                      <a:pt x="4" y="13"/>
                      <a:pt x="2" y="11"/>
                      <a:pt x="2" y="8"/>
                    </a:cubicBezTo>
                    <a:cubicBezTo>
                      <a:pt x="2" y="4"/>
                      <a:pt x="4" y="2"/>
                      <a:pt x="7" y="2"/>
                    </a:cubicBezTo>
                    <a:cubicBezTo>
                      <a:pt x="11" y="2"/>
                      <a:pt x="13" y="4"/>
                      <a:pt x="13" y="7"/>
                    </a:cubicBezTo>
                    <a:cubicBezTo>
                      <a:pt x="13" y="11"/>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41"/>
              <p:cNvSpPr/>
              <p:nvPr/>
            </p:nvSpPr>
            <p:spPr bwMode="auto">
              <a:xfrm>
                <a:off x="4139" y="2016"/>
                <a:ext cx="16" cy="17"/>
              </a:xfrm>
              <a:custGeom>
                <a:avLst/>
                <a:gdLst>
                  <a:gd name="T0" fmla="*/ 5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4 h 7"/>
                  <a:gd name="T14" fmla="*/ 2 w 7"/>
                  <a:gd name="T15" fmla="*/ 3 h 7"/>
                  <a:gd name="T16" fmla="*/ 4 w 7"/>
                  <a:gd name="T17" fmla="*/ 3 h 7"/>
                  <a:gd name="T18" fmla="*/ 5 w 7"/>
                  <a:gd name="T19" fmla="*/ 3 h 7"/>
                  <a:gd name="T20" fmla="*/ 4 w 7"/>
                  <a:gd name="T21" fmla="*/ 2 h 7"/>
                  <a:gd name="T22" fmla="*/ 3 w 7"/>
                  <a:gd name="T23" fmla="*/ 2 h 7"/>
                  <a:gd name="T24" fmla="*/ 4 w 7"/>
                  <a:gd name="T25" fmla="*/ 1 h 7"/>
                  <a:gd name="T26" fmla="*/ 6 w 7"/>
                  <a:gd name="T27" fmla="*/ 2 h 7"/>
                  <a:gd name="T28" fmla="*/ 7 w 7"/>
                  <a:gd name="T29" fmla="*/ 2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4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5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5" y="6"/>
                    </a:moveTo>
                    <a:cubicBezTo>
                      <a:pt x="4" y="6"/>
                      <a:pt x="3" y="5"/>
                      <a:pt x="3" y="5"/>
                    </a:cubicBezTo>
                    <a:cubicBezTo>
                      <a:pt x="4" y="5"/>
                      <a:pt x="4" y="5"/>
                      <a:pt x="4" y="5"/>
                    </a:cubicBezTo>
                    <a:cubicBezTo>
                      <a:pt x="4" y="5"/>
                      <a:pt x="5" y="5"/>
                      <a:pt x="5" y="4"/>
                    </a:cubicBezTo>
                    <a:cubicBezTo>
                      <a:pt x="5" y="4"/>
                      <a:pt x="4" y="4"/>
                      <a:pt x="4" y="4"/>
                    </a:cubicBezTo>
                    <a:cubicBezTo>
                      <a:pt x="2" y="4"/>
                      <a:pt x="2" y="4"/>
                      <a:pt x="2" y="4"/>
                    </a:cubicBezTo>
                    <a:cubicBezTo>
                      <a:pt x="2" y="4"/>
                      <a:pt x="2" y="4"/>
                      <a:pt x="2" y="4"/>
                    </a:cubicBezTo>
                    <a:cubicBezTo>
                      <a:pt x="2" y="3"/>
                      <a:pt x="2" y="3"/>
                      <a:pt x="2" y="3"/>
                    </a:cubicBezTo>
                    <a:cubicBezTo>
                      <a:pt x="4" y="3"/>
                      <a:pt x="4" y="3"/>
                      <a:pt x="4" y="3"/>
                    </a:cubicBezTo>
                    <a:cubicBezTo>
                      <a:pt x="4" y="3"/>
                      <a:pt x="5" y="3"/>
                      <a:pt x="5" y="3"/>
                    </a:cubicBezTo>
                    <a:cubicBezTo>
                      <a:pt x="5" y="2"/>
                      <a:pt x="4" y="2"/>
                      <a:pt x="4" y="2"/>
                    </a:cubicBezTo>
                    <a:cubicBezTo>
                      <a:pt x="3" y="2"/>
                      <a:pt x="3" y="2"/>
                      <a:pt x="3" y="2"/>
                    </a:cubicBezTo>
                    <a:cubicBezTo>
                      <a:pt x="3" y="2"/>
                      <a:pt x="4" y="1"/>
                      <a:pt x="4" y="1"/>
                    </a:cubicBezTo>
                    <a:cubicBezTo>
                      <a:pt x="5" y="1"/>
                      <a:pt x="6" y="1"/>
                      <a:pt x="6" y="2"/>
                    </a:cubicBezTo>
                    <a:cubicBezTo>
                      <a:pt x="7" y="2"/>
                      <a:pt x="7" y="2"/>
                      <a:pt x="7" y="2"/>
                    </a:cubicBezTo>
                    <a:cubicBezTo>
                      <a:pt x="7" y="1"/>
                      <a:pt x="6" y="0"/>
                      <a:pt x="4" y="0"/>
                    </a:cubicBezTo>
                    <a:cubicBezTo>
                      <a:pt x="3" y="0"/>
                      <a:pt x="2" y="1"/>
                      <a:pt x="1" y="2"/>
                    </a:cubicBezTo>
                    <a:cubicBezTo>
                      <a:pt x="0" y="2"/>
                      <a:pt x="0" y="2"/>
                      <a:pt x="0" y="2"/>
                    </a:cubicBezTo>
                    <a:cubicBezTo>
                      <a:pt x="0" y="2"/>
                      <a:pt x="0" y="3"/>
                      <a:pt x="0" y="3"/>
                    </a:cubicBezTo>
                    <a:cubicBezTo>
                      <a:pt x="0" y="3"/>
                      <a:pt x="0" y="3"/>
                      <a:pt x="0" y="3"/>
                    </a:cubicBezTo>
                    <a:cubicBezTo>
                      <a:pt x="1" y="3"/>
                      <a:pt x="1" y="3"/>
                      <a:pt x="1" y="3"/>
                    </a:cubicBezTo>
                    <a:cubicBezTo>
                      <a:pt x="1" y="3"/>
                      <a:pt x="1" y="3"/>
                      <a:pt x="1" y="4"/>
                    </a:cubicBezTo>
                    <a:cubicBezTo>
                      <a:pt x="1" y="4"/>
                      <a:pt x="1" y="4"/>
                      <a:pt x="1" y="4"/>
                    </a:cubicBezTo>
                    <a:cubicBezTo>
                      <a:pt x="0" y="4"/>
                      <a:pt x="0" y="4"/>
                      <a:pt x="0" y="4"/>
                    </a:cubicBezTo>
                    <a:cubicBezTo>
                      <a:pt x="0" y="4"/>
                      <a:pt x="0" y="4"/>
                      <a:pt x="0" y="4"/>
                    </a:cubicBezTo>
                    <a:cubicBezTo>
                      <a:pt x="0" y="5"/>
                      <a:pt x="0" y="5"/>
                      <a:pt x="0" y="5"/>
                    </a:cubicBezTo>
                    <a:cubicBezTo>
                      <a:pt x="1" y="5"/>
                      <a:pt x="1" y="5"/>
                      <a:pt x="1" y="5"/>
                    </a:cubicBezTo>
                    <a:cubicBezTo>
                      <a:pt x="2" y="6"/>
                      <a:pt x="3" y="7"/>
                      <a:pt x="5" y="7"/>
                    </a:cubicBezTo>
                    <a:cubicBezTo>
                      <a:pt x="6" y="7"/>
                      <a:pt x="7" y="6"/>
                      <a:pt x="7" y="5"/>
                    </a:cubicBezTo>
                    <a:cubicBezTo>
                      <a:pt x="6" y="5"/>
                      <a:pt x="6" y="5"/>
                      <a:pt x="6" y="5"/>
                    </a:cubicBezTo>
                    <a:cubicBezTo>
                      <a:pt x="6"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42"/>
              <p:cNvSpPr>
                <a:spLocks noEditPoints="1"/>
              </p:cNvSpPr>
              <p:nvPr/>
            </p:nvSpPr>
            <p:spPr bwMode="auto">
              <a:xfrm>
                <a:off x="3764" y="2289"/>
                <a:ext cx="45" cy="76"/>
              </a:xfrm>
              <a:custGeom>
                <a:avLst/>
                <a:gdLst>
                  <a:gd name="T0" fmla="*/ 9 w 19"/>
                  <a:gd name="T1" fmla="*/ 0 h 32"/>
                  <a:gd name="T2" fmla="*/ 1 w 19"/>
                  <a:gd name="T3" fmla="*/ 23 h 32"/>
                  <a:gd name="T4" fmla="*/ 10 w 19"/>
                  <a:gd name="T5" fmla="*/ 32 h 32"/>
                  <a:gd name="T6" fmla="*/ 19 w 19"/>
                  <a:gd name="T7" fmla="*/ 23 h 32"/>
                  <a:gd name="T8" fmla="*/ 9 w 19"/>
                  <a:gd name="T9" fmla="*/ 0 h 32"/>
                  <a:gd name="T10" fmla="*/ 10 w 19"/>
                  <a:gd name="T11" fmla="*/ 28 h 32"/>
                  <a:gd name="T12" fmla="*/ 15 w 19"/>
                  <a:gd name="T13" fmla="*/ 21 h 32"/>
                  <a:gd name="T14" fmla="*/ 10 w 19"/>
                  <a:gd name="T15" fmla="*/ 2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9" y="0"/>
                    </a:moveTo>
                    <a:cubicBezTo>
                      <a:pt x="9" y="0"/>
                      <a:pt x="0" y="14"/>
                      <a:pt x="1" y="23"/>
                    </a:cubicBezTo>
                    <a:cubicBezTo>
                      <a:pt x="1" y="28"/>
                      <a:pt x="5" y="32"/>
                      <a:pt x="10" y="32"/>
                    </a:cubicBezTo>
                    <a:cubicBezTo>
                      <a:pt x="15" y="32"/>
                      <a:pt x="19" y="28"/>
                      <a:pt x="19" y="23"/>
                    </a:cubicBezTo>
                    <a:cubicBezTo>
                      <a:pt x="19" y="13"/>
                      <a:pt x="9" y="0"/>
                      <a:pt x="9" y="0"/>
                    </a:cubicBezTo>
                    <a:close/>
                    <a:moveTo>
                      <a:pt x="10" y="28"/>
                    </a:moveTo>
                    <a:cubicBezTo>
                      <a:pt x="15" y="21"/>
                      <a:pt x="15" y="21"/>
                      <a:pt x="15" y="21"/>
                    </a:cubicBezTo>
                    <a:cubicBezTo>
                      <a:pt x="15" y="21"/>
                      <a:pt x="16" y="28"/>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43"/>
              <p:cNvSpPr>
                <a:spLocks noEditPoints="1"/>
              </p:cNvSpPr>
              <p:nvPr/>
            </p:nvSpPr>
            <p:spPr bwMode="auto">
              <a:xfrm>
                <a:off x="3778" y="1371"/>
                <a:ext cx="19" cy="33"/>
              </a:xfrm>
              <a:custGeom>
                <a:avLst/>
                <a:gdLst>
                  <a:gd name="T0" fmla="*/ 5 w 8"/>
                  <a:gd name="T1" fmla="*/ 0 h 14"/>
                  <a:gd name="T2" fmla="*/ 0 w 8"/>
                  <a:gd name="T3" fmla="*/ 9 h 14"/>
                  <a:gd name="T4" fmla="*/ 3 w 8"/>
                  <a:gd name="T5" fmla="*/ 13 h 14"/>
                  <a:gd name="T6" fmla="*/ 8 w 8"/>
                  <a:gd name="T7" fmla="*/ 10 h 14"/>
                  <a:gd name="T8" fmla="*/ 5 w 8"/>
                  <a:gd name="T9" fmla="*/ 0 h 14"/>
                  <a:gd name="T10" fmla="*/ 3 w 8"/>
                  <a:gd name="T11" fmla="*/ 12 h 14"/>
                  <a:gd name="T12" fmla="*/ 6 w 8"/>
                  <a:gd name="T13" fmla="*/ 9 h 14"/>
                  <a:gd name="T14" fmla="*/ 3 w 8"/>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5" y="0"/>
                    </a:moveTo>
                    <a:cubicBezTo>
                      <a:pt x="5" y="0"/>
                      <a:pt x="1" y="5"/>
                      <a:pt x="0" y="9"/>
                    </a:cubicBezTo>
                    <a:cubicBezTo>
                      <a:pt x="0" y="11"/>
                      <a:pt x="1" y="13"/>
                      <a:pt x="3" y="13"/>
                    </a:cubicBezTo>
                    <a:cubicBezTo>
                      <a:pt x="5" y="14"/>
                      <a:pt x="7" y="12"/>
                      <a:pt x="8" y="10"/>
                    </a:cubicBezTo>
                    <a:cubicBezTo>
                      <a:pt x="8" y="6"/>
                      <a:pt x="5" y="0"/>
                      <a:pt x="5" y="0"/>
                    </a:cubicBezTo>
                    <a:close/>
                    <a:moveTo>
                      <a:pt x="3" y="12"/>
                    </a:moveTo>
                    <a:cubicBezTo>
                      <a:pt x="6" y="9"/>
                      <a:pt x="6" y="9"/>
                      <a:pt x="6" y="9"/>
                    </a:cubicBezTo>
                    <a:cubicBezTo>
                      <a:pt x="6" y="9"/>
                      <a:pt x="6"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44"/>
              <p:cNvSpPr>
                <a:spLocks noEditPoints="1"/>
              </p:cNvSpPr>
              <p:nvPr/>
            </p:nvSpPr>
            <p:spPr bwMode="auto">
              <a:xfrm>
                <a:off x="3921" y="1511"/>
                <a:ext cx="28" cy="50"/>
              </a:xfrm>
              <a:custGeom>
                <a:avLst/>
                <a:gdLst>
                  <a:gd name="T0" fmla="*/ 5 w 12"/>
                  <a:gd name="T1" fmla="*/ 0 h 21"/>
                  <a:gd name="T2" fmla="*/ 0 w 12"/>
                  <a:gd name="T3" fmla="*/ 15 h 21"/>
                  <a:gd name="T4" fmla="*/ 6 w 12"/>
                  <a:gd name="T5" fmla="*/ 20 h 21"/>
                  <a:gd name="T6" fmla="*/ 12 w 12"/>
                  <a:gd name="T7" fmla="*/ 15 h 21"/>
                  <a:gd name="T8" fmla="*/ 5 w 12"/>
                  <a:gd name="T9" fmla="*/ 0 h 21"/>
                  <a:gd name="T10" fmla="*/ 6 w 12"/>
                  <a:gd name="T11" fmla="*/ 18 h 21"/>
                  <a:gd name="T12" fmla="*/ 9 w 12"/>
                  <a:gd name="T13" fmla="*/ 13 h 21"/>
                  <a:gd name="T14" fmla="*/ 6 w 12"/>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5" y="0"/>
                    </a:moveTo>
                    <a:cubicBezTo>
                      <a:pt x="5" y="0"/>
                      <a:pt x="0" y="9"/>
                      <a:pt x="0" y="15"/>
                    </a:cubicBezTo>
                    <a:cubicBezTo>
                      <a:pt x="0" y="18"/>
                      <a:pt x="3" y="21"/>
                      <a:pt x="6" y="20"/>
                    </a:cubicBezTo>
                    <a:cubicBezTo>
                      <a:pt x="9" y="20"/>
                      <a:pt x="12" y="18"/>
                      <a:pt x="12" y="15"/>
                    </a:cubicBezTo>
                    <a:cubicBezTo>
                      <a:pt x="11" y="8"/>
                      <a:pt x="5" y="0"/>
                      <a:pt x="5" y="0"/>
                    </a:cubicBezTo>
                    <a:close/>
                    <a:moveTo>
                      <a:pt x="6" y="18"/>
                    </a:moveTo>
                    <a:cubicBezTo>
                      <a:pt x="9" y="13"/>
                      <a:pt x="9" y="13"/>
                      <a:pt x="9" y="13"/>
                    </a:cubicBezTo>
                    <a:cubicBezTo>
                      <a:pt x="9" y="13"/>
                      <a:pt x="10"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45"/>
              <p:cNvSpPr/>
              <p:nvPr/>
            </p:nvSpPr>
            <p:spPr bwMode="auto">
              <a:xfrm>
                <a:off x="3823" y="1520"/>
                <a:ext cx="43" cy="91"/>
              </a:xfrm>
              <a:custGeom>
                <a:avLst/>
                <a:gdLst>
                  <a:gd name="T0" fmla="*/ 18 w 18"/>
                  <a:gd name="T1" fmla="*/ 4 h 38"/>
                  <a:gd name="T2" fmla="*/ 18 w 18"/>
                  <a:gd name="T3" fmla="*/ 4 h 38"/>
                  <a:gd name="T4" fmla="*/ 18 w 18"/>
                  <a:gd name="T5" fmla="*/ 4 h 38"/>
                  <a:gd name="T6" fmla="*/ 11 w 18"/>
                  <a:gd name="T7" fmla="*/ 0 h 38"/>
                  <a:gd name="T8" fmla="*/ 10 w 18"/>
                  <a:gd name="T9" fmla="*/ 0 h 38"/>
                  <a:gd name="T10" fmla="*/ 8 w 18"/>
                  <a:gd name="T11" fmla="*/ 0 h 38"/>
                  <a:gd name="T12" fmla="*/ 0 w 18"/>
                  <a:gd name="T13" fmla="*/ 5 h 38"/>
                  <a:gd name="T14" fmla="*/ 0 w 18"/>
                  <a:gd name="T15" fmla="*/ 17 h 38"/>
                  <a:gd name="T16" fmla="*/ 2 w 18"/>
                  <a:gd name="T17" fmla="*/ 19 h 38"/>
                  <a:gd name="T18" fmla="*/ 4 w 18"/>
                  <a:gd name="T19" fmla="*/ 17 h 38"/>
                  <a:gd name="T20" fmla="*/ 3 w 18"/>
                  <a:gd name="T21" fmla="*/ 8 h 38"/>
                  <a:gd name="T22" fmla="*/ 4 w 18"/>
                  <a:gd name="T23" fmla="*/ 8 h 38"/>
                  <a:gd name="T24" fmla="*/ 4 w 18"/>
                  <a:gd name="T25" fmla="*/ 13 h 38"/>
                  <a:gd name="T26" fmla="*/ 4 w 18"/>
                  <a:gd name="T27" fmla="*/ 18 h 38"/>
                  <a:gd name="T28" fmla="*/ 5 w 18"/>
                  <a:gd name="T29" fmla="*/ 36 h 38"/>
                  <a:gd name="T30" fmla="*/ 7 w 18"/>
                  <a:gd name="T31" fmla="*/ 38 h 38"/>
                  <a:gd name="T32" fmla="*/ 9 w 18"/>
                  <a:gd name="T33" fmla="*/ 36 h 38"/>
                  <a:gd name="T34" fmla="*/ 9 w 18"/>
                  <a:gd name="T35" fmla="*/ 19 h 38"/>
                  <a:gd name="T36" fmla="*/ 9 w 18"/>
                  <a:gd name="T37" fmla="*/ 19 h 38"/>
                  <a:gd name="T38" fmla="*/ 10 w 18"/>
                  <a:gd name="T39" fmla="*/ 36 h 38"/>
                  <a:gd name="T40" fmla="*/ 12 w 18"/>
                  <a:gd name="T41" fmla="*/ 38 h 38"/>
                  <a:gd name="T42" fmla="*/ 14 w 18"/>
                  <a:gd name="T43" fmla="*/ 36 h 38"/>
                  <a:gd name="T44" fmla="*/ 14 w 18"/>
                  <a:gd name="T45" fmla="*/ 18 h 38"/>
                  <a:gd name="T46" fmla="*/ 14 w 18"/>
                  <a:gd name="T47" fmla="*/ 13 h 38"/>
                  <a:gd name="T48" fmla="*/ 13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4"/>
                    </a:moveTo>
                    <a:cubicBezTo>
                      <a:pt x="18" y="4"/>
                      <a:pt x="18" y="4"/>
                      <a:pt x="18" y="4"/>
                    </a:cubicBezTo>
                    <a:cubicBezTo>
                      <a:pt x="18" y="4"/>
                      <a:pt x="18" y="4"/>
                      <a:pt x="18" y="4"/>
                    </a:cubicBezTo>
                    <a:cubicBezTo>
                      <a:pt x="17" y="1"/>
                      <a:pt x="13" y="1"/>
                      <a:pt x="11" y="0"/>
                    </a:cubicBezTo>
                    <a:cubicBezTo>
                      <a:pt x="11" y="0"/>
                      <a:pt x="10" y="0"/>
                      <a:pt x="10" y="0"/>
                    </a:cubicBezTo>
                    <a:cubicBezTo>
                      <a:pt x="8" y="0"/>
                      <a:pt x="8" y="0"/>
                      <a:pt x="8" y="0"/>
                    </a:cubicBezTo>
                    <a:cubicBezTo>
                      <a:pt x="8" y="0"/>
                      <a:pt x="0" y="0"/>
                      <a:pt x="0" y="5"/>
                    </a:cubicBezTo>
                    <a:cubicBezTo>
                      <a:pt x="0" y="17"/>
                      <a:pt x="0" y="17"/>
                      <a:pt x="0" y="17"/>
                    </a:cubicBezTo>
                    <a:cubicBezTo>
                      <a:pt x="0" y="18"/>
                      <a:pt x="1" y="19"/>
                      <a:pt x="2" y="19"/>
                    </a:cubicBezTo>
                    <a:cubicBezTo>
                      <a:pt x="3" y="19"/>
                      <a:pt x="4" y="18"/>
                      <a:pt x="4" y="17"/>
                    </a:cubicBezTo>
                    <a:cubicBezTo>
                      <a:pt x="3" y="8"/>
                      <a:pt x="3" y="8"/>
                      <a:pt x="3" y="8"/>
                    </a:cubicBezTo>
                    <a:cubicBezTo>
                      <a:pt x="4" y="8"/>
                      <a:pt x="4" y="8"/>
                      <a:pt x="4" y="8"/>
                    </a:cubicBezTo>
                    <a:cubicBezTo>
                      <a:pt x="4" y="13"/>
                      <a:pt x="4" y="13"/>
                      <a:pt x="4" y="13"/>
                    </a:cubicBezTo>
                    <a:cubicBezTo>
                      <a:pt x="4" y="18"/>
                      <a:pt x="4" y="18"/>
                      <a:pt x="4" y="18"/>
                    </a:cubicBezTo>
                    <a:cubicBezTo>
                      <a:pt x="5" y="36"/>
                      <a:pt x="5" y="36"/>
                      <a:pt x="5" y="36"/>
                    </a:cubicBezTo>
                    <a:cubicBezTo>
                      <a:pt x="5" y="37"/>
                      <a:pt x="6" y="38"/>
                      <a:pt x="7" y="38"/>
                    </a:cubicBezTo>
                    <a:cubicBezTo>
                      <a:pt x="8" y="38"/>
                      <a:pt x="9" y="37"/>
                      <a:pt x="9" y="36"/>
                    </a:cubicBezTo>
                    <a:cubicBezTo>
                      <a:pt x="9" y="19"/>
                      <a:pt x="9" y="19"/>
                      <a:pt x="9" y="19"/>
                    </a:cubicBezTo>
                    <a:cubicBezTo>
                      <a:pt x="9" y="19"/>
                      <a:pt x="9" y="19"/>
                      <a:pt x="9" y="19"/>
                    </a:cubicBezTo>
                    <a:cubicBezTo>
                      <a:pt x="10" y="36"/>
                      <a:pt x="10" y="36"/>
                      <a:pt x="10" y="36"/>
                    </a:cubicBezTo>
                    <a:cubicBezTo>
                      <a:pt x="10" y="37"/>
                      <a:pt x="11" y="38"/>
                      <a:pt x="12" y="38"/>
                    </a:cubicBezTo>
                    <a:cubicBezTo>
                      <a:pt x="13" y="38"/>
                      <a:pt x="14" y="37"/>
                      <a:pt x="14" y="36"/>
                    </a:cubicBezTo>
                    <a:cubicBezTo>
                      <a:pt x="14" y="18"/>
                      <a:pt x="14" y="18"/>
                      <a:pt x="14" y="18"/>
                    </a:cubicBezTo>
                    <a:cubicBezTo>
                      <a:pt x="14" y="13"/>
                      <a:pt x="14" y="13"/>
                      <a:pt x="14" y="13"/>
                    </a:cubicBezTo>
                    <a:cubicBezTo>
                      <a:pt x="13" y="7"/>
                      <a:pt x="13" y="7"/>
                      <a:pt x="13"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46"/>
              <p:cNvSpPr/>
              <p:nvPr/>
            </p:nvSpPr>
            <p:spPr bwMode="auto">
              <a:xfrm>
                <a:off x="3833" y="1501"/>
                <a:ext cx="21" cy="19"/>
              </a:xfrm>
              <a:custGeom>
                <a:avLst/>
                <a:gdLst>
                  <a:gd name="T0" fmla="*/ 5 w 9"/>
                  <a:gd name="T1" fmla="*/ 8 h 8"/>
                  <a:gd name="T2" fmla="*/ 9 w 9"/>
                  <a:gd name="T3" fmla="*/ 4 h 8"/>
                  <a:gd name="T4" fmla="*/ 4 w 9"/>
                  <a:gd name="T5" fmla="*/ 0 h 8"/>
                  <a:gd name="T6" fmla="*/ 0 w 9"/>
                  <a:gd name="T7" fmla="*/ 4 h 8"/>
                  <a:gd name="T8" fmla="*/ 5 w 9"/>
                  <a:gd name="T9" fmla="*/ 8 h 8"/>
                </a:gdLst>
                <a:ahLst/>
                <a:cxnLst>
                  <a:cxn ang="0">
                    <a:pos x="T0" y="T1"/>
                  </a:cxn>
                  <a:cxn ang="0">
                    <a:pos x="T2" y="T3"/>
                  </a:cxn>
                  <a:cxn ang="0">
                    <a:pos x="T4" y="T5"/>
                  </a:cxn>
                  <a:cxn ang="0">
                    <a:pos x="T6" y="T7"/>
                  </a:cxn>
                  <a:cxn ang="0">
                    <a:pos x="T8" y="T9"/>
                  </a:cxn>
                </a:cxnLst>
                <a:rect l="0" t="0" r="r" b="b"/>
                <a:pathLst>
                  <a:path w="9" h="8">
                    <a:moveTo>
                      <a:pt x="5" y="8"/>
                    </a:moveTo>
                    <a:cubicBezTo>
                      <a:pt x="7" y="8"/>
                      <a:pt x="9" y="6"/>
                      <a:pt x="9" y="4"/>
                    </a:cubicBezTo>
                    <a:cubicBezTo>
                      <a:pt x="9" y="1"/>
                      <a:pt x="7" y="0"/>
                      <a:pt x="4" y="0"/>
                    </a:cubicBezTo>
                    <a:cubicBezTo>
                      <a:pt x="2" y="0"/>
                      <a:pt x="0" y="2"/>
                      <a:pt x="0" y="4"/>
                    </a:cubicBezTo>
                    <a:cubicBezTo>
                      <a:pt x="1" y="6"/>
                      <a:pt x="2"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47"/>
              <p:cNvSpPr/>
              <p:nvPr/>
            </p:nvSpPr>
            <p:spPr bwMode="auto">
              <a:xfrm>
                <a:off x="3819" y="2040"/>
                <a:ext cx="42" cy="90"/>
              </a:xfrm>
              <a:custGeom>
                <a:avLst/>
                <a:gdLst>
                  <a:gd name="T0" fmla="*/ 18 w 18"/>
                  <a:gd name="T1" fmla="*/ 5 h 38"/>
                  <a:gd name="T2" fmla="*/ 18 w 18"/>
                  <a:gd name="T3" fmla="*/ 4 h 38"/>
                  <a:gd name="T4" fmla="*/ 18 w 18"/>
                  <a:gd name="T5" fmla="*/ 4 h 38"/>
                  <a:gd name="T6" fmla="*/ 11 w 18"/>
                  <a:gd name="T7" fmla="*/ 1 h 38"/>
                  <a:gd name="T8" fmla="*/ 10 w 18"/>
                  <a:gd name="T9" fmla="*/ 1 h 38"/>
                  <a:gd name="T10" fmla="*/ 8 w 18"/>
                  <a:gd name="T11" fmla="*/ 1 h 38"/>
                  <a:gd name="T12" fmla="*/ 0 w 18"/>
                  <a:gd name="T13" fmla="*/ 5 h 38"/>
                  <a:gd name="T14" fmla="*/ 0 w 18"/>
                  <a:gd name="T15" fmla="*/ 17 h 38"/>
                  <a:gd name="T16" fmla="*/ 2 w 18"/>
                  <a:gd name="T17" fmla="*/ 18 h 38"/>
                  <a:gd name="T18" fmla="*/ 4 w 18"/>
                  <a:gd name="T19" fmla="*/ 17 h 38"/>
                  <a:gd name="T20" fmla="*/ 4 w 18"/>
                  <a:gd name="T21" fmla="*/ 8 h 38"/>
                  <a:gd name="T22" fmla="*/ 4 w 18"/>
                  <a:gd name="T23" fmla="*/ 8 h 38"/>
                  <a:gd name="T24" fmla="*/ 5 w 18"/>
                  <a:gd name="T25" fmla="*/ 13 h 38"/>
                  <a:gd name="T26" fmla="*/ 5 w 18"/>
                  <a:gd name="T27" fmla="*/ 18 h 38"/>
                  <a:gd name="T28" fmla="*/ 5 w 18"/>
                  <a:gd name="T29" fmla="*/ 35 h 38"/>
                  <a:gd name="T30" fmla="*/ 7 w 18"/>
                  <a:gd name="T31" fmla="*/ 37 h 38"/>
                  <a:gd name="T32" fmla="*/ 9 w 18"/>
                  <a:gd name="T33" fmla="*/ 35 h 38"/>
                  <a:gd name="T34" fmla="*/ 9 w 18"/>
                  <a:gd name="T35" fmla="*/ 19 h 38"/>
                  <a:gd name="T36" fmla="*/ 10 w 18"/>
                  <a:gd name="T37" fmla="*/ 19 h 38"/>
                  <a:gd name="T38" fmla="*/ 10 w 18"/>
                  <a:gd name="T39" fmla="*/ 35 h 38"/>
                  <a:gd name="T40" fmla="*/ 12 w 18"/>
                  <a:gd name="T41" fmla="*/ 37 h 38"/>
                  <a:gd name="T42" fmla="*/ 14 w 18"/>
                  <a:gd name="T43" fmla="*/ 35 h 38"/>
                  <a:gd name="T44" fmla="*/ 14 w 18"/>
                  <a:gd name="T45" fmla="*/ 18 h 38"/>
                  <a:gd name="T46" fmla="*/ 14 w 18"/>
                  <a:gd name="T47" fmla="*/ 13 h 38"/>
                  <a:gd name="T48" fmla="*/ 14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5"/>
                    </a:moveTo>
                    <a:cubicBezTo>
                      <a:pt x="18" y="5"/>
                      <a:pt x="18" y="4"/>
                      <a:pt x="18" y="4"/>
                    </a:cubicBezTo>
                    <a:cubicBezTo>
                      <a:pt x="18" y="4"/>
                      <a:pt x="18" y="4"/>
                      <a:pt x="18" y="4"/>
                    </a:cubicBezTo>
                    <a:cubicBezTo>
                      <a:pt x="17" y="1"/>
                      <a:pt x="13" y="1"/>
                      <a:pt x="11" y="1"/>
                    </a:cubicBezTo>
                    <a:cubicBezTo>
                      <a:pt x="11" y="1"/>
                      <a:pt x="11" y="1"/>
                      <a:pt x="10" y="1"/>
                    </a:cubicBezTo>
                    <a:cubicBezTo>
                      <a:pt x="8" y="1"/>
                      <a:pt x="8" y="1"/>
                      <a:pt x="8" y="1"/>
                    </a:cubicBezTo>
                    <a:cubicBezTo>
                      <a:pt x="8" y="1"/>
                      <a:pt x="0" y="0"/>
                      <a:pt x="0" y="5"/>
                    </a:cubicBezTo>
                    <a:cubicBezTo>
                      <a:pt x="0" y="17"/>
                      <a:pt x="0" y="17"/>
                      <a:pt x="0" y="17"/>
                    </a:cubicBezTo>
                    <a:cubicBezTo>
                      <a:pt x="0" y="18"/>
                      <a:pt x="1" y="18"/>
                      <a:pt x="2" y="18"/>
                    </a:cubicBezTo>
                    <a:cubicBezTo>
                      <a:pt x="3" y="18"/>
                      <a:pt x="4" y="18"/>
                      <a:pt x="4" y="17"/>
                    </a:cubicBezTo>
                    <a:cubicBezTo>
                      <a:pt x="4" y="8"/>
                      <a:pt x="4" y="8"/>
                      <a:pt x="4" y="8"/>
                    </a:cubicBezTo>
                    <a:cubicBezTo>
                      <a:pt x="4" y="8"/>
                      <a:pt x="4" y="8"/>
                      <a:pt x="4" y="8"/>
                    </a:cubicBezTo>
                    <a:cubicBezTo>
                      <a:pt x="5" y="13"/>
                      <a:pt x="5" y="13"/>
                      <a:pt x="5" y="13"/>
                    </a:cubicBezTo>
                    <a:cubicBezTo>
                      <a:pt x="5" y="18"/>
                      <a:pt x="5" y="18"/>
                      <a:pt x="5" y="18"/>
                    </a:cubicBezTo>
                    <a:cubicBezTo>
                      <a:pt x="5" y="35"/>
                      <a:pt x="5" y="35"/>
                      <a:pt x="5" y="35"/>
                    </a:cubicBezTo>
                    <a:cubicBezTo>
                      <a:pt x="5" y="37"/>
                      <a:pt x="6" y="38"/>
                      <a:pt x="7" y="37"/>
                    </a:cubicBezTo>
                    <a:cubicBezTo>
                      <a:pt x="8" y="37"/>
                      <a:pt x="9" y="36"/>
                      <a:pt x="9" y="35"/>
                    </a:cubicBezTo>
                    <a:cubicBezTo>
                      <a:pt x="9" y="19"/>
                      <a:pt x="9" y="19"/>
                      <a:pt x="9" y="19"/>
                    </a:cubicBezTo>
                    <a:cubicBezTo>
                      <a:pt x="10" y="19"/>
                      <a:pt x="10" y="19"/>
                      <a:pt x="10" y="19"/>
                    </a:cubicBezTo>
                    <a:cubicBezTo>
                      <a:pt x="10" y="35"/>
                      <a:pt x="10" y="35"/>
                      <a:pt x="10" y="35"/>
                    </a:cubicBezTo>
                    <a:cubicBezTo>
                      <a:pt x="10" y="36"/>
                      <a:pt x="11" y="37"/>
                      <a:pt x="12" y="37"/>
                    </a:cubicBezTo>
                    <a:cubicBezTo>
                      <a:pt x="13" y="37"/>
                      <a:pt x="14" y="36"/>
                      <a:pt x="14" y="35"/>
                    </a:cubicBezTo>
                    <a:cubicBezTo>
                      <a:pt x="14" y="18"/>
                      <a:pt x="14" y="18"/>
                      <a:pt x="14" y="18"/>
                    </a:cubicBezTo>
                    <a:cubicBezTo>
                      <a:pt x="14" y="13"/>
                      <a:pt x="14" y="13"/>
                      <a:pt x="14" y="13"/>
                    </a:cubicBezTo>
                    <a:cubicBezTo>
                      <a:pt x="14" y="7"/>
                      <a:pt x="14" y="7"/>
                      <a:pt x="14"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48"/>
              <p:cNvSpPr/>
              <p:nvPr/>
            </p:nvSpPr>
            <p:spPr bwMode="auto">
              <a:xfrm>
                <a:off x="3831" y="2021"/>
                <a:ext cx="18" cy="19"/>
              </a:xfrm>
              <a:custGeom>
                <a:avLst/>
                <a:gdLst>
                  <a:gd name="T0" fmla="*/ 4 w 8"/>
                  <a:gd name="T1" fmla="*/ 8 h 8"/>
                  <a:gd name="T2" fmla="*/ 8 w 8"/>
                  <a:gd name="T3" fmla="*/ 4 h 8"/>
                  <a:gd name="T4" fmla="*/ 4 w 8"/>
                  <a:gd name="T5" fmla="*/ 0 h 8"/>
                  <a:gd name="T6" fmla="*/ 0 w 8"/>
                  <a:gd name="T7" fmla="*/ 4 h 8"/>
                  <a:gd name="T8" fmla="*/ 4 w 8"/>
                  <a:gd name="T9" fmla="*/ 8 h 8"/>
                </a:gdLst>
                <a:ahLst/>
                <a:cxnLst>
                  <a:cxn ang="0">
                    <a:pos x="T0" y="T1"/>
                  </a:cxn>
                  <a:cxn ang="0">
                    <a:pos x="T2" y="T3"/>
                  </a:cxn>
                  <a:cxn ang="0">
                    <a:pos x="T4" y="T5"/>
                  </a:cxn>
                  <a:cxn ang="0">
                    <a:pos x="T6" y="T7"/>
                  </a:cxn>
                  <a:cxn ang="0">
                    <a:pos x="T8" y="T9"/>
                  </a:cxn>
                </a:cxnLst>
                <a:rect l="0" t="0" r="r" b="b"/>
                <a:pathLst>
                  <a:path w="8" h="8">
                    <a:moveTo>
                      <a:pt x="4" y="8"/>
                    </a:moveTo>
                    <a:cubicBezTo>
                      <a:pt x="6" y="8"/>
                      <a:pt x="8" y="6"/>
                      <a:pt x="8" y="4"/>
                    </a:cubicBezTo>
                    <a:cubicBezTo>
                      <a:pt x="8" y="2"/>
                      <a:pt x="6" y="0"/>
                      <a:pt x="4" y="0"/>
                    </a:cubicBezTo>
                    <a:cubicBezTo>
                      <a:pt x="1"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49"/>
              <p:cNvSpPr/>
              <p:nvPr/>
            </p:nvSpPr>
            <p:spPr bwMode="auto">
              <a:xfrm>
                <a:off x="3935" y="2154"/>
                <a:ext cx="47" cy="100"/>
              </a:xfrm>
              <a:custGeom>
                <a:avLst/>
                <a:gdLst>
                  <a:gd name="T0" fmla="*/ 20 w 20"/>
                  <a:gd name="T1" fmla="*/ 5 h 42"/>
                  <a:gd name="T2" fmla="*/ 20 w 20"/>
                  <a:gd name="T3" fmla="*/ 5 h 42"/>
                  <a:gd name="T4" fmla="*/ 20 w 20"/>
                  <a:gd name="T5" fmla="*/ 5 h 42"/>
                  <a:gd name="T6" fmla="*/ 13 w 20"/>
                  <a:gd name="T7" fmla="*/ 1 h 42"/>
                  <a:gd name="T8" fmla="*/ 12 w 20"/>
                  <a:gd name="T9" fmla="*/ 1 h 42"/>
                  <a:gd name="T10" fmla="*/ 9 w 20"/>
                  <a:gd name="T11" fmla="*/ 1 h 42"/>
                  <a:gd name="T12" fmla="*/ 1 w 20"/>
                  <a:gd name="T13" fmla="*/ 5 h 42"/>
                  <a:gd name="T14" fmla="*/ 0 w 20"/>
                  <a:gd name="T15" fmla="*/ 18 h 42"/>
                  <a:gd name="T16" fmla="*/ 2 w 20"/>
                  <a:gd name="T17" fmla="*/ 20 h 42"/>
                  <a:gd name="T18" fmla="*/ 4 w 20"/>
                  <a:gd name="T19" fmla="*/ 18 h 42"/>
                  <a:gd name="T20" fmla="*/ 5 w 20"/>
                  <a:gd name="T21" fmla="*/ 8 h 42"/>
                  <a:gd name="T22" fmla="*/ 5 w 20"/>
                  <a:gd name="T23" fmla="*/ 8 h 42"/>
                  <a:gd name="T24" fmla="*/ 5 w 20"/>
                  <a:gd name="T25" fmla="*/ 14 h 42"/>
                  <a:gd name="T26" fmla="*/ 5 w 20"/>
                  <a:gd name="T27" fmla="*/ 20 h 42"/>
                  <a:gd name="T28" fmla="*/ 5 w 20"/>
                  <a:gd name="T29" fmla="*/ 40 h 42"/>
                  <a:gd name="T30" fmla="*/ 7 w 20"/>
                  <a:gd name="T31" fmla="*/ 42 h 42"/>
                  <a:gd name="T32" fmla="*/ 10 w 20"/>
                  <a:gd name="T33" fmla="*/ 40 h 42"/>
                  <a:gd name="T34" fmla="*/ 10 w 20"/>
                  <a:gd name="T35" fmla="*/ 22 h 42"/>
                  <a:gd name="T36" fmla="*/ 11 w 20"/>
                  <a:gd name="T37" fmla="*/ 22 h 42"/>
                  <a:gd name="T38" fmla="*/ 10 w 20"/>
                  <a:gd name="T39" fmla="*/ 40 h 42"/>
                  <a:gd name="T40" fmla="*/ 13 w 20"/>
                  <a:gd name="T41" fmla="*/ 42 h 42"/>
                  <a:gd name="T42" fmla="*/ 15 w 20"/>
                  <a:gd name="T43" fmla="*/ 40 h 42"/>
                  <a:gd name="T44" fmla="*/ 15 w 20"/>
                  <a:gd name="T45" fmla="*/ 20 h 42"/>
                  <a:gd name="T46" fmla="*/ 16 w 20"/>
                  <a:gd name="T47" fmla="*/ 15 h 42"/>
                  <a:gd name="T48" fmla="*/ 16 w 20"/>
                  <a:gd name="T49" fmla="*/ 9 h 42"/>
                  <a:gd name="T50" fmla="*/ 16 w 20"/>
                  <a:gd name="T51" fmla="*/ 9 h 42"/>
                  <a:gd name="T52" fmla="*/ 16 w 20"/>
                  <a:gd name="T53" fmla="*/ 18 h 42"/>
                  <a:gd name="T54" fmla="*/ 18 w 20"/>
                  <a:gd name="T55" fmla="*/ 20 h 42"/>
                  <a:gd name="T56" fmla="*/ 20 w 20"/>
                  <a:gd name="T57" fmla="*/ 18 h 42"/>
                  <a:gd name="T58" fmla="*/ 20 w 20"/>
                  <a:gd name="T59" fmla="*/ 6 h 42"/>
                  <a:gd name="T60" fmla="*/ 20 w 20"/>
                  <a:gd name="T6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42">
                    <a:moveTo>
                      <a:pt x="20" y="5"/>
                    </a:moveTo>
                    <a:cubicBezTo>
                      <a:pt x="20" y="5"/>
                      <a:pt x="20" y="5"/>
                      <a:pt x="20" y="5"/>
                    </a:cubicBezTo>
                    <a:cubicBezTo>
                      <a:pt x="20" y="5"/>
                      <a:pt x="20" y="5"/>
                      <a:pt x="20" y="5"/>
                    </a:cubicBezTo>
                    <a:cubicBezTo>
                      <a:pt x="20" y="2"/>
                      <a:pt x="15" y="1"/>
                      <a:pt x="13" y="1"/>
                    </a:cubicBezTo>
                    <a:cubicBezTo>
                      <a:pt x="13" y="1"/>
                      <a:pt x="13" y="1"/>
                      <a:pt x="12" y="1"/>
                    </a:cubicBezTo>
                    <a:cubicBezTo>
                      <a:pt x="9" y="1"/>
                      <a:pt x="9" y="1"/>
                      <a:pt x="9" y="1"/>
                    </a:cubicBezTo>
                    <a:cubicBezTo>
                      <a:pt x="9" y="1"/>
                      <a:pt x="1" y="0"/>
                      <a:pt x="1" y="5"/>
                    </a:cubicBezTo>
                    <a:cubicBezTo>
                      <a:pt x="0" y="18"/>
                      <a:pt x="0" y="18"/>
                      <a:pt x="0" y="18"/>
                    </a:cubicBezTo>
                    <a:cubicBezTo>
                      <a:pt x="0" y="19"/>
                      <a:pt x="1" y="20"/>
                      <a:pt x="2" y="20"/>
                    </a:cubicBezTo>
                    <a:cubicBezTo>
                      <a:pt x="3" y="20"/>
                      <a:pt x="4" y="19"/>
                      <a:pt x="4" y="18"/>
                    </a:cubicBezTo>
                    <a:cubicBezTo>
                      <a:pt x="5" y="8"/>
                      <a:pt x="5" y="8"/>
                      <a:pt x="5" y="8"/>
                    </a:cubicBezTo>
                    <a:cubicBezTo>
                      <a:pt x="5" y="8"/>
                      <a:pt x="5" y="8"/>
                      <a:pt x="5" y="8"/>
                    </a:cubicBezTo>
                    <a:cubicBezTo>
                      <a:pt x="5" y="14"/>
                      <a:pt x="5" y="14"/>
                      <a:pt x="5" y="14"/>
                    </a:cubicBezTo>
                    <a:cubicBezTo>
                      <a:pt x="5" y="20"/>
                      <a:pt x="5" y="20"/>
                      <a:pt x="5" y="20"/>
                    </a:cubicBezTo>
                    <a:cubicBezTo>
                      <a:pt x="5" y="40"/>
                      <a:pt x="5" y="40"/>
                      <a:pt x="5" y="40"/>
                    </a:cubicBezTo>
                    <a:cubicBezTo>
                      <a:pt x="5" y="41"/>
                      <a:pt x="6" y="42"/>
                      <a:pt x="7" y="42"/>
                    </a:cubicBezTo>
                    <a:cubicBezTo>
                      <a:pt x="8" y="42"/>
                      <a:pt x="10" y="41"/>
                      <a:pt x="10" y="40"/>
                    </a:cubicBezTo>
                    <a:cubicBezTo>
                      <a:pt x="10" y="22"/>
                      <a:pt x="10" y="22"/>
                      <a:pt x="10" y="22"/>
                    </a:cubicBezTo>
                    <a:cubicBezTo>
                      <a:pt x="11" y="22"/>
                      <a:pt x="11" y="22"/>
                      <a:pt x="11" y="22"/>
                    </a:cubicBezTo>
                    <a:cubicBezTo>
                      <a:pt x="10" y="40"/>
                      <a:pt x="10" y="40"/>
                      <a:pt x="10" y="40"/>
                    </a:cubicBezTo>
                    <a:cubicBezTo>
                      <a:pt x="10" y="41"/>
                      <a:pt x="11" y="42"/>
                      <a:pt x="13" y="42"/>
                    </a:cubicBezTo>
                    <a:cubicBezTo>
                      <a:pt x="14" y="42"/>
                      <a:pt x="15" y="41"/>
                      <a:pt x="15" y="40"/>
                    </a:cubicBezTo>
                    <a:cubicBezTo>
                      <a:pt x="15" y="20"/>
                      <a:pt x="15" y="20"/>
                      <a:pt x="15" y="20"/>
                    </a:cubicBezTo>
                    <a:cubicBezTo>
                      <a:pt x="16" y="15"/>
                      <a:pt x="16" y="15"/>
                      <a:pt x="16" y="15"/>
                    </a:cubicBezTo>
                    <a:cubicBezTo>
                      <a:pt x="16" y="9"/>
                      <a:pt x="16" y="9"/>
                      <a:pt x="16" y="9"/>
                    </a:cubicBezTo>
                    <a:cubicBezTo>
                      <a:pt x="16" y="9"/>
                      <a:pt x="16" y="9"/>
                      <a:pt x="16" y="9"/>
                    </a:cubicBezTo>
                    <a:cubicBezTo>
                      <a:pt x="16" y="18"/>
                      <a:pt x="16" y="18"/>
                      <a:pt x="16" y="18"/>
                    </a:cubicBezTo>
                    <a:cubicBezTo>
                      <a:pt x="16" y="19"/>
                      <a:pt x="17" y="20"/>
                      <a:pt x="18" y="20"/>
                    </a:cubicBezTo>
                    <a:cubicBezTo>
                      <a:pt x="19" y="20"/>
                      <a:pt x="20" y="20"/>
                      <a:pt x="20" y="18"/>
                    </a:cubicBezTo>
                    <a:cubicBezTo>
                      <a:pt x="20" y="6"/>
                      <a:pt x="20" y="6"/>
                      <a:pt x="20" y="6"/>
                    </a:cubicBezTo>
                    <a:cubicBezTo>
                      <a:pt x="20" y="6"/>
                      <a:pt x="20"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Oval 150"/>
              <p:cNvSpPr>
                <a:spLocks noChangeArrowheads="1"/>
              </p:cNvSpPr>
              <p:nvPr/>
            </p:nvSpPr>
            <p:spPr bwMode="auto">
              <a:xfrm>
                <a:off x="3949" y="2133"/>
                <a:ext cx="21"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51"/>
              <p:cNvSpPr/>
              <p:nvPr/>
            </p:nvSpPr>
            <p:spPr bwMode="auto">
              <a:xfrm>
                <a:off x="3899" y="1568"/>
                <a:ext cx="22" cy="21"/>
              </a:xfrm>
              <a:custGeom>
                <a:avLst/>
                <a:gdLst>
                  <a:gd name="T0" fmla="*/ 7 w 9"/>
                  <a:gd name="T1" fmla="*/ 8 h 9"/>
                  <a:gd name="T2" fmla="*/ 7 w 9"/>
                  <a:gd name="T3" fmla="*/ 6 h 9"/>
                  <a:gd name="T4" fmla="*/ 7 w 9"/>
                  <a:gd name="T5" fmla="*/ 3 h 9"/>
                  <a:gd name="T6" fmla="*/ 8 w 9"/>
                  <a:gd name="T7" fmla="*/ 3 h 9"/>
                  <a:gd name="T8" fmla="*/ 8 w 9"/>
                  <a:gd name="T9" fmla="*/ 7 h 9"/>
                  <a:gd name="T10" fmla="*/ 9 w 9"/>
                  <a:gd name="T11" fmla="*/ 8 h 9"/>
                  <a:gd name="T12" fmla="*/ 9 w 9"/>
                  <a:gd name="T13" fmla="*/ 7 h 9"/>
                  <a:gd name="T14" fmla="*/ 9 w 9"/>
                  <a:gd name="T15" fmla="*/ 2 h 9"/>
                  <a:gd name="T16" fmla="*/ 9 w 9"/>
                  <a:gd name="T17" fmla="*/ 2 h 9"/>
                  <a:gd name="T18" fmla="*/ 9 w 9"/>
                  <a:gd name="T19" fmla="*/ 2 h 9"/>
                  <a:gd name="T20" fmla="*/ 9 w 9"/>
                  <a:gd name="T21" fmla="*/ 2 h 9"/>
                  <a:gd name="T22" fmla="*/ 6 w 9"/>
                  <a:gd name="T23" fmla="*/ 0 h 9"/>
                  <a:gd name="T24" fmla="*/ 6 w 9"/>
                  <a:gd name="T25" fmla="*/ 0 h 9"/>
                  <a:gd name="T26" fmla="*/ 4 w 9"/>
                  <a:gd name="T27" fmla="*/ 0 h 9"/>
                  <a:gd name="T28" fmla="*/ 0 w 9"/>
                  <a:gd name="T29" fmla="*/ 2 h 9"/>
                  <a:gd name="T30" fmla="*/ 0 w 9"/>
                  <a:gd name="T31" fmla="*/ 8 h 9"/>
                  <a:gd name="T32" fmla="*/ 1 w 9"/>
                  <a:gd name="T33" fmla="*/ 9 h 9"/>
                  <a:gd name="T34" fmla="*/ 2 w 9"/>
                  <a:gd name="T35" fmla="*/ 8 h 9"/>
                  <a:gd name="T36" fmla="*/ 2 w 9"/>
                  <a:gd name="T37" fmla="*/ 3 h 9"/>
                  <a:gd name="T38" fmla="*/ 3 w 9"/>
                  <a:gd name="T39" fmla="*/ 3 h 9"/>
                  <a:gd name="T40" fmla="*/ 3 w 9"/>
                  <a:gd name="T41" fmla="*/ 6 h 9"/>
                  <a:gd name="T42" fmla="*/ 3 w 9"/>
                  <a:gd name="T43" fmla="*/ 9 h 9"/>
                  <a:gd name="T44" fmla="*/ 7 w 9"/>
                  <a:gd name="T4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9">
                    <a:moveTo>
                      <a:pt x="7" y="8"/>
                    </a:moveTo>
                    <a:cubicBezTo>
                      <a:pt x="7" y="6"/>
                      <a:pt x="7" y="6"/>
                      <a:pt x="7" y="6"/>
                    </a:cubicBezTo>
                    <a:cubicBezTo>
                      <a:pt x="7" y="3"/>
                      <a:pt x="7" y="3"/>
                      <a:pt x="7" y="3"/>
                    </a:cubicBezTo>
                    <a:cubicBezTo>
                      <a:pt x="8" y="3"/>
                      <a:pt x="8" y="3"/>
                      <a:pt x="8" y="3"/>
                    </a:cubicBezTo>
                    <a:cubicBezTo>
                      <a:pt x="8" y="7"/>
                      <a:pt x="8" y="7"/>
                      <a:pt x="8" y="7"/>
                    </a:cubicBezTo>
                    <a:cubicBezTo>
                      <a:pt x="8" y="8"/>
                      <a:pt x="8" y="8"/>
                      <a:pt x="9" y="8"/>
                    </a:cubicBezTo>
                    <a:cubicBezTo>
                      <a:pt x="9" y="8"/>
                      <a:pt x="9" y="8"/>
                      <a:pt x="9" y="7"/>
                    </a:cubicBezTo>
                    <a:cubicBezTo>
                      <a:pt x="9" y="2"/>
                      <a:pt x="9" y="2"/>
                      <a:pt x="9" y="2"/>
                    </a:cubicBezTo>
                    <a:cubicBezTo>
                      <a:pt x="9" y="2"/>
                      <a:pt x="9" y="2"/>
                      <a:pt x="9" y="2"/>
                    </a:cubicBezTo>
                    <a:cubicBezTo>
                      <a:pt x="9" y="2"/>
                      <a:pt x="9" y="2"/>
                      <a:pt x="9" y="2"/>
                    </a:cubicBezTo>
                    <a:cubicBezTo>
                      <a:pt x="9" y="2"/>
                      <a:pt x="9" y="2"/>
                      <a:pt x="9" y="2"/>
                    </a:cubicBezTo>
                    <a:cubicBezTo>
                      <a:pt x="9" y="0"/>
                      <a:pt x="7" y="0"/>
                      <a:pt x="6" y="0"/>
                    </a:cubicBezTo>
                    <a:cubicBezTo>
                      <a:pt x="6" y="0"/>
                      <a:pt x="6" y="0"/>
                      <a:pt x="6" y="0"/>
                    </a:cubicBezTo>
                    <a:cubicBezTo>
                      <a:pt x="4" y="0"/>
                      <a:pt x="4" y="0"/>
                      <a:pt x="4" y="0"/>
                    </a:cubicBezTo>
                    <a:cubicBezTo>
                      <a:pt x="4" y="0"/>
                      <a:pt x="0" y="0"/>
                      <a:pt x="0" y="2"/>
                    </a:cubicBezTo>
                    <a:cubicBezTo>
                      <a:pt x="0" y="8"/>
                      <a:pt x="0" y="8"/>
                      <a:pt x="0" y="8"/>
                    </a:cubicBezTo>
                    <a:cubicBezTo>
                      <a:pt x="0" y="8"/>
                      <a:pt x="1" y="9"/>
                      <a:pt x="1" y="9"/>
                    </a:cubicBezTo>
                    <a:cubicBezTo>
                      <a:pt x="2" y="9"/>
                      <a:pt x="2" y="8"/>
                      <a:pt x="2" y="8"/>
                    </a:cubicBezTo>
                    <a:cubicBezTo>
                      <a:pt x="2" y="3"/>
                      <a:pt x="2" y="3"/>
                      <a:pt x="2" y="3"/>
                    </a:cubicBezTo>
                    <a:cubicBezTo>
                      <a:pt x="3" y="3"/>
                      <a:pt x="3" y="3"/>
                      <a:pt x="3" y="3"/>
                    </a:cubicBezTo>
                    <a:cubicBezTo>
                      <a:pt x="3" y="6"/>
                      <a:pt x="3" y="6"/>
                      <a:pt x="3" y="6"/>
                    </a:cubicBezTo>
                    <a:cubicBezTo>
                      <a:pt x="3" y="9"/>
                      <a:pt x="3" y="9"/>
                      <a:pt x="3" y="9"/>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Oval 152"/>
              <p:cNvSpPr>
                <a:spLocks noChangeArrowheads="1"/>
              </p:cNvSpPr>
              <p:nvPr/>
            </p:nvSpPr>
            <p:spPr bwMode="auto">
              <a:xfrm>
                <a:off x="3906" y="1558"/>
                <a:ext cx="10" cy="1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53"/>
              <p:cNvSpPr>
                <a:spLocks noEditPoints="1"/>
              </p:cNvSpPr>
              <p:nvPr/>
            </p:nvSpPr>
            <p:spPr bwMode="auto">
              <a:xfrm>
                <a:off x="3700" y="1786"/>
                <a:ext cx="50" cy="90"/>
              </a:xfrm>
              <a:custGeom>
                <a:avLst/>
                <a:gdLst>
                  <a:gd name="T0" fmla="*/ 14 w 21"/>
                  <a:gd name="T1" fmla="*/ 3 h 38"/>
                  <a:gd name="T2" fmla="*/ 11 w 21"/>
                  <a:gd name="T3" fmla="*/ 0 h 38"/>
                  <a:gd name="T4" fmla="*/ 8 w 21"/>
                  <a:gd name="T5" fmla="*/ 3 h 38"/>
                  <a:gd name="T6" fmla="*/ 11 w 21"/>
                  <a:gd name="T7" fmla="*/ 6 h 38"/>
                  <a:gd name="T8" fmla="*/ 14 w 21"/>
                  <a:gd name="T9" fmla="*/ 3 h 38"/>
                  <a:gd name="T10" fmla="*/ 4 w 21"/>
                  <a:gd name="T11" fmla="*/ 11 h 38"/>
                  <a:gd name="T12" fmla="*/ 5 w 21"/>
                  <a:gd name="T13" fmla="*/ 10 h 38"/>
                  <a:gd name="T14" fmla="*/ 4 w 21"/>
                  <a:gd name="T15" fmla="*/ 17 h 38"/>
                  <a:gd name="T16" fmla="*/ 4 w 21"/>
                  <a:gd name="T17" fmla="*/ 19 h 38"/>
                  <a:gd name="T18" fmla="*/ 0 w 21"/>
                  <a:gd name="T19" fmla="*/ 35 h 38"/>
                  <a:gd name="T20" fmla="*/ 2 w 21"/>
                  <a:gd name="T21" fmla="*/ 38 h 38"/>
                  <a:gd name="T22" fmla="*/ 4 w 21"/>
                  <a:gd name="T23" fmla="*/ 36 h 38"/>
                  <a:gd name="T24" fmla="*/ 7 w 21"/>
                  <a:gd name="T25" fmla="*/ 24 h 38"/>
                  <a:gd name="T26" fmla="*/ 10 w 21"/>
                  <a:gd name="T27" fmla="*/ 28 h 38"/>
                  <a:gd name="T28" fmla="*/ 11 w 21"/>
                  <a:gd name="T29" fmla="*/ 36 h 38"/>
                  <a:gd name="T30" fmla="*/ 13 w 21"/>
                  <a:gd name="T31" fmla="*/ 38 h 38"/>
                  <a:gd name="T32" fmla="*/ 15 w 21"/>
                  <a:gd name="T33" fmla="*/ 36 h 38"/>
                  <a:gd name="T34" fmla="*/ 14 w 21"/>
                  <a:gd name="T35" fmla="*/ 28 h 38"/>
                  <a:gd name="T36" fmla="*/ 14 w 21"/>
                  <a:gd name="T37" fmla="*/ 27 h 38"/>
                  <a:gd name="T38" fmla="*/ 14 w 21"/>
                  <a:gd name="T39" fmla="*/ 27 h 38"/>
                  <a:gd name="T40" fmla="*/ 14 w 21"/>
                  <a:gd name="T41" fmla="*/ 27 h 38"/>
                  <a:gd name="T42" fmla="*/ 11 w 21"/>
                  <a:gd name="T43" fmla="*/ 20 h 38"/>
                  <a:gd name="T44" fmla="*/ 11 w 21"/>
                  <a:gd name="T45" fmla="*/ 18 h 38"/>
                  <a:gd name="T46" fmla="*/ 12 w 21"/>
                  <a:gd name="T47" fmla="*/ 14 h 38"/>
                  <a:gd name="T48" fmla="*/ 13 w 21"/>
                  <a:gd name="T49" fmla="*/ 15 h 38"/>
                  <a:gd name="T50" fmla="*/ 13 w 21"/>
                  <a:gd name="T51" fmla="*/ 15 h 38"/>
                  <a:gd name="T52" fmla="*/ 14 w 21"/>
                  <a:gd name="T53" fmla="*/ 16 h 38"/>
                  <a:gd name="T54" fmla="*/ 18 w 21"/>
                  <a:gd name="T55" fmla="*/ 20 h 38"/>
                  <a:gd name="T56" fmla="*/ 21 w 21"/>
                  <a:gd name="T57" fmla="*/ 20 h 38"/>
                  <a:gd name="T58" fmla="*/ 20 w 21"/>
                  <a:gd name="T59" fmla="*/ 17 h 38"/>
                  <a:gd name="T60" fmla="*/ 16 w 21"/>
                  <a:gd name="T61" fmla="*/ 13 h 38"/>
                  <a:gd name="T62" fmla="*/ 15 w 21"/>
                  <a:gd name="T63" fmla="*/ 13 h 38"/>
                  <a:gd name="T64" fmla="*/ 12 w 21"/>
                  <a:gd name="T65" fmla="*/ 8 h 38"/>
                  <a:gd name="T66" fmla="*/ 12 w 21"/>
                  <a:gd name="T67" fmla="*/ 7 h 38"/>
                  <a:gd name="T68" fmla="*/ 12 w 21"/>
                  <a:gd name="T69" fmla="*/ 7 h 38"/>
                  <a:gd name="T70" fmla="*/ 12 w 21"/>
                  <a:gd name="T71" fmla="*/ 7 h 38"/>
                  <a:gd name="T72" fmla="*/ 10 w 21"/>
                  <a:gd name="T73" fmla="*/ 6 h 38"/>
                  <a:gd name="T74" fmla="*/ 7 w 21"/>
                  <a:gd name="T75" fmla="*/ 7 h 38"/>
                  <a:gd name="T76" fmla="*/ 3 w 21"/>
                  <a:gd name="T77" fmla="*/ 8 h 38"/>
                  <a:gd name="T78" fmla="*/ 1 w 21"/>
                  <a:gd name="T79" fmla="*/ 9 h 38"/>
                  <a:gd name="T80" fmla="*/ 0 w 21"/>
                  <a:gd name="T81" fmla="*/ 15 h 38"/>
                  <a:gd name="T82" fmla="*/ 1 w 21"/>
                  <a:gd name="T83" fmla="*/ 17 h 38"/>
                  <a:gd name="T84" fmla="*/ 3 w 21"/>
                  <a:gd name="T85" fmla="*/ 16 h 38"/>
                  <a:gd name="T86" fmla="*/ 4 w 2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38">
                    <a:moveTo>
                      <a:pt x="14" y="3"/>
                    </a:moveTo>
                    <a:cubicBezTo>
                      <a:pt x="14" y="1"/>
                      <a:pt x="13" y="0"/>
                      <a:pt x="11" y="0"/>
                    </a:cubicBezTo>
                    <a:cubicBezTo>
                      <a:pt x="9" y="0"/>
                      <a:pt x="8" y="1"/>
                      <a:pt x="8" y="3"/>
                    </a:cubicBezTo>
                    <a:cubicBezTo>
                      <a:pt x="8" y="4"/>
                      <a:pt x="9" y="6"/>
                      <a:pt x="11" y="6"/>
                    </a:cubicBezTo>
                    <a:cubicBezTo>
                      <a:pt x="12" y="6"/>
                      <a:pt x="14" y="4"/>
                      <a:pt x="14" y="3"/>
                    </a:cubicBezTo>
                    <a:close/>
                    <a:moveTo>
                      <a:pt x="4" y="11"/>
                    </a:moveTo>
                    <a:cubicBezTo>
                      <a:pt x="5" y="10"/>
                      <a:pt x="5" y="10"/>
                      <a:pt x="5" y="10"/>
                    </a:cubicBezTo>
                    <a:cubicBezTo>
                      <a:pt x="4" y="17"/>
                      <a:pt x="4" y="17"/>
                      <a:pt x="4" y="17"/>
                    </a:cubicBezTo>
                    <a:cubicBezTo>
                      <a:pt x="4" y="18"/>
                      <a:pt x="4" y="18"/>
                      <a:pt x="4" y="19"/>
                    </a:cubicBezTo>
                    <a:cubicBezTo>
                      <a:pt x="0" y="35"/>
                      <a:pt x="0" y="35"/>
                      <a:pt x="0" y="35"/>
                    </a:cubicBezTo>
                    <a:cubicBezTo>
                      <a:pt x="0" y="37"/>
                      <a:pt x="1" y="38"/>
                      <a:pt x="2" y="38"/>
                    </a:cubicBezTo>
                    <a:cubicBezTo>
                      <a:pt x="3" y="38"/>
                      <a:pt x="4" y="37"/>
                      <a:pt x="4" y="36"/>
                    </a:cubicBezTo>
                    <a:cubicBezTo>
                      <a:pt x="7" y="24"/>
                      <a:pt x="7" y="24"/>
                      <a:pt x="7" y="24"/>
                    </a:cubicBezTo>
                    <a:cubicBezTo>
                      <a:pt x="10" y="28"/>
                      <a:pt x="10" y="28"/>
                      <a:pt x="10" y="28"/>
                    </a:cubicBezTo>
                    <a:cubicBezTo>
                      <a:pt x="11" y="36"/>
                      <a:pt x="11" y="36"/>
                      <a:pt x="11" y="36"/>
                    </a:cubicBezTo>
                    <a:cubicBezTo>
                      <a:pt x="11" y="37"/>
                      <a:pt x="12" y="38"/>
                      <a:pt x="13" y="38"/>
                    </a:cubicBezTo>
                    <a:cubicBezTo>
                      <a:pt x="14" y="38"/>
                      <a:pt x="15" y="37"/>
                      <a:pt x="15" y="36"/>
                    </a:cubicBezTo>
                    <a:cubicBezTo>
                      <a:pt x="14" y="28"/>
                      <a:pt x="14" y="28"/>
                      <a:pt x="14" y="28"/>
                    </a:cubicBezTo>
                    <a:cubicBezTo>
                      <a:pt x="14" y="28"/>
                      <a:pt x="14" y="27"/>
                      <a:pt x="14" y="27"/>
                    </a:cubicBezTo>
                    <a:cubicBezTo>
                      <a:pt x="14" y="27"/>
                      <a:pt x="14" y="27"/>
                      <a:pt x="14" y="27"/>
                    </a:cubicBezTo>
                    <a:cubicBezTo>
                      <a:pt x="14" y="27"/>
                      <a:pt x="14" y="27"/>
                      <a:pt x="14" y="27"/>
                    </a:cubicBezTo>
                    <a:cubicBezTo>
                      <a:pt x="11" y="20"/>
                      <a:pt x="11" y="20"/>
                      <a:pt x="11" y="20"/>
                    </a:cubicBezTo>
                    <a:cubicBezTo>
                      <a:pt x="11" y="19"/>
                      <a:pt x="11" y="19"/>
                      <a:pt x="11" y="18"/>
                    </a:cubicBezTo>
                    <a:cubicBezTo>
                      <a:pt x="12" y="14"/>
                      <a:pt x="12" y="14"/>
                      <a:pt x="12" y="14"/>
                    </a:cubicBezTo>
                    <a:cubicBezTo>
                      <a:pt x="13" y="15"/>
                      <a:pt x="13" y="15"/>
                      <a:pt x="13" y="15"/>
                    </a:cubicBezTo>
                    <a:cubicBezTo>
                      <a:pt x="13" y="15"/>
                      <a:pt x="13" y="15"/>
                      <a:pt x="13" y="15"/>
                    </a:cubicBezTo>
                    <a:cubicBezTo>
                      <a:pt x="13" y="15"/>
                      <a:pt x="13" y="15"/>
                      <a:pt x="14" y="16"/>
                    </a:cubicBezTo>
                    <a:cubicBezTo>
                      <a:pt x="18" y="20"/>
                      <a:pt x="18" y="20"/>
                      <a:pt x="18" y="20"/>
                    </a:cubicBezTo>
                    <a:cubicBezTo>
                      <a:pt x="19" y="20"/>
                      <a:pt x="20" y="20"/>
                      <a:pt x="21" y="20"/>
                    </a:cubicBezTo>
                    <a:cubicBezTo>
                      <a:pt x="21" y="19"/>
                      <a:pt x="21" y="18"/>
                      <a:pt x="20" y="17"/>
                    </a:cubicBezTo>
                    <a:cubicBezTo>
                      <a:pt x="16" y="13"/>
                      <a:pt x="16" y="13"/>
                      <a:pt x="16" y="13"/>
                    </a:cubicBezTo>
                    <a:cubicBezTo>
                      <a:pt x="16" y="13"/>
                      <a:pt x="15" y="13"/>
                      <a:pt x="15" y="13"/>
                    </a:cubicBezTo>
                    <a:cubicBezTo>
                      <a:pt x="12" y="8"/>
                      <a:pt x="12" y="8"/>
                      <a:pt x="12" y="8"/>
                    </a:cubicBezTo>
                    <a:cubicBezTo>
                      <a:pt x="12" y="8"/>
                      <a:pt x="12" y="8"/>
                      <a:pt x="12" y="7"/>
                    </a:cubicBezTo>
                    <a:cubicBezTo>
                      <a:pt x="12" y="7"/>
                      <a:pt x="12" y="7"/>
                      <a:pt x="12" y="7"/>
                    </a:cubicBezTo>
                    <a:cubicBezTo>
                      <a:pt x="12" y="7"/>
                      <a:pt x="12" y="7"/>
                      <a:pt x="12" y="7"/>
                    </a:cubicBezTo>
                    <a:cubicBezTo>
                      <a:pt x="12" y="7"/>
                      <a:pt x="11" y="6"/>
                      <a:pt x="10" y="6"/>
                    </a:cubicBezTo>
                    <a:cubicBezTo>
                      <a:pt x="9" y="6"/>
                      <a:pt x="7" y="6"/>
                      <a:pt x="7" y="7"/>
                    </a:cubicBezTo>
                    <a:cubicBezTo>
                      <a:pt x="3" y="8"/>
                      <a:pt x="3" y="8"/>
                      <a:pt x="3" y="8"/>
                    </a:cubicBezTo>
                    <a:cubicBezTo>
                      <a:pt x="2" y="8"/>
                      <a:pt x="1" y="8"/>
                      <a:pt x="1" y="9"/>
                    </a:cubicBezTo>
                    <a:cubicBezTo>
                      <a:pt x="0" y="15"/>
                      <a:pt x="0" y="15"/>
                      <a:pt x="0" y="15"/>
                    </a:cubicBezTo>
                    <a:cubicBezTo>
                      <a:pt x="0" y="16"/>
                      <a:pt x="0" y="17"/>
                      <a:pt x="1" y="17"/>
                    </a:cubicBezTo>
                    <a:cubicBezTo>
                      <a:pt x="2" y="17"/>
                      <a:pt x="3" y="17"/>
                      <a:pt x="3" y="16"/>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54"/>
              <p:cNvSpPr>
                <a:spLocks noEditPoints="1"/>
              </p:cNvSpPr>
              <p:nvPr/>
            </p:nvSpPr>
            <p:spPr bwMode="auto">
              <a:xfrm>
                <a:off x="4037" y="2398"/>
                <a:ext cx="64" cy="119"/>
              </a:xfrm>
              <a:custGeom>
                <a:avLst/>
                <a:gdLst>
                  <a:gd name="T0" fmla="*/ 15 w 27"/>
                  <a:gd name="T1" fmla="*/ 4 h 50"/>
                  <a:gd name="T2" fmla="*/ 11 w 27"/>
                  <a:gd name="T3" fmla="*/ 0 h 50"/>
                  <a:gd name="T4" fmla="*/ 8 w 27"/>
                  <a:gd name="T5" fmla="*/ 5 h 50"/>
                  <a:gd name="T6" fmla="*/ 12 w 27"/>
                  <a:gd name="T7" fmla="*/ 8 h 50"/>
                  <a:gd name="T8" fmla="*/ 15 w 27"/>
                  <a:gd name="T9" fmla="*/ 4 h 50"/>
                  <a:gd name="T10" fmla="*/ 4 w 27"/>
                  <a:gd name="T11" fmla="*/ 16 h 50"/>
                  <a:gd name="T12" fmla="*/ 5 w 27"/>
                  <a:gd name="T13" fmla="*/ 15 h 50"/>
                  <a:gd name="T14" fmla="*/ 5 w 27"/>
                  <a:gd name="T15" fmla="*/ 23 h 50"/>
                  <a:gd name="T16" fmla="*/ 6 w 27"/>
                  <a:gd name="T17" fmla="*/ 26 h 50"/>
                  <a:gd name="T18" fmla="*/ 3 w 27"/>
                  <a:gd name="T19" fmla="*/ 48 h 50"/>
                  <a:gd name="T20" fmla="*/ 6 w 27"/>
                  <a:gd name="T21" fmla="*/ 50 h 50"/>
                  <a:gd name="T22" fmla="*/ 8 w 27"/>
                  <a:gd name="T23" fmla="*/ 48 h 50"/>
                  <a:gd name="T24" fmla="*/ 11 w 27"/>
                  <a:gd name="T25" fmla="*/ 32 h 50"/>
                  <a:gd name="T26" fmla="*/ 15 w 27"/>
                  <a:gd name="T27" fmla="*/ 37 h 50"/>
                  <a:gd name="T28" fmla="*/ 18 w 27"/>
                  <a:gd name="T29" fmla="*/ 47 h 50"/>
                  <a:gd name="T30" fmla="*/ 21 w 27"/>
                  <a:gd name="T31" fmla="*/ 49 h 50"/>
                  <a:gd name="T32" fmla="*/ 23 w 27"/>
                  <a:gd name="T33" fmla="*/ 46 h 50"/>
                  <a:gd name="T34" fmla="*/ 20 w 27"/>
                  <a:gd name="T35" fmla="*/ 36 h 50"/>
                  <a:gd name="T36" fmla="*/ 19 w 27"/>
                  <a:gd name="T37" fmla="*/ 34 h 50"/>
                  <a:gd name="T38" fmla="*/ 19 w 27"/>
                  <a:gd name="T39" fmla="*/ 34 h 50"/>
                  <a:gd name="T40" fmla="*/ 19 w 27"/>
                  <a:gd name="T41" fmla="*/ 34 h 50"/>
                  <a:gd name="T42" fmla="*/ 14 w 27"/>
                  <a:gd name="T43" fmla="*/ 26 h 50"/>
                  <a:gd name="T44" fmla="*/ 15 w 27"/>
                  <a:gd name="T45" fmla="*/ 24 h 50"/>
                  <a:gd name="T46" fmla="*/ 15 w 27"/>
                  <a:gd name="T47" fmla="*/ 18 h 50"/>
                  <a:gd name="T48" fmla="*/ 16 w 27"/>
                  <a:gd name="T49" fmla="*/ 19 h 50"/>
                  <a:gd name="T50" fmla="*/ 17 w 27"/>
                  <a:gd name="T51" fmla="*/ 20 h 50"/>
                  <a:gd name="T52" fmla="*/ 17 w 27"/>
                  <a:gd name="T53" fmla="*/ 20 h 50"/>
                  <a:gd name="T54" fmla="*/ 24 w 27"/>
                  <a:gd name="T55" fmla="*/ 25 h 50"/>
                  <a:gd name="T56" fmla="*/ 27 w 27"/>
                  <a:gd name="T57" fmla="*/ 24 h 50"/>
                  <a:gd name="T58" fmla="*/ 26 w 27"/>
                  <a:gd name="T59" fmla="*/ 21 h 50"/>
                  <a:gd name="T60" fmla="*/ 19 w 27"/>
                  <a:gd name="T61" fmla="*/ 17 h 50"/>
                  <a:gd name="T62" fmla="*/ 19 w 27"/>
                  <a:gd name="T63" fmla="*/ 17 h 50"/>
                  <a:gd name="T64" fmla="*/ 14 w 27"/>
                  <a:gd name="T65" fmla="*/ 10 h 50"/>
                  <a:gd name="T66" fmla="*/ 14 w 27"/>
                  <a:gd name="T67" fmla="*/ 10 h 50"/>
                  <a:gd name="T68" fmla="*/ 14 w 27"/>
                  <a:gd name="T69" fmla="*/ 10 h 50"/>
                  <a:gd name="T70" fmla="*/ 14 w 27"/>
                  <a:gd name="T71" fmla="*/ 10 h 50"/>
                  <a:gd name="T72" fmla="*/ 11 w 27"/>
                  <a:gd name="T73" fmla="*/ 9 h 50"/>
                  <a:gd name="T74" fmla="*/ 7 w 27"/>
                  <a:gd name="T75" fmla="*/ 10 h 50"/>
                  <a:gd name="T76" fmla="*/ 2 w 27"/>
                  <a:gd name="T77" fmla="*/ 12 h 50"/>
                  <a:gd name="T78" fmla="*/ 1 w 27"/>
                  <a:gd name="T79" fmla="*/ 14 h 50"/>
                  <a:gd name="T80" fmla="*/ 0 w 27"/>
                  <a:gd name="T81" fmla="*/ 22 h 50"/>
                  <a:gd name="T82" fmla="*/ 1 w 27"/>
                  <a:gd name="T83" fmla="*/ 24 h 50"/>
                  <a:gd name="T84" fmla="*/ 4 w 27"/>
                  <a:gd name="T85" fmla="*/ 23 h 50"/>
                  <a:gd name="T86" fmla="*/ 4 w 27"/>
                  <a:gd name="T87"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50">
                    <a:moveTo>
                      <a:pt x="15" y="4"/>
                    </a:moveTo>
                    <a:cubicBezTo>
                      <a:pt x="15" y="2"/>
                      <a:pt x="13" y="0"/>
                      <a:pt x="11" y="0"/>
                    </a:cubicBezTo>
                    <a:cubicBezTo>
                      <a:pt x="9" y="1"/>
                      <a:pt x="7" y="2"/>
                      <a:pt x="8" y="5"/>
                    </a:cubicBezTo>
                    <a:cubicBezTo>
                      <a:pt x="8" y="7"/>
                      <a:pt x="10" y="8"/>
                      <a:pt x="12" y="8"/>
                    </a:cubicBezTo>
                    <a:cubicBezTo>
                      <a:pt x="14" y="8"/>
                      <a:pt x="16" y="6"/>
                      <a:pt x="15" y="4"/>
                    </a:cubicBezTo>
                    <a:close/>
                    <a:moveTo>
                      <a:pt x="4" y="16"/>
                    </a:moveTo>
                    <a:cubicBezTo>
                      <a:pt x="5" y="15"/>
                      <a:pt x="5" y="15"/>
                      <a:pt x="5" y="15"/>
                    </a:cubicBezTo>
                    <a:cubicBezTo>
                      <a:pt x="5" y="23"/>
                      <a:pt x="5" y="23"/>
                      <a:pt x="5" y="23"/>
                    </a:cubicBezTo>
                    <a:cubicBezTo>
                      <a:pt x="5" y="24"/>
                      <a:pt x="5" y="25"/>
                      <a:pt x="6" y="26"/>
                    </a:cubicBezTo>
                    <a:cubicBezTo>
                      <a:pt x="3" y="48"/>
                      <a:pt x="3" y="48"/>
                      <a:pt x="3" y="48"/>
                    </a:cubicBezTo>
                    <a:cubicBezTo>
                      <a:pt x="3" y="49"/>
                      <a:pt x="4" y="50"/>
                      <a:pt x="6" y="50"/>
                    </a:cubicBezTo>
                    <a:cubicBezTo>
                      <a:pt x="7" y="50"/>
                      <a:pt x="8" y="49"/>
                      <a:pt x="8" y="48"/>
                    </a:cubicBezTo>
                    <a:cubicBezTo>
                      <a:pt x="11" y="32"/>
                      <a:pt x="11" y="32"/>
                      <a:pt x="11" y="32"/>
                    </a:cubicBezTo>
                    <a:cubicBezTo>
                      <a:pt x="15" y="37"/>
                      <a:pt x="15" y="37"/>
                      <a:pt x="15" y="37"/>
                    </a:cubicBezTo>
                    <a:cubicBezTo>
                      <a:pt x="18" y="47"/>
                      <a:pt x="18" y="47"/>
                      <a:pt x="18" y="47"/>
                    </a:cubicBezTo>
                    <a:cubicBezTo>
                      <a:pt x="18" y="48"/>
                      <a:pt x="19" y="49"/>
                      <a:pt x="21" y="49"/>
                    </a:cubicBezTo>
                    <a:cubicBezTo>
                      <a:pt x="22" y="49"/>
                      <a:pt x="23" y="48"/>
                      <a:pt x="23" y="46"/>
                    </a:cubicBezTo>
                    <a:cubicBezTo>
                      <a:pt x="20" y="36"/>
                      <a:pt x="20" y="36"/>
                      <a:pt x="20" y="36"/>
                    </a:cubicBezTo>
                    <a:cubicBezTo>
                      <a:pt x="20" y="35"/>
                      <a:pt x="20" y="35"/>
                      <a:pt x="19" y="34"/>
                    </a:cubicBezTo>
                    <a:cubicBezTo>
                      <a:pt x="19" y="34"/>
                      <a:pt x="19" y="34"/>
                      <a:pt x="19" y="34"/>
                    </a:cubicBezTo>
                    <a:cubicBezTo>
                      <a:pt x="19" y="34"/>
                      <a:pt x="19" y="34"/>
                      <a:pt x="19" y="34"/>
                    </a:cubicBezTo>
                    <a:cubicBezTo>
                      <a:pt x="14" y="26"/>
                      <a:pt x="14" y="26"/>
                      <a:pt x="14" y="26"/>
                    </a:cubicBezTo>
                    <a:cubicBezTo>
                      <a:pt x="15" y="25"/>
                      <a:pt x="15" y="25"/>
                      <a:pt x="15" y="24"/>
                    </a:cubicBezTo>
                    <a:cubicBezTo>
                      <a:pt x="15" y="18"/>
                      <a:pt x="15" y="18"/>
                      <a:pt x="15" y="18"/>
                    </a:cubicBezTo>
                    <a:cubicBezTo>
                      <a:pt x="16" y="19"/>
                      <a:pt x="16" y="19"/>
                      <a:pt x="16" y="19"/>
                    </a:cubicBezTo>
                    <a:cubicBezTo>
                      <a:pt x="16" y="19"/>
                      <a:pt x="16" y="20"/>
                      <a:pt x="17" y="20"/>
                    </a:cubicBezTo>
                    <a:cubicBezTo>
                      <a:pt x="17" y="20"/>
                      <a:pt x="17" y="20"/>
                      <a:pt x="17" y="20"/>
                    </a:cubicBezTo>
                    <a:cubicBezTo>
                      <a:pt x="24" y="25"/>
                      <a:pt x="24" y="25"/>
                      <a:pt x="24" y="25"/>
                    </a:cubicBezTo>
                    <a:cubicBezTo>
                      <a:pt x="25" y="25"/>
                      <a:pt x="26" y="25"/>
                      <a:pt x="27" y="24"/>
                    </a:cubicBezTo>
                    <a:cubicBezTo>
                      <a:pt x="27" y="23"/>
                      <a:pt x="27" y="22"/>
                      <a:pt x="26" y="21"/>
                    </a:cubicBezTo>
                    <a:cubicBezTo>
                      <a:pt x="19" y="17"/>
                      <a:pt x="19" y="17"/>
                      <a:pt x="19" y="17"/>
                    </a:cubicBezTo>
                    <a:cubicBezTo>
                      <a:pt x="19" y="17"/>
                      <a:pt x="19" y="17"/>
                      <a:pt x="19" y="17"/>
                    </a:cubicBezTo>
                    <a:cubicBezTo>
                      <a:pt x="14" y="10"/>
                      <a:pt x="14" y="10"/>
                      <a:pt x="14" y="10"/>
                    </a:cubicBezTo>
                    <a:cubicBezTo>
                      <a:pt x="14" y="10"/>
                      <a:pt x="14" y="10"/>
                      <a:pt x="14" y="10"/>
                    </a:cubicBezTo>
                    <a:cubicBezTo>
                      <a:pt x="14" y="10"/>
                      <a:pt x="14" y="10"/>
                      <a:pt x="14" y="10"/>
                    </a:cubicBezTo>
                    <a:cubicBezTo>
                      <a:pt x="14" y="10"/>
                      <a:pt x="14" y="10"/>
                      <a:pt x="14" y="10"/>
                    </a:cubicBezTo>
                    <a:cubicBezTo>
                      <a:pt x="13" y="9"/>
                      <a:pt x="12" y="9"/>
                      <a:pt x="11" y="9"/>
                    </a:cubicBezTo>
                    <a:cubicBezTo>
                      <a:pt x="9" y="8"/>
                      <a:pt x="8" y="9"/>
                      <a:pt x="7" y="10"/>
                    </a:cubicBezTo>
                    <a:cubicBezTo>
                      <a:pt x="2" y="12"/>
                      <a:pt x="2" y="12"/>
                      <a:pt x="2" y="12"/>
                    </a:cubicBezTo>
                    <a:cubicBezTo>
                      <a:pt x="1" y="13"/>
                      <a:pt x="1" y="13"/>
                      <a:pt x="1" y="14"/>
                    </a:cubicBezTo>
                    <a:cubicBezTo>
                      <a:pt x="0" y="22"/>
                      <a:pt x="0" y="22"/>
                      <a:pt x="0" y="22"/>
                    </a:cubicBezTo>
                    <a:cubicBezTo>
                      <a:pt x="0" y="23"/>
                      <a:pt x="0" y="24"/>
                      <a:pt x="1" y="24"/>
                    </a:cubicBezTo>
                    <a:cubicBezTo>
                      <a:pt x="2" y="24"/>
                      <a:pt x="3" y="24"/>
                      <a:pt x="4" y="23"/>
                    </a:cubicBezTo>
                    <a:lnTo>
                      <a:pt x="4"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55"/>
              <p:cNvSpPr/>
              <p:nvPr/>
            </p:nvSpPr>
            <p:spPr bwMode="auto">
              <a:xfrm>
                <a:off x="3485" y="1926"/>
                <a:ext cx="47" cy="33"/>
              </a:xfrm>
              <a:custGeom>
                <a:avLst/>
                <a:gdLst>
                  <a:gd name="T0" fmla="*/ 12 w 20"/>
                  <a:gd name="T1" fmla="*/ 2 h 14"/>
                  <a:gd name="T2" fmla="*/ 19 w 20"/>
                  <a:gd name="T3" fmla="*/ 10 h 14"/>
                  <a:gd name="T4" fmla="*/ 17 w 20"/>
                  <a:gd name="T5" fmla="*/ 14 h 14"/>
                  <a:gd name="T6" fmla="*/ 3 w 20"/>
                  <a:gd name="T7" fmla="*/ 14 h 14"/>
                  <a:gd name="T8" fmla="*/ 1 w 20"/>
                  <a:gd name="T9" fmla="*/ 11 h 14"/>
                  <a:gd name="T10" fmla="*/ 8 w 20"/>
                  <a:gd name="T11" fmla="*/ 2 h 14"/>
                  <a:gd name="T12" fmla="*/ 12 w 20"/>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2" y="2"/>
                    </a:moveTo>
                    <a:cubicBezTo>
                      <a:pt x="19" y="10"/>
                      <a:pt x="19" y="10"/>
                      <a:pt x="19" y="10"/>
                    </a:cubicBezTo>
                    <a:cubicBezTo>
                      <a:pt x="20" y="12"/>
                      <a:pt x="19" y="14"/>
                      <a:pt x="17" y="14"/>
                    </a:cubicBezTo>
                    <a:cubicBezTo>
                      <a:pt x="3" y="14"/>
                      <a:pt x="3" y="14"/>
                      <a:pt x="3" y="14"/>
                    </a:cubicBezTo>
                    <a:cubicBezTo>
                      <a:pt x="1" y="14"/>
                      <a:pt x="0" y="13"/>
                      <a:pt x="1" y="11"/>
                    </a:cubicBezTo>
                    <a:cubicBezTo>
                      <a:pt x="8" y="2"/>
                      <a:pt x="8" y="2"/>
                      <a:pt x="8" y="2"/>
                    </a:cubicBezTo>
                    <a:cubicBezTo>
                      <a:pt x="9" y="0"/>
                      <a:pt x="11"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56"/>
              <p:cNvSpPr/>
              <p:nvPr/>
            </p:nvSpPr>
            <p:spPr bwMode="auto">
              <a:xfrm>
                <a:off x="3485" y="1976"/>
                <a:ext cx="47" cy="33"/>
              </a:xfrm>
              <a:custGeom>
                <a:avLst/>
                <a:gdLst>
                  <a:gd name="T0" fmla="*/ 8 w 20"/>
                  <a:gd name="T1" fmla="*/ 12 h 14"/>
                  <a:gd name="T2" fmla="*/ 1 w 20"/>
                  <a:gd name="T3" fmla="*/ 3 h 14"/>
                  <a:gd name="T4" fmla="*/ 3 w 20"/>
                  <a:gd name="T5" fmla="*/ 0 h 14"/>
                  <a:gd name="T6" fmla="*/ 17 w 20"/>
                  <a:gd name="T7" fmla="*/ 0 h 14"/>
                  <a:gd name="T8" fmla="*/ 19 w 20"/>
                  <a:gd name="T9" fmla="*/ 3 h 14"/>
                  <a:gd name="T10" fmla="*/ 12 w 20"/>
                  <a:gd name="T11" fmla="*/ 12 h 14"/>
                  <a:gd name="T12" fmla="*/ 8 w 20"/>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8" y="12"/>
                    </a:moveTo>
                    <a:cubicBezTo>
                      <a:pt x="1" y="3"/>
                      <a:pt x="1" y="3"/>
                      <a:pt x="1" y="3"/>
                    </a:cubicBezTo>
                    <a:cubicBezTo>
                      <a:pt x="0" y="1"/>
                      <a:pt x="1" y="0"/>
                      <a:pt x="3" y="0"/>
                    </a:cubicBezTo>
                    <a:cubicBezTo>
                      <a:pt x="17" y="0"/>
                      <a:pt x="17" y="0"/>
                      <a:pt x="17" y="0"/>
                    </a:cubicBezTo>
                    <a:cubicBezTo>
                      <a:pt x="19" y="0"/>
                      <a:pt x="20" y="1"/>
                      <a:pt x="19" y="3"/>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57"/>
              <p:cNvSpPr/>
              <p:nvPr/>
            </p:nvSpPr>
            <p:spPr bwMode="auto">
              <a:xfrm>
                <a:off x="3904" y="1907"/>
                <a:ext cx="43"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58"/>
              <p:cNvSpPr/>
              <p:nvPr/>
            </p:nvSpPr>
            <p:spPr bwMode="auto">
              <a:xfrm>
                <a:off x="3530" y="1921"/>
                <a:ext cx="42"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59"/>
              <p:cNvSpPr/>
              <p:nvPr/>
            </p:nvSpPr>
            <p:spPr bwMode="auto">
              <a:xfrm>
                <a:off x="4150" y="2690"/>
                <a:ext cx="43" cy="62"/>
              </a:xfrm>
              <a:custGeom>
                <a:avLst/>
                <a:gdLst>
                  <a:gd name="T0" fmla="*/ 16 w 18"/>
                  <a:gd name="T1" fmla="*/ 0 h 26"/>
                  <a:gd name="T2" fmla="*/ 2 w 18"/>
                  <a:gd name="T3" fmla="*/ 0 h 26"/>
                  <a:gd name="T4" fmla="*/ 0 w 18"/>
                  <a:gd name="T5" fmla="*/ 2 h 26"/>
                  <a:gd name="T6" fmla="*/ 0 w 18"/>
                  <a:gd name="T7" fmla="*/ 7 h 26"/>
                  <a:gd name="T8" fmla="*/ 2 w 18"/>
                  <a:gd name="T9" fmla="*/ 9 h 26"/>
                  <a:gd name="T10" fmla="*/ 7 w 18"/>
                  <a:gd name="T11" fmla="*/ 9 h 26"/>
                  <a:gd name="T12" fmla="*/ 7 w 18"/>
                  <a:gd name="T13" fmla="*/ 24 h 26"/>
                  <a:gd name="T14" fmla="*/ 8 w 18"/>
                  <a:gd name="T15" fmla="*/ 26 h 26"/>
                  <a:gd name="T16" fmla="*/ 9 w 18"/>
                  <a:gd name="T17" fmla="*/ 26 h 26"/>
                  <a:gd name="T18" fmla="*/ 11 w 18"/>
                  <a:gd name="T19" fmla="*/ 24 h 26"/>
                  <a:gd name="T20" fmla="*/ 11 w 18"/>
                  <a:gd name="T21" fmla="*/ 9 h 26"/>
                  <a:gd name="T22" fmla="*/ 16 w 18"/>
                  <a:gd name="T23" fmla="*/ 9 h 26"/>
                  <a:gd name="T24" fmla="*/ 18 w 18"/>
                  <a:gd name="T25" fmla="*/ 7 h 26"/>
                  <a:gd name="T26" fmla="*/ 18 w 18"/>
                  <a:gd name="T27" fmla="*/ 3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4"/>
                      <a:pt x="7" y="24"/>
                      <a:pt x="7" y="24"/>
                    </a:cubicBezTo>
                    <a:cubicBezTo>
                      <a:pt x="7" y="25"/>
                      <a:pt x="8" y="26"/>
                      <a:pt x="8"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7"/>
                    </a:cubicBezTo>
                    <a:cubicBezTo>
                      <a:pt x="18" y="3"/>
                      <a:pt x="18" y="3"/>
                      <a:pt x="18" y="3"/>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60"/>
              <p:cNvSpPr>
                <a:spLocks noEditPoints="1"/>
              </p:cNvSpPr>
              <p:nvPr/>
            </p:nvSpPr>
            <p:spPr bwMode="auto">
              <a:xfrm>
                <a:off x="3769" y="1879"/>
                <a:ext cx="135" cy="130"/>
              </a:xfrm>
              <a:custGeom>
                <a:avLst/>
                <a:gdLst>
                  <a:gd name="T0" fmla="*/ 54 w 57"/>
                  <a:gd name="T1" fmla="*/ 22 h 55"/>
                  <a:gd name="T2" fmla="*/ 53 w 57"/>
                  <a:gd name="T3" fmla="*/ 21 h 55"/>
                  <a:gd name="T4" fmla="*/ 53 w 57"/>
                  <a:gd name="T5" fmla="*/ 4 h 55"/>
                  <a:gd name="T6" fmla="*/ 50 w 57"/>
                  <a:gd name="T7" fmla="*/ 1 h 55"/>
                  <a:gd name="T8" fmla="*/ 41 w 57"/>
                  <a:gd name="T9" fmla="*/ 1 h 55"/>
                  <a:gd name="T10" fmla="*/ 38 w 57"/>
                  <a:gd name="T11" fmla="*/ 4 h 55"/>
                  <a:gd name="T12" fmla="*/ 38 w 57"/>
                  <a:gd name="T13" fmla="*/ 7 h 55"/>
                  <a:gd name="T14" fmla="*/ 34 w 57"/>
                  <a:gd name="T15" fmla="*/ 3 h 55"/>
                  <a:gd name="T16" fmla="*/ 23 w 57"/>
                  <a:gd name="T17" fmla="*/ 3 h 55"/>
                  <a:gd name="T18" fmla="*/ 3 w 57"/>
                  <a:gd name="T19" fmla="*/ 22 h 55"/>
                  <a:gd name="T20" fmla="*/ 5 w 57"/>
                  <a:gd name="T21" fmla="*/ 27 h 55"/>
                  <a:gd name="T22" fmla="*/ 5 w 57"/>
                  <a:gd name="T23" fmla="*/ 52 h 55"/>
                  <a:gd name="T24" fmla="*/ 7 w 57"/>
                  <a:gd name="T25" fmla="*/ 55 h 55"/>
                  <a:gd name="T26" fmla="*/ 50 w 57"/>
                  <a:gd name="T27" fmla="*/ 55 h 55"/>
                  <a:gd name="T28" fmla="*/ 53 w 57"/>
                  <a:gd name="T29" fmla="*/ 52 h 55"/>
                  <a:gd name="T30" fmla="*/ 53 w 57"/>
                  <a:gd name="T31" fmla="*/ 27 h 55"/>
                  <a:gd name="T32" fmla="*/ 54 w 57"/>
                  <a:gd name="T33" fmla="*/ 22 h 55"/>
                  <a:gd name="T34" fmla="*/ 25 w 57"/>
                  <a:gd name="T35" fmla="*/ 50 h 55"/>
                  <a:gd name="T36" fmla="*/ 10 w 57"/>
                  <a:gd name="T37" fmla="*/ 50 h 55"/>
                  <a:gd name="T38" fmla="*/ 10 w 57"/>
                  <a:gd name="T39" fmla="*/ 34 h 55"/>
                  <a:gd name="T40" fmla="*/ 13 w 57"/>
                  <a:gd name="T41" fmla="*/ 31 h 55"/>
                  <a:gd name="T42" fmla="*/ 22 w 57"/>
                  <a:gd name="T43" fmla="*/ 31 h 55"/>
                  <a:gd name="T44" fmla="*/ 25 w 57"/>
                  <a:gd name="T45" fmla="*/ 34 h 55"/>
                  <a:gd name="T46" fmla="*/ 25 w 57"/>
                  <a:gd name="T47" fmla="*/ 50 h 55"/>
                  <a:gd name="T48" fmla="*/ 38 w 57"/>
                  <a:gd name="T49" fmla="*/ 45 h 55"/>
                  <a:gd name="T50" fmla="*/ 35 w 57"/>
                  <a:gd name="T51" fmla="*/ 45 h 55"/>
                  <a:gd name="T52" fmla="*/ 32 w 57"/>
                  <a:gd name="T53" fmla="*/ 42 h 55"/>
                  <a:gd name="T54" fmla="*/ 32 w 57"/>
                  <a:gd name="T55" fmla="*/ 40 h 55"/>
                  <a:gd name="T56" fmla="*/ 38 w 57"/>
                  <a:gd name="T57" fmla="*/ 40 h 55"/>
                  <a:gd name="T58" fmla="*/ 38 w 57"/>
                  <a:gd name="T59" fmla="*/ 45 h 55"/>
                  <a:gd name="T60" fmla="*/ 38 w 57"/>
                  <a:gd name="T61" fmla="*/ 37 h 55"/>
                  <a:gd name="T62" fmla="*/ 32 w 57"/>
                  <a:gd name="T63" fmla="*/ 37 h 55"/>
                  <a:gd name="T64" fmla="*/ 32 w 57"/>
                  <a:gd name="T65" fmla="*/ 34 h 55"/>
                  <a:gd name="T66" fmla="*/ 35 w 57"/>
                  <a:gd name="T67" fmla="*/ 31 h 55"/>
                  <a:gd name="T68" fmla="*/ 38 w 57"/>
                  <a:gd name="T69" fmla="*/ 31 h 55"/>
                  <a:gd name="T70" fmla="*/ 38 w 57"/>
                  <a:gd name="T71" fmla="*/ 37 h 55"/>
                  <a:gd name="T72" fmla="*/ 47 w 57"/>
                  <a:gd name="T73" fmla="*/ 42 h 55"/>
                  <a:gd name="T74" fmla="*/ 44 w 57"/>
                  <a:gd name="T75" fmla="*/ 45 h 55"/>
                  <a:gd name="T76" fmla="*/ 41 w 57"/>
                  <a:gd name="T77" fmla="*/ 45 h 55"/>
                  <a:gd name="T78" fmla="*/ 41 w 57"/>
                  <a:gd name="T79" fmla="*/ 40 h 55"/>
                  <a:gd name="T80" fmla="*/ 47 w 57"/>
                  <a:gd name="T81" fmla="*/ 40 h 55"/>
                  <a:gd name="T82" fmla="*/ 47 w 57"/>
                  <a:gd name="T83" fmla="*/ 42 h 55"/>
                  <a:gd name="T84" fmla="*/ 47 w 57"/>
                  <a:gd name="T85" fmla="*/ 37 h 55"/>
                  <a:gd name="T86" fmla="*/ 41 w 57"/>
                  <a:gd name="T87" fmla="*/ 37 h 55"/>
                  <a:gd name="T88" fmla="*/ 41 w 57"/>
                  <a:gd name="T89" fmla="*/ 31 h 55"/>
                  <a:gd name="T90" fmla="*/ 44 w 57"/>
                  <a:gd name="T91" fmla="*/ 31 h 55"/>
                  <a:gd name="T92" fmla="*/ 47 w 57"/>
                  <a:gd name="T93" fmla="*/ 34 h 55"/>
                  <a:gd name="T94" fmla="*/ 47 w 57"/>
                  <a:gd name="T9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5">
                    <a:moveTo>
                      <a:pt x="54" y="22"/>
                    </a:moveTo>
                    <a:cubicBezTo>
                      <a:pt x="53" y="21"/>
                      <a:pt x="53" y="21"/>
                      <a:pt x="53" y="21"/>
                    </a:cubicBezTo>
                    <a:cubicBezTo>
                      <a:pt x="53" y="4"/>
                      <a:pt x="53" y="4"/>
                      <a:pt x="53" y="4"/>
                    </a:cubicBezTo>
                    <a:cubicBezTo>
                      <a:pt x="53" y="2"/>
                      <a:pt x="51" y="1"/>
                      <a:pt x="50" y="1"/>
                    </a:cubicBezTo>
                    <a:cubicBezTo>
                      <a:pt x="41" y="1"/>
                      <a:pt x="41" y="1"/>
                      <a:pt x="41" y="1"/>
                    </a:cubicBezTo>
                    <a:cubicBezTo>
                      <a:pt x="39" y="1"/>
                      <a:pt x="38" y="2"/>
                      <a:pt x="38" y="4"/>
                    </a:cubicBezTo>
                    <a:cubicBezTo>
                      <a:pt x="38" y="7"/>
                      <a:pt x="38" y="7"/>
                      <a:pt x="38" y="7"/>
                    </a:cubicBezTo>
                    <a:cubicBezTo>
                      <a:pt x="34" y="3"/>
                      <a:pt x="34" y="3"/>
                      <a:pt x="34" y="3"/>
                    </a:cubicBezTo>
                    <a:cubicBezTo>
                      <a:pt x="31" y="0"/>
                      <a:pt x="26" y="0"/>
                      <a:pt x="23" y="3"/>
                    </a:cubicBezTo>
                    <a:cubicBezTo>
                      <a:pt x="3" y="22"/>
                      <a:pt x="3" y="22"/>
                      <a:pt x="3" y="22"/>
                    </a:cubicBezTo>
                    <a:cubicBezTo>
                      <a:pt x="0" y="25"/>
                      <a:pt x="1" y="27"/>
                      <a:pt x="5" y="27"/>
                    </a:cubicBezTo>
                    <a:cubicBezTo>
                      <a:pt x="5" y="52"/>
                      <a:pt x="5" y="52"/>
                      <a:pt x="5" y="52"/>
                    </a:cubicBezTo>
                    <a:cubicBezTo>
                      <a:pt x="5" y="53"/>
                      <a:pt x="6" y="55"/>
                      <a:pt x="7" y="55"/>
                    </a:cubicBezTo>
                    <a:cubicBezTo>
                      <a:pt x="50" y="55"/>
                      <a:pt x="50" y="55"/>
                      <a:pt x="50" y="55"/>
                    </a:cubicBezTo>
                    <a:cubicBezTo>
                      <a:pt x="52" y="55"/>
                      <a:pt x="53" y="53"/>
                      <a:pt x="53" y="52"/>
                    </a:cubicBezTo>
                    <a:cubicBezTo>
                      <a:pt x="53" y="27"/>
                      <a:pt x="53" y="27"/>
                      <a:pt x="53" y="27"/>
                    </a:cubicBezTo>
                    <a:cubicBezTo>
                      <a:pt x="56" y="27"/>
                      <a:pt x="57" y="25"/>
                      <a:pt x="54" y="22"/>
                    </a:cubicBezTo>
                    <a:close/>
                    <a:moveTo>
                      <a:pt x="25" y="50"/>
                    </a:moveTo>
                    <a:cubicBezTo>
                      <a:pt x="10" y="50"/>
                      <a:pt x="10" y="50"/>
                      <a:pt x="10" y="50"/>
                    </a:cubicBezTo>
                    <a:cubicBezTo>
                      <a:pt x="10" y="34"/>
                      <a:pt x="10" y="34"/>
                      <a:pt x="10" y="34"/>
                    </a:cubicBezTo>
                    <a:cubicBezTo>
                      <a:pt x="10" y="33"/>
                      <a:pt x="12" y="31"/>
                      <a:pt x="13" y="31"/>
                    </a:cubicBezTo>
                    <a:cubicBezTo>
                      <a:pt x="22" y="31"/>
                      <a:pt x="22" y="31"/>
                      <a:pt x="22" y="31"/>
                    </a:cubicBezTo>
                    <a:cubicBezTo>
                      <a:pt x="23" y="31"/>
                      <a:pt x="25" y="33"/>
                      <a:pt x="25" y="34"/>
                    </a:cubicBezTo>
                    <a:lnTo>
                      <a:pt x="25" y="50"/>
                    </a:lnTo>
                    <a:close/>
                    <a:moveTo>
                      <a:pt x="38" y="45"/>
                    </a:moveTo>
                    <a:cubicBezTo>
                      <a:pt x="35" y="45"/>
                      <a:pt x="35" y="45"/>
                      <a:pt x="35" y="45"/>
                    </a:cubicBezTo>
                    <a:cubicBezTo>
                      <a:pt x="33" y="45"/>
                      <a:pt x="32" y="44"/>
                      <a:pt x="32" y="42"/>
                    </a:cubicBezTo>
                    <a:cubicBezTo>
                      <a:pt x="32" y="40"/>
                      <a:pt x="32" y="40"/>
                      <a:pt x="32" y="40"/>
                    </a:cubicBezTo>
                    <a:cubicBezTo>
                      <a:pt x="38" y="40"/>
                      <a:pt x="38" y="40"/>
                      <a:pt x="38" y="40"/>
                    </a:cubicBezTo>
                    <a:lnTo>
                      <a:pt x="38" y="45"/>
                    </a:lnTo>
                    <a:close/>
                    <a:moveTo>
                      <a:pt x="38" y="37"/>
                    </a:moveTo>
                    <a:cubicBezTo>
                      <a:pt x="32" y="37"/>
                      <a:pt x="32" y="37"/>
                      <a:pt x="32" y="37"/>
                    </a:cubicBezTo>
                    <a:cubicBezTo>
                      <a:pt x="32" y="34"/>
                      <a:pt x="32" y="34"/>
                      <a:pt x="32" y="34"/>
                    </a:cubicBezTo>
                    <a:cubicBezTo>
                      <a:pt x="32" y="33"/>
                      <a:pt x="33" y="31"/>
                      <a:pt x="35" y="31"/>
                    </a:cubicBezTo>
                    <a:cubicBezTo>
                      <a:pt x="38" y="31"/>
                      <a:pt x="38" y="31"/>
                      <a:pt x="38" y="31"/>
                    </a:cubicBezTo>
                    <a:lnTo>
                      <a:pt x="38" y="37"/>
                    </a:lnTo>
                    <a:close/>
                    <a:moveTo>
                      <a:pt x="47" y="42"/>
                    </a:moveTo>
                    <a:cubicBezTo>
                      <a:pt x="47" y="44"/>
                      <a:pt x="45" y="45"/>
                      <a:pt x="44" y="45"/>
                    </a:cubicBezTo>
                    <a:cubicBezTo>
                      <a:pt x="41" y="45"/>
                      <a:pt x="41" y="45"/>
                      <a:pt x="41" y="45"/>
                    </a:cubicBezTo>
                    <a:cubicBezTo>
                      <a:pt x="41" y="40"/>
                      <a:pt x="41" y="40"/>
                      <a:pt x="41" y="40"/>
                    </a:cubicBezTo>
                    <a:cubicBezTo>
                      <a:pt x="47" y="40"/>
                      <a:pt x="47" y="40"/>
                      <a:pt x="47" y="40"/>
                    </a:cubicBezTo>
                    <a:lnTo>
                      <a:pt x="47" y="42"/>
                    </a:lnTo>
                    <a:close/>
                    <a:moveTo>
                      <a:pt x="47" y="37"/>
                    </a:moveTo>
                    <a:cubicBezTo>
                      <a:pt x="41" y="37"/>
                      <a:pt x="41" y="37"/>
                      <a:pt x="41" y="37"/>
                    </a:cubicBezTo>
                    <a:cubicBezTo>
                      <a:pt x="41" y="31"/>
                      <a:pt x="41" y="31"/>
                      <a:pt x="41" y="31"/>
                    </a:cubicBezTo>
                    <a:cubicBezTo>
                      <a:pt x="44" y="31"/>
                      <a:pt x="44" y="31"/>
                      <a:pt x="44" y="31"/>
                    </a:cubicBezTo>
                    <a:cubicBezTo>
                      <a:pt x="45" y="31"/>
                      <a:pt x="47" y="33"/>
                      <a:pt x="47" y="34"/>
                    </a:cubicBezTo>
                    <a:lnTo>
                      <a:pt x="4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61"/>
              <p:cNvSpPr>
                <a:spLocks noEditPoints="1"/>
              </p:cNvSpPr>
              <p:nvPr/>
            </p:nvSpPr>
            <p:spPr bwMode="auto">
              <a:xfrm>
                <a:off x="3909" y="1808"/>
                <a:ext cx="16" cy="35"/>
              </a:xfrm>
              <a:custGeom>
                <a:avLst/>
                <a:gdLst>
                  <a:gd name="T0" fmla="*/ 0 w 7"/>
                  <a:gd name="T1" fmla="*/ 6 h 15"/>
                  <a:gd name="T2" fmla="*/ 1 w 7"/>
                  <a:gd name="T3" fmla="*/ 7 h 15"/>
                  <a:gd name="T4" fmla="*/ 2 w 7"/>
                  <a:gd name="T5" fmla="*/ 7 h 15"/>
                  <a:gd name="T6" fmla="*/ 2 w 7"/>
                  <a:gd name="T7" fmla="*/ 7 h 15"/>
                  <a:gd name="T8" fmla="*/ 2 w 7"/>
                  <a:gd name="T9" fmla="*/ 11 h 15"/>
                  <a:gd name="T10" fmla="*/ 1 w 7"/>
                  <a:gd name="T11" fmla="*/ 11 h 15"/>
                  <a:gd name="T12" fmla="*/ 0 w 7"/>
                  <a:gd name="T13" fmla="*/ 10 h 15"/>
                  <a:gd name="T14" fmla="*/ 0 w 7"/>
                  <a:gd name="T15" fmla="*/ 11 h 15"/>
                  <a:gd name="T16" fmla="*/ 0 w 7"/>
                  <a:gd name="T17" fmla="*/ 11 h 15"/>
                  <a:gd name="T18" fmla="*/ 0 w 7"/>
                  <a:gd name="T19" fmla="*/ 12 h 15"/>
                  <a:gd name="T20" fmla="*/ 0 w 7"/>
                  <a:gd name="T21" fmla="*/ 12 h 15"/>
                  <a:gd name="T22" fmla="*/ 1 w 7"/>
                  <a:gd name="T23" fmla="*/ 13 h 15"/>
                  <a:gd name="T24" fmla="*/ 2 w 7"/>
                  <a:gd name="T25" fmla="*/ 13 h 15"/>
                  <a:gd name="T26" fmla="*/ 2 w 7"/>
                  <a:gd name="T27" fmla="*/ 14 h 15"/>
                  <a:gd name="T28" fmla="*/ 3 w 7"/>
                  <a:gd name="T29" fmla="*/ 15 h 15"/>
                  <a:gd name="T30" fmla="*/ 3 w 7"/>
                  <a:gd name="T31" fmla="*/ 14 h 15"/>
                  <a:gd name="T32" fmla="*/ 3 w 7"/>
                  <a:gd name="T33" fmla="*/ 13 h 15"/>
                  <a:gd name="T34" fmla="*/ 4 w 7"/>
                  <a:gd name="T35" fmla="*/ 13 h 15"/>
                  <a:gd name="T36" fmla="*/ 4 w 7"/>
                  <a:gd name="T37" fmla="*/ 14 h 15"/>
                  <a:gd name="T38" fmla="*/ 5 w 7"/>
                  <a:gd name="T39" fmla="*/ 15 h 15"/>
                  <a:gd name="T40" fmla="*/ 5 w 7"/>
                  <a:gd name="T41" fmla="*/ 14 h 15"/>
                  <a:gd name="T42" fmla="*/ 5 w 7"/>
                  <a:gd name="T43" fmla="*/ 12 h 15"/>
                  <a:gd name="T44" fmla="*/ 6 w 7"/>
                  <a:gd name="T45" fmla="*/ 12 h 15"/>
                  <a:gd name="T46" fmla="*/ 7 w 7"/>
                  <a:gd name="T47" fmla="*/ 11 h 15"/>
                  <a:gd name="T48" fmla="*/ 7 w 7"/>
                  <a:gd name="T49" fmla="*/ 10 h 15"/>
                  <a:gd name="T50" fmla="*/ 6 w 7"/>
                  <a:gd name="T51" fmla="*/ 8 h 15"/>
                  <a:gd name="T52" fmla="*/ 5 w 7"/>
                  <a:gd name="T53" fmla="*/ 7 h 15"/>
                  <a:gd name="T54" fmla="*/ 5 w 7"/>
                  <a:gd name="T55" fmla="*/ 3 h 15"/>
                  <a:gd name="T56" fmla="*/ 5 w 7"/>
                  <a:gd name="T57" fmla="*/ 3 h 15"/>
                  <a:gd name="T58" fmla="*/ 6 w 7"/>
                  <a:gd name="T59" fmla="*/ 4 h 15"/>
                  <a:gd name="T60" fmla="*/ 6 w 7"/>
                  <a:gd name="T61" fmla="*/ 3 h 15"/>
                  <a:gd name="T62" fmla="*/ 7 w 7"/>
                  <a:gd name="T63" fmla="*/ 3 h 15"/>
                  <a:gd name="T64" fmla="*/ 7 w 7"/>
                  <a:gd name="T65" fmla="*/ 2 h 15"/>
                  <a:gd name="T66" fmla="*/ 7 w 7"/>
                  <a:gd name="T67" fmla="*/ 2 h 15"/>
                  <a:gd name="T68" fmla="*/ 6 w 7"/>
                  <a:gd name="T69" fmla="*/ 2 h 15"/>
                  <a:gd name="T70" fmla="*/ 6 w 7"/>
                  <a:gd name="T71" fmla="*/ 2 h 15"/>
                  <a:gd name="T72" fmla="*/ 5 w 7"/>
                  <a:gd name="T73" fmla="*/ 2 h 15"/>
                  <a:gd name="T74" fmla="*/ 5 w 7"/>
                  <a:gd name="T75" fmla="*/ 0 h 15"/>
                  <a:gd name="T76" fmla="*/ 5 w 7"/>
                  <a:gd name="T77" fmla="*/ 0 h 15"/>
                  <a:gd name="T78" fmla="*/ 4 w 7"/>
                  <a:gd name="T79" fmla="*/ 0 h 15"/>
                  <a:gd name="T80" fmla="*/ 4 w 7"/>
                  <a:gd name="T81" fmla="*/ 2 h 15"/>
                  <a:gd name="T82" fmla="*/ 4 w 7"/>
                  <a:gd name="T83" fmla="*/ 2 h 15"/>
                  <a:gd name="T84" fmla="*/ 3 w 7"/>
                  <a:gd name="T85" fmla="*/ 2 h 15"/>
                  <a:gd name="T86" fmla="*/ 3 w 7"/>
                  <a:gd name="T87" fmla="*/ 0 h 15"/>
                  <a:gd name="T88" fmla="*/ 3 w 7"/>
                  <a:gd name="T89" fmla="*/ 0 h 15"/>
                  <a:gd name="T90" fmla="*/ 2 w 7"/>
                  <a:gd name="T91" fmla="*/ 0 h 15"/>
                  <a:gd name="T92" fmla="*/ 2 w 7"/>
                  <a:gd name="T93" fmla="*/ 2 h 15"/>
                  <a:gd name="T94" fmla="*/ 1 w 7"/>
                  <a:gd name="T95" fmla="*/ 2 h 15"/>
                  <a:gd name="T96" fmla="*/ 0 w 7"/>
                  <a:gd name="T97" fmla="*/ 3 h 15"/>
                  <a:gd name="T98" fmla="*/ 0 w 7"/>
                  <a:gd name="T99" fmla="*/ 5 h 15"/>
                  <a:gd name="T100" fmla="*/ 0 w 7"/>
                  <a:gd name="T101" fmla="*/ 6 h 15"/>
                  <a:gd name="T102" fmla="*/ 4 w 7"/>
                  <a:gd name="T103" fmla="*/ 8 h 15"/>
                  <a:gd name="T104" fmla="*/ 4 w 7"/>
                  <a:gd name="T105" fmla="*/ 11 h 15"/>
                  <a:gd name="T106" fmla="*/ 3 w 7"/>
                  <a:gd name="T107" fmla="*/ 11 h 15"/>
                  <a:gd name="T108" fmla="*/ 3 w 7"/>
                  <a:gd name="T109" fmla="*/ 8 h 15"/>
                  <a:gd name="T110" fmla="*/ 4 w 7"/>
                  <a:gd name="T111" fmla="*/ 8 h 15"/>
                  <a:gd name="T112" fmla="*/ 4 w 7"/>
                  <a:gd name="T113" fmla="*/ 3 h 15"/>
                  <a:gd name="T114" fmla="*/ 4 w 7"/>
                  <a:gd name="T115" fmla="*/ 6 h 15"/>
                  <a:gd name="T116" fmla="*/ 3 w 7"/>
                  <a:gd name="T117" fmla="*/ 6 h 15"/>
                  <a:gd name="T118" fmla="*/ 3 w 7"/>
                  <a:gd name="T119" fmla="*/ 3 h 15"/>
                  <a:gd name="T120" fmla="*/ 4 w 7"/>
                  <a:gd name="T1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5">
                    <a:moveTo>
                      <a:pt x="0" y="6"/>
                    </a:moveTo>
                    <a:cubicBezTo>
                      <a:pt x="0" y="6"/>
                      <a:pt x="1" y="6"/>
                      <a:pt x="1" y="7"/>
                    </a:cubicBezTo>
                    <a:cubicBezTo>
                      <a:pt x="1" y="7"/>
                      <a:pt x="2" y="7"/>
                      <a:pt x="2" y="7"/>
                    </a:cubicBezTo>
                    <a:cubicBezTo>
                      <a:pt x="2" y="7"/>
                      <a:pt x="2" y="7"/>
                      <a:pt x="2" y="7"/>
                    </a:cubicBezTo>
                    <a:cubicBezTo>
                      <a:pt x="2" y="11"/>
                      <a:pt x="2" y="11"/>
                      <a:pt x="2" y="11"/>
                    </a:cubicBezTo>
                    <a:cubicBezTo>
                      <a:pt x="2" y="11"/>
                      <a:pt x="2" y="11"/>
                      <a:pt x="1" y="11"/>
                    </a:cubicBezTo>
                    <a:cubicBezTo>
                      <a:pt x="1" y="11"/>
                      <a:pt x="0" y="11"/>
                      <a:pt x="0" y="10"/>
                    </a:cubicBezTo>
                    <a:cubicBezTo>
                      <a:pt x="0" y="10"/>
                      <a:pt x="0" y="10"/>
                      <a:pt x="0" y="11"/>
                    </a:cubicBezTo>
                    <a:cubicBezTo>
                      <a:pt x="0" y="11"/>
                      <a:pt x="0" y="11"/>
                      <a:pt x="0" y="11"/>
                    </a:cubicBezTo>
                    <a:cubicBezTo>
                      <a:pt x="0" y="11"/>
                      <a:pt x="0" y="12"/>
                      <a:pt x="0" y="12"/>
                    </a:cubicBezTo>
                    <a:cubicBezTo>
                      <a:pt x="0" y="12"/>
                      <a:pt x="0" y="12"/>
                      <a:pt x="0" y="12"/>
                    </a:cubicBezTo>
                    <a:cubicBezTo>
                      <a:pt x="0" y="12"/>
                      <a:pt x="0" y="12"/>
                      <a:pt x="1" y="13"/>
                    </a:cubicBezTo>
                    <a:cubicBezTo>
                      <a:pt x="1" y="13"/>
                      <a:pt x="2" y="13"/>
                      <a:pt x="2" y="13"/>
                    </a:cubicBezTo>
                    <a:cubicBezTo>
                      <a:pt x="2" y="14"/>
                      <a:pt x="2" y="14"/>
                      <a:pt x="2" y="14"/>
                    </a:cubicBezTo>
                    <a:cubicBezTo>
                      <a:pt x="2" y="15"/>
                      <a:pt x="2" y="15"/>
                      <a:pt x="3" y="15"/>
                    </a:cubicBezTo>
                    <a:cubicBezTo>
                      <a:pt x="3" y="15"/>
                      <a:pt x="3" y="15"/>
                      <a:pt x="3" y="14"/>
                    </a:cubicBezTo>
                    <a:cubicBezTo>
                      <a:pt x="3" y="13"/>
                      <a:pt x="3" y="13"/>
                      <a:pt x="3" y="13"/>
                    </a:cubicBezTo>
                    <a:cubicBezTo>
                      <a:pt x="3" y="13"/>
                      <a:pt x="4" y="13"/>
                      <a:pt x="4" y="13"/>
                    </a:cubicBezTo>
                    <a:cubicBezTo>
                      <a:pt x="4" y="14"/>
                      <a:pt x="4" y="14"/>
                      <a:pt x="4" y="14"/>
                    </a:cubicBezTo>
                    <a:cubicBezTo>
                      <a:pt x="4" y="15"/>
                      <a:pt x="4" y="15"/>
                      <a:pt x="5" y="15"/>
                    </a:cubicBezTo>
                    <a:cubicBezTo>
                      <a:pt x="5" y="15"/>
                      <a:pt x="5" y="15"/>
                      <a:pt x="5" y="14"/>
                    </a:cubicBezTo>
                    <a:cubicBezTo>
                      <a:pt x="5" y="12"/>
                      <a:pt x="5" y="12"/>
                      <a:pt x="5" y="12"/>
                    </a:cubicBezTo>
                    <a:cubicBezTo>
                      <a:pt x="5" y="12"/>
                      <a:pt x="6" y="12"/>
                      <a:pt x="6" y="12"/>
                    </a:cubicBezTo>
                    <a:cubicBezTo>
                      <a:pt x="6" y="12"/>
                      <a:pt x="7" y="12"/>
                      <a:pt x="7" y="11"/>
                    </a:cubicBezTo>
                    <a:cubicBezTo>
                      <a:pt x="7" y="11"/>
                      <a:pt x="7" y="10"/>
                      <a:pt x="7" y="10"/>
                    </a:cubicBezTo>
                    <a:cubicBezTo>
                      <a:pt x="7" y="9"/>
                      <a:pt x="7" y="8"/>
                      <a:pt x="6" y="8"/>
                    </a:cubicBezTo>
                    <a:cubicBezTo>
                      <a:pt x="6" y="7"/>
                      <a:pt x="6" y="7"/>
                      <a:pt x="5" y="7"/>
                    </a:cubicBezTo>
                    <a:cubicBezTo>
                      <a:pt x="5" y="3"/>
                      <a:pt x="5" y="3"/>
                      <a:pt x="5" y="3"/>
                    </a:cubicBezTo>
                    <a:cubicBezTo>
                      <a:pt x="5" y="3"/>
                      <a:pt x="5" y="3"/>
                      <a:pt x="5" y="3"/>
                    </a:cubicBezTo>
                    <a:cubicBezTo>
                      <a:pt x="6" y="3"/>
                      <a:pt x="6" y="4"/>
                      <a:pt x="6" y="4"/>
                    </a:cubicBezTo>
                    <a:cubicBezTo>
                      <a:pt x="6" y="4"/>
                      <a:pt x="6" y="4"/>
                      <a:pt x="6" y="3"/>
                    </a:cubicBezTo>
                    <a:cubicBezTo>
                      <a:pt x="6" y="3"/>
                      <a:pt x="7" y="3"/>
                      <a:pt x="7" y="3"/>
                    </a:cubicBezTo>
                    <a:cubicBezTo>
                      <a:pt x="7" y="3"/>
                      <a:pt x="7" y="2"/>
                      <a:pt x="7" y="2"/>
                    </a:cubicBezTo>
                    <a:cubicBezTo>
                      <a:pt x="7" y="2"/>
                      <a:pt x="7" y="2"/>
                      <a:pt x="7" y="2"/>
                    </a:cubicBezTo>
                    <a:cubicBezTo>
                      <a:pt x="6" y="2"/>
                      <a:pt x="6" y="2"/>
                      <a:pt x="6" y="2"/>
                    </a:cubicBezTo>
                    <a:cubicBezTo>
                      <a:pt x="6" y="2"/>
                      <a:pt x="6" y="2"/>
                      <a:pt x="6" y="2"/>
                    </a:cubicBezTo>
                    <a:cubicBezTo>
                      <a:pt x="6" y="2"/>
                      <a:pt x="5" y="2"/>
                      <a:pt x="5" y="2"/>
                    </a:cubicBezTo>
                    <a:cubicBezTo>
                      <a:pt x="5" y="0"/>
                      <a:pt x="5" y="0"/>
                      <a:pt x="5" y="0"/>
                    </a:cubicBezTo>
                    <a:cubicBezTo>
                      <a:pt x="5" y="0"/>
                      <a:pt x="5" y="0"/>
                      <a:pt x="5" y="0"/>
                    </a:cubicBezTo>
                    <a:cubicBezTo>
                      <a:pt x="4" y="0"/>
                      <a:pt x="4" y="0"/>
                      <a:pt x="4" y="0"/>
                    </a:cubicBezTo>
                    <a:cubicBezTo>
                      <a:pt x="4" y="2"/>
                      <a:pt x="4" y="2"/>
                      <a:pt x="4" y="2"/>
                    </a:cubicBezTo>
                    <a:cubicBezTo>
                      <a:pt x="4" y="2"/>
                      <a:pt x="4" y="2"/>
                      <a:pt x="4" y="2"/>
                    </a:cubicBezTo>
                    <a:cubicBezTo>
                      <a:pt x="4" y="2"/>
                      <a:pt x="3" y="2"/>
                      <a:pt x="3" y="2"/>
                    </a:cubicBezTo>
                    <a:cubicBezTo>
                      <a:pt x="3" y="0"/>
                      <a:pt x="3" y="0"/>
                      <a:pt x="3" y="0"/>
                    </a:cubicBezTo>
                    <a:cubicBezTo>
                      <a:pt x="3" y="0"/>
                      <a:pt x="3" y="0"/>
                      <a:pt x="3" y="0"/>
                    </a:cubicBezTo>
                    <a:cubicBezTo>
                      <a:pt x="2" y="0"/>
                      <a:pt x="2" y="0"/>
                      <a:pt x="2" y="0"/>
                    </a:cubicBezTo>
                    <a:cubicBezTo>
                      <a:pt x="2" y="2"/>
                      <a:pt x="2" y="2"/>
                      <a:pt x="2" y="2"/>
                    </a:cubicBezTo>
                    <a:cubicBezTo>
                      <a:pt x="2" y="2"/>
                      <a:pt x="1" y="2"/>
                      <a:pt x="1" y="2"/>
                    </a:cubicBezTo>
                    <a:cubicBezTo>
                      <a:pt x="1" y="3"/>
                      <a:pt x="0" y="3"/>
                      <a:pt x="0" y="3"/>
                    </a:cubicBezTo>
                    <a:cubicBezTo>
                      <a:pt x="0" y="4"/>
                      <a:pt x="0" y="4"/>
                      <a:pt x="0" y="5"/>
                    </a:cubicBezTo>
                    <a:cubicBezTo>
                      <a:pt x="0" y="5"/>
                      <a:pt x="0" y="5"/>
                      <a:pt x="0" y="6"/>
                    </a:cubicBezTo>
                    <a:close/>
                    <a:moveTo>
                      <a:pt x="4" y="8"/>
                    </a:moveTo>
                    <a:cubicBezTo>
                      <a:pt x="4" y="11"/>
                      <a:pt x="4" y="11"/>
                      <a:pt x="4" y="11"/>
                    </a:cubicBezTo>
                    <a:cubicBezTo>
                      <a:pt x="4" y="11"/>
                      <a:pt x="3" y="11"/>
                      <a:pt x="3" y="11"/>
                    </a:cubicBezTo>
                    <a:cubicBezTo>
                      <a:pt x="3" y="8"/>
                      <a:pt x="3" y="8"/>
                      <a:pt x="3" y="8"/>
                    </a:cubicBezTo>
                    <a:cubicBezTo>
                      <a:pt x="3" y="8"/>
                      <a:pt x="4" y="8"/>
                      <a:pt x="4" y="8"/>
                    </a:cubicBezTo>
                    <a:close/>
                    <a:moveTo>
                      <a:pt x="4" y="3"/>
                    </a:moveTo>
                    <a:cubicBezTo>
                      <a:pt x="4" y="6"/>
                      <a:pt x="4" y="6"/>
                      <a:pt x="4" y="6"/>
                    </a:cubicBezTo>
                    <a:cubicBezTo>
                      <a:pt x="4" y="6"/>
                      <a:pt x="3" y="6"/>
                      <a:pt x="3" y="6"/>
                    </a:cubicBezTo>
                    <a:cubicBezTo>
                      <a:pt x="3" y="3"/>
                      <a:pt x="3" y="3"/>
                      <a:pt x="3" y="3"/>
                    </a:cubicBezTo>
                    <a:cubicBezTo>
                      <a:pt x="3" y="3"/>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62"/>
              <p:cNvSpPr>
                <a:spLocks noEditPoints="1"/>
              </p:cNvSpPr>
              <p:nvPr/>
            </p:nvSpPr>
            <p:spPr bwMode="auto">
              <a:xfrm>
                <a:off x="3880" y="1789"/>
                <a:ext cx="71" cy="106"/>
              </a:xfrm>
              <a:custGeom>
                <a:avLst/>
                <a:gdLst>
                  <a:gd name="T0" fmla="*/ 11 w 30"/>
                  <a:gd name="T1" fmla="*/ 30 h 45"/>
                  <a:gd name="T2" fmla="*/ 11 w 30"/>
                  <a:gd name="T3" fmla="*/ 43 h 45"/>
                  <a:gd name="T4" fmla="*/ 14 w 30"/>
                  <a:gd name="T5" fmla="*/ 45 h 45"/>
                  <a:gd name="T6" fmla="*/ 17 w 30"/>
                  <a:gd name="T7" fmla="*/ 45 h 45"/>
                  <a:gd name="T8" fmla="*/ 20 w 30"/>
                  <a:gd name="T9" fmla="*/ 43 h 45"/>
                  <a:gd name="T10" fmla="*/ 20 w 30"/>
                  <a:gd name="T11" fmla="*/ 30 h 45"/>
                  <a:gd name="T12" fmla="*/ 30 w 30"/>
                  <a:gd name="T13" fmla="*/ 15 h 45"/>
                  <a:gd name="T14" fmla="*/ 15 w 30"/>
                  <a:gd name="T15" fmla="*/ 0 h 45"/>
                  <a:gd name="T16" fmla="*/ 0 w 30"/>
                  <a:gd name="T17" fmla="*/ 15 h 45"/>
                  <a:gd name="T18" fmla="*/ 11 w 30"/>
                  <a:gd name="T19" fmla="*/ 30 h 45"/>
                  <a:gd name="T20" fmla="*/ 15 w 30"/>
                  <a:gd name="T21" fmla="*/ 5 h 45"/>
                  <a:gd name="T22" fmla="*/ 26 w 30"/>
                  <a:gd name="T23" fmla="*/ 15 h 45"/>
                  <a:gd name="T24" fmla="*/ 16 w 30"/>
                  <a:gd name="T25" fmla="*/ 26 h 45"/>
                  <a:gd name="T26" fmla="*/ 5 w 30"/>
                  <a:gd name="T27" fmla="*/ 15 h 45"/>
                  <a:gd name="T28" fmla="*/ 15 w 30"/>
                  <a:gd name="T2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5">
                    <a:moveTo>
                      <a:pt x="11" y="30"/>
                    </a:moveTo>
                    <a:cubicBezTo>
                      <a:pt x="11" y="43"/>
                      <a:pt x="11" y="43"/>
                      <a:pt x="11" y="43"/>
                    </a:cubicBezTo>
                    <a:cubicBezTo>
                      <a:pt x="11" y="44"/>
                      <a:pt x="13" y="45"/>
                      <a:pt x="14" y="45"/>
                    </a:cubicBezTo>
                    <a:cubicBezTo>
                      <a:pt x="17" y="45"/>
                      <a:pt x="17" y="45"/>
                      <a:pt x="17" y="45"/>
                    </a:cubicBezTo>
                    <a:cubicBezTo>
                      <a:pt x="19" y="45"/>
                      <a:pt x="20" y="44"/>
                      <a:pt x="20" y="43"/>
                    </a:cubicBezTo>
                    <a:cubicBezTo>
                      <a:pt x="20" y="30"/>
                      <a:pt x="20" y="30"/>
                      <a:pt x="20" y="30"/>
                    </a:cubicBezTo>
                    <a:cubicBezTo>
                      <a:pt x="26" y="28"/>
                      <a:pt x="30" y="22"/>
                      <a:pt x="30" y="15"/>
                    </a:cubicBezTo>
                    <a:cubicBezTo>
                      <a:pt x="30" y="7"/>
                      <a:pt x="24" y="0"/>
                      <a:pt x="15" y="0"/>
                    </a:cubicBezTo>
                    <a:cubicBezTo>
                      <a:pt x="7" y="0"/>
                      <a:pt x="0" y="7"/>
                      <a:pt x="0" y="15"/>
                    </a:cubicBezTo>
                    <a:cubicBezTo>
                      <a:pt x="1" y="22"/>
                      <a:pt x="5" y="28"/>
                      <a:pt x="11" y="30"/>
                    </a:cubicBezTo>
                    <a:close/>
                    <a:moveTo>
                      <a:pt x="15" y="5"/>
                    </a:moveTo>
                    <a:cubicBezTo>
                      <a:pt x="21" y="5"/>
                      <a:pt x="26" y="9"/>
                      <a:pt x="26" y="15"/>
                    </a:cubicBezTo>
                    <a:cubicBezTo>
                      <a:pt x="26" y="21"/>
                      <a:pt x="21" y="26"/>
                      <a:pt x="16" y="26"/>
                    </a:cubicBezTo>
                    <a:cubicBezTo>
                      <a:pt x="10" y="26"/>
                      <a:pt x="5" y="21"/>
                      <a:pt x="5" y="15"/>
                    </a:cubicBezTo>
                    <a:cubicBezTo>
                      <a:pt x="5" y="10"/>
                      <a:pt x="9"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63"/>
              <p:cNvSpPr>
                <a:spLocks noEditPoints="1"/>
              </p:cNvSpPr>
              <p:nvPr/>
            </p:nvSpPr>
            <p:spPr bwMode="auto">
              <a:xfrm>
                <a:off x="3705" y="1912"/>
                <a:ext cx="62" cy="95"/>
              </a:xfrm>
              <a:custGeom>
                <a:avLst/>
                <a:gdLst>
                  <a:gd name="T0" fmla="*/ 20 w 26"/>
                  <a:gd name="T1" fmla="*/ 0 h 40"/>
                  <a:gd name="T2" fmla="*/ 6 w 26"/>
                  <a:gd name="T3" fmla="*/ 0 h 40"/>
                  <a:gd name="T4" fmla="*/ 0 w 26"/>
                  <a:gd name="T5" fmla="*/ 6 h 40"/>
                  <a:gd name="T6" fmla="*/ 0 w 26"/>
                  <a:gd name="T7" fmla="*/ 34 h 40"/>
                  <a:gd name="T8" fmla="*/ 6 w 26"/>
                  <a:gd name="T9" fmla="*/ 40 h 40"/>
                  <a:gd name="T10" fmla="*/ 20 w 26"/>
                  <a:gd name="T11" fmla="*/ 40 h 40"/>
                  <a:gd name="T12" fmla="*/ 26 w 26"/>
                  <a:gd name="T13" fmla="*/ 34 h 40"/>
                  <a:gd name="T14" fmla="*/ 26 w 26"/>
                  <a:gd name="T15" fmla="*/ 6 h 40"/>
                  <a:gd name="T16" fmla="*/ 20 w 26"/>
                  <a:gd name="T17" fmla="*/ 0 h 40"/>
                  <a:gd name="T18" fmla="*/ 23 w 26"/>
                  <a:gd name="T19" fmla="*/ 34 h 40"/>
                  <a:gd name="T20" fmla="*/ 20 w 26"/>
                  <a:gd name="T21" fmla="*/ 37 h 40"/>
                  <a:gd name="T22" fmla="*/ 6 w 26"/>
                  <a:gd name="T23" fmla="*/ 37 h 40"/>
                  <a:gd name="T24" fmla="*/ 2 w 26"/>
                  <a:gd name="T25" fmla="*/ 34 h 40"/>
                  <a:gd name="T26" fmla="*/ 2 w 26"/>
                  <a:gd name="T27" fmla="*/ 6 h 40"/>
                  <a:gd name="T28" fmla="*/ 6 w 26"/>
                  <a:gd name="T29" fmla="*/ 2 h 40"/>
                  <a:gd name="T30" fmla="*/ 20 w 26"/>
                  <a:gd name="T31" fmla="*/ 2 h 40"/>
                  <a:gd name="T32" fmla="*/ 23 w 26"/>
                  <a:gd name="T33" fmla="*/ 6 h 40"/>
                  <a:gd name="T34" fmla="*/ 23 w 26"/>
                  <a:gd name="T3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40">
                    <a:moveTo>
                      <a:pt x="20" y="0"/>
                    </a:moveTo>
                    <a:cubicBezTo>
                      <a:pt x="6" y="0"/>
                      <a:pt x="6" y="0"/>
                      <a:pt x="6" y="0"/>
                    </a:cubicBezTo>
                    <a:cubicBezTo>
                      <a:pt x="3" y="0"/>
                      <a:pt x="0" y="2"/>
                      <a:pt x="0" y="6"/>
                    </a:cubicBezTo>
                    <a:cubicBezTo>
                      <a:pt x="0" y="34"/>
                      <a:pt x="0" y="34"/>
                      <a:pt x="0" y="34"/>
                    </a:cubicBezTo>
                    <a:cubicBezTo>
                      <a:pt x="0" y="37"/>
                      <a:pt x="3" y="40"/>
                      <a:pt x="6" y="40"/>
                    </a:cubicBezTo>
                    <a:cubicBezTo>
                      <a:pt x="20" y="40"/>
                      <a:pt x="20" y="40"/>
                      <a:pt x="20" y="40"/>
                    </a:cubicBezTo>
                    <a:cubicBezTo>
                      <a:pt x="23" y="40"/>
                      <a:pt x="26" y="37"/>
                      <a:pt x="26" y="34"/>
                    </a:cubicBezTo>
                    <a:cubicBezTo>
                      <a:pt x="26" y="6"/>
                      <a:pt x="26" y="6"/>
                      <a:pt x="26" y="6"/>
                    </a:cubicBezTo>
                    <a:cubicBezTo>
                      <a:pt x="26" y="2"/>
                      <a:pt x="23" y="0"/>
                      <a:pt x="20" y="0"/>
                    </a:cubicBezTo>
                    <a:close/>
                    <a:moveTo>
                      <a:pt x="23" y="34"/>
                    </a:moveTo>
                    <a:cubicBezTo>
                      <a:pt x="23" y="36"/>
                      <a:pt x="22" y="37"/>
                      <a:pt x="20" y="37"/>
                    </a:cubicBezTo>
                    <a:cubicBezTo>
                      <a:pt x="6" y="37"/>
                      <a:pt x="6" y="37"/>
                      <a:pt x="6" y="37"/>
                    </a:cubicBezTo>
                    <a:cubicBezTo>
                      <a:pt x="4" y="37"/>
                      <a:pt x="2" y="36"/>
                      <a:pt x="2" y="34"/>
                    </a:cubicBezTo>
                    <a:cubicBezTo>
                      <a:pt x="2" y="6"/>
                      <a:pt x="2" y="6"/>
                      <a:pt x="2" y="6"/>
                    </a:cubicBezTo>
                    <a:cubicBezTo>
                      <a:pt x="2" y="4"/>
                      <a:pt x="4" y="2"/>
                      <a:pt x="6" y="2"/>
                    </a:cubicBezTo>
                    <a:cubicBezTo>
                      <a:pt x="20" y="2"/>
                      <a:pt x="20" y="2"/>
                      <a:pt x="20" y="2"/>
                    </a:cubicBezTo>
                    <a:cubicBezTo>
                      <a:pt x="22" y="2"/>
                      <a:pt x="23" y="4"/>
                      <a:pt x="23" y="6"/>
                    </a:cubicBezTo>
                    <a:lnTo>
                      <a:pt x="23"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64"/>
              <p:cNvSpPr/>
              <p:nvPr/>
            </p:nvSpPr>
            <p:spPr bwMode="auto">
              <a:xfrm>
                <a:off x="3729" y="1983"/>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1" y="0"/>
                      <a:pt x="0" y="1"/>
                      <a:pt x="0" y="1"/>
                    </a:cubicBezTo>
                    <a:cubicBezTo>
                      <a:pt x="0" y="4"/>
                      <a:pt x="0" y="4"/>
                      <a:pt x="0" y="4"/>
                    </a:cubicBezTo>
                    <a:cubicBezTo>
                      <a:pt x="0" y="5"/>
                      <a:pt x="1" y="5"/>
                      <a:pt x="1" y="5"/>
                    </a:cubicBezTo>
                    <a:cubicBezTo>
                      <a:pt x="4" y="5"/>
                      <a:pt x="4" y="5"/>
                      <a:pt x="4" y="5"/>
                    </a:cubicBezTo>
                    <a:cubicBezTo>
                      <a:pt x="5" y="5"/>
                      <a:pt x="5" y="5"/>
                      <a:pt x="5" y="4"/>
                    </a:cubicBezTo>
                    <a:cubicBezTo>
                      <a:pt x="5" y="1"/>
                      <a:pt x="5" y="1"/>
                      <a:pt x="5" y="1"/>
                    </a:cubicBezTo>
                    <a:cubicBezTo>
                      <a:pt x="5"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65"/>
              <p:cNvSpPr/>
              <p:nvPr/>
            </p:nvSpPr>
            <p:spPr bwMode="auto">
              <a:xfrm>
                <a:off x="3714" y="1924"/>
                <a:ext cx="41" cy="57"/>
              </a:xfrm>
              <a:custGeom>
                <a:avLst/>
                <a:gdLst>
                  <a:gd name="T0" fmla="*/ 16 w 17"/>
                  <a:gd name="T1" fmla="*/ 0 h 24"/>
                  <a:gd name="T2" fmla="*/ 1 w 17"/>
                  <a:gd name="T3" fmla="*/ 0 h 24"/>
                  <a:gd name="T4" fmla="*/ 0 w 17"/>
                  <a:gd name="T5" fmla="*/ 1 h 24"/>
                  <a:gd name="T6" fmla="*/ 0 w 17"/>
                  <a:gd name="T7" fmla="*/ 23 h 24"/>
                  <a:gd name="T8" fmla="*/ 1 w 17"/>
                  <a:gd name="T9" fmla="*/ 24 h 24"/>
                  <a:gd name="T10" fmla="*/ 16 w 17"/>
                  <a:gd name="T11" fmla="*/ 24 h 24"/>
                  <a:gd name="T12" fmla="*/ 17 w 17"/>
                  <a:gd name="T13" fmla="*/ 23 h 24"/>
                  <a:gd name="T14" fmla="*/ 17 w 17"/>
                  <a:gd name="T15" fmla="*/ 1 h 24"/>
                  <a:gd name="T16" fmla="*/ 16 w 1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4">
                    <a:moveTo>
                      <a:pt x="16" y="0"/>
                    </a:moveTo>
                    <a:cubicBezTo>
                      <a:pt x="1" y="0"/>
                      <a:pt x="1" y="0"/>
                      <a:pt x="1" y="0"/>
                    </a:cubicBezTo>
                    <a:cubicBezTo>
                      <a:pt x="1" y="0"/>
                      <a:pt x="0" y="0"/>
                      <a:pt x="0" y="1"/>
                    </a:cubicBezTo>
                    <a:cubicBezTo>
                      <a:pt x="0" y="23"/>
                      <a:pt x="0" y="23"/>
                      <a:pt x="0" y="23"/>
                    </a:cubicBezTo>
                    <a:cubicBezTo>
                      <a:pt x="0" y="23"/>
                      <a:pt x="1" y="24"/>
                      <a:pt x="1" y="24"/>
                    </a:cubicBezTo>
                    <a:cubicBezTo>
                      <a:pt x="16" y="24"/>
                      <a:pt x="16" y="24"/>
                      <a:pt x="16" y="24"/>
                    </a:cubicBezTo>
                    <a:cubicBezTo>
                      <a:pt x="17" y="24"/>
                      <a:pt x="17" y="23"/>
                      <a:pt x="17" y="23"/>
                    </a:cubicBezTo>
                    <a:cubicBezTo>
                      <a:pt x="17" y="1"/>
                      <a:pt x="17" y="1"/>
                      <a:pt x="17" y="1"/>
                    </a:cubicBezTo>
                    <a:cubicBezTo>
                      <a:pt x="17" y="0"/>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66"/>
              <p:cNvSpPr>
                <a:spLocks noEditPoints="1"/>
              </p:cNvSpPr>
              <p:nvPr/>
            </p:nvSpPr>
            <p:spPr bwMode="auto">
              <a:xfrm>
                <a:off x="3658" y="1648"/>
                <a:ext cx="101" cy="131"/>
              </a:xfrm>
              <a:custGeom>
                <a:avLst/>
                <a:gdLst>
                  <a:gd name="T0" fmla="*/ 31 w 43"/>
                  <a:gd name="T1" fmla="*/ 0 h 55"/>
                  <a:gd name="T2" fmla="*/ 0 w 43"/>
                  <a:gd name="T3" fmla="*/ 12 h 55"/>
                  <a:gd name="T4" fmla="*/ 12 w 43"/>
                  <a:gd name="T5" fmla="*/ 55 h 55"/>
                  <a:gd name="T6" fmla="*/ 43 w 43"/>
                  <a:gd name="T7" fmla="*/ 43 h 55"/>
                  <a:gd name="T8" fmla="*/ 4 w 43"/>
                  <a:gd name="T9" fmla="*/ 12 h 55"/>
                  <a:gd name="T10" fmla="*/ 31 w 43"/>
                  <a:gd name="T11" fmla="*/ 4 h 55"/>
                  <a:gd name="T12" fmla="*/ 38 w 43"/>
                  <a:gd name="T13" fmla="*/ 14 h 55"/>
                  <a:gd name="T14" fmla="*/ 11 w 43"/>
                  <a:gd name="T15" fmla="*/ 21 h 55"/>
                  <a:gd name="T16" fmla="*/ 4 w 43"/>
                  <a:gd name="T17" fmla="*/ 12 h 55"/>
                  <a:gd name="T18" fmla="*/ 5 w 43"/>
                  <a:gd name="T19" fmla="*/ 25 h 55"/>
                  <a:gd name="T20" fmla="*/ 11 w 43"/>
                  <a:gd name="T21" fmla="*/ 26 h 55"/>
                  <a:gd name="T22" fmla="*/ 10 w 43"/>
                  <a:gd name="T23" fmla="*/ 30 h 55"/>
                  <a:gd name="T24" fmla="*/ 4 w 43"/>
                  <a:gd name="T25" fmla="*/ 29 h 55"/>
                  <a:gd name="T26" fmla="*/ 4 w 43"/>
                  <a:gd name="T27" fmla="*/ 35 h 55"/>
                  <a:gd name="T28" fmla="*/ 10 w 43"/>
                  <a:gd name="T29" fmla="*/ 34 h 55"/>
                  <a:gd name="T30" fmla="*/ 11 w 43"/>
                  <a:gd name="T31" fmla="*/ 38 h 55"/>
                  <a:gd name="T32" fmla="*/ 5 w 43"/>
                  <a:gd name="T33" fmla="*/ 39 h 55"/>
                  <a:gd name="T34" fmla="*/ 4 w 43"/>
                  <a:gd name="T35" fmla="*/ 35 h 55"/>
                  <a:gd name="T36" fmla="*/ 6 w 43"/>
                  <a:gd name="T37" fmla="*/ 48 h 55"/>
                  <a:gd name="T38" fmla="*/ 4 w 43"/>
                  <a:gd name="T39" fmla="*/ 44 h 55"/>
                  <a:gd name="T40" fmla="*/ 10 w 43"/>
                  <a:gd name="T41" fmla="*/ 42 h 55"/>
                  <a:gd name="T42" fmla="*/ 12 w 43"/>
                  <a:gd name="T43" fmla="*/ 47 h 55"/>
                  <a:gd name="T44" fmla="*/ 13 w 43"/>
                  <a:gd name="T45" fmla="*/ 26 h 55"/>
                  <a:gd name="T46" fmla="*/ 19 w 43"/>
                  <a:gd name="T47" fmla="*/ 24 h 55"/>
                  <a:gd name="T48" fmla="*/ 20 w 43"/>
                  <a:gd name="T49" fmla="*/ 29 h 55"/>
                  <a:gd name="T50" fmla="*/ 14 w 43"/>
                  <a:gd name="T51" fmla="*/ 30 h 55"/>
                  <a:gd name="T52" fmla="*/ 13 w 43"/>
                  <a:gd name="T53" fmla="*/ 26 h 55"/>
                  <a:gd name="T54" fmla="*/ 14 w 43"/>
                  <a:gd name="T55" fmla="*/ 33 h 55"/>
                  <a:gd name="T56" fmla="*/ 20 w 43"/>
                  <a:gd name="T57" fmla="*/ 34 h 55"/>
                  <a:gd name="T58" fmla="*/ 19 w 43"/>
                  <a:gd name="T59" fmla="*/ 39 h 55"/>
                  <a:gd name="T60" fmla="*/ 13 w 43"/>
                  <a:gd name="T61" fmla="*/ 38 h 55"/>
                  <a:gd name="T62" fmla="*/ 20 w 43"/>
                  <a:gd name="T63" fmla="*/ 48 h 55"/>
                  <a:gd name="T64" fmla="*/ 14 w 43"/>
                  <a:gd name="T65" fmla="*/ 47 h 55"/>
                  <a:gd name="T66" fmla="*/ 15 w 43"/>
                  <a:gd name="T67" fmla="*/ 42 h 55"/>
                  <a:gd name="T68" fmla="*/ 21 w 43"/>
                  <a:gd name="T69" fmla="*/ 43 h 55"/>
                  <a:gd name="T70" fmla="*/ 20 w 43"/>
                  <a:gd name="T71" fmla="*/ 48 h 55"/>
                  <a:gd name="T72" fmla="*/ 23 w 43"/>
                  <a:gd name="T73" fmla="*/ 24 h 55"/>
                  <a:gd name="T74" fmla="*/ 29 w 43"/>
                  <a:gd name="T75" fmla="*/ 25 h 55"/>
                  <a:gd name="T76" fmla="*/ 28 w 43"/>
                  <a:gd name="T77" fmla="*/ 30 h 55"/>
                  <a:gd name="T78" fmla="*/ 22 w 43"/>
                  <a:gd name="T79" fmla="*/ 29 h 55"/>
                  <a:gd name="T80" fmla="*/ 23 w 43"/>
                  <a:gd name="T81" fmla="*/ 34 h 55"/>
                  <a:gd name="T82" fmla="*/ 28 w 43"/>
                  <a:gd name="T83" fmla="*/ 33 h 55"/>
                  <a:gd name="T84" fmla="*/ 30 w 43"/>
                  <a:gd name="T85" fmla="*/ 37 h 55"/>
                  <a:gd name="T86" fmla="*/ 24 w 43"/>
                  <a:gd name="T87" fmla="*/ 39 h 55"/>
                  <a:gd name="T88" fmla="*/ 23 w 43"/>
                  <a:gd name="T89" fmla="*/ 34 h 55"/>
                  <a:gd name="T90" fmla="*/ 24 w 43"/>
                  <a:gd name="T91" fmla="*/ 48 h 55"/>
                  <a:gd name="T92" fmla="*/ 23 w 43"/>
                  <a:gd name="T93" fmla="*/ 43 h 55"/>
                  <a:gd name="T94" fmla="*/ 29 w 43"/>
                  <a:gd name="T95" fmla="*/ 42 h 55"/>
                  <a:gd name="T96" fmla="*/ 30 w 43"/>
                  <a:gd name="T97" fmla="*/ 46 h 55"/>
                  <a:gd name="T98" fmla="*/ 31 w 43"/>
                  <a:gd name="T99" fmla="*/ 25 h 55"/>
                  <a:gd name="T100" fmla="*/ 37 w 43"/>
                  <a:gd name="T101" fmla="*/ 24 h 55"/>
                  <a:gd name="T102" fmla="*/ 39 w 43"/>
                  <a:gd name="T103" fmla="*/ 28 h 55"/>
                  <a:gd name="T104" fmla="*/ 33 w 43"/>
                  <a:gd name="T105" fmla="*/ 30 h 55"/>
                  <a:gd name="T106" fmla="*/ 31 w 43"/>
                  <a:gd name="T107" fmla="*/ 25 h 55"/>
                  <a:gd name="T108" fmla="*/ 33 w 43"/>
                  <a:gd name="T109" fmla="*/ 33 h 55"/>
                  <a:gd name="T110" fmla="*/ 39 w 43"/>
                  <a:gd name="T111" fmla="*/ 34 h 55"/>
                  <a:gd name="T112" fmla="*/ 38 w 43"/>
                  <a:gd name="T113" fmla="*/ 38 h 55"/>
                  <a:gd name="T114" fmla="*/ 32 w 43"/>
                  <a:gd name="T115" fmla="*/ 37 h 55"/>
                  <a:gd name="T116" fmla="*/ 38 w 43"/>
                  <a:gd name="T117" fmla="*/ 47 h 55"/>
                  <a:gd name="T118" fmla="*/ 32 w 43"/>
                  <a:gd name="T119" fmla="*/ 46 h 55"/>
                  <a:gd name="T120" fmla="*/ 33 w 43"/>
                  <a:gd name="T121" fmla="*/ 42 h 55"/>
                  <a:gd name="T122" fmla="*/ 39 w 43"/>
                  <a:gd name="T123" fmla="*/ 43 h 55"/>
                  <a:gd name="T124" fmla="*/ 38 w 43"/>
                  <a:gd name="T125"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55">
                    <a:moveTo>
                      <a:pt x="42" y="11"/>
                    </a:moveTo>
                    <a:cubicBezTo>
                      <a:pt x="42" y="5"/>
                      <a:pt x="37" y="0"/>
                      <a:pt x="31" y="0"/>
                    </a:cubicBezTo>
                    <a:cubicBezTo>
                      <a:pt x="10" y="1"/>
                      <a:pt x="10" y="1"/>
                      <a:pt x="10" y="1"/>
                    </a:cubicBezTo>
                    <a:cubicBezTo>
                      <a:pt x="4" y="1"/>
                      <a:pt x="0" y="6"/>
                      <a:pt x="0" y="12"/>
                    </a:cubicBezTo>
                    <a:cubicBezTo>
                      <a:pt x="0" y="44"/>
                      <a:pt x="0" y="44"/>
                      <a:pt x="0" y="44"/>
                    </a:cubicBezTo>
                    <a:cubicBezTo>
                      <a:pt x="0" y="50"/>
                      <a:pt x="6" y="55"/>
                      <a:pt x="12" y="55"/>
                    </a:cubicBezTo>
                    <a:cubicBezTo>
                      <a:pt x="32" y="55"/>
                      <a:pt x="32" y="55"/>
                      <a:pt x="32" y="55"/>
                    </a:cubicBezTo>
                    <a:cubicBezTo>
                      <a:pt x="38" y="55"/>
                      <a:pt x="43" y="49"/>
                      <a:pt x="43" y="43"/>
                    </a:cubicBezTo>
                    <a:lnTo>
                      <a:pt x="42" y="11"/>
                    </a:lnTo>
                    <a:close/>
                    <a:moveTo>
                      <a:pt x="4" y="12"/>
                    </a:moveTo>
                    <a:cubicBezTo>
                      <a:pt x="4" y="8"/>
                      <a:pt x="7" y="5"/>
                      <a:pt x="11" y="5"/>
                    </a:cubicBezTo>
                    <a:cubicBezTo>
                      <a:pt x="31" y="4"/>
                      <a:pt x="31" y="4"/>
                      <a:pt x="31" y="4"/>
                    </a:cubicBezTo>
                    <a:cubicBezTo>
                      <a:pt x="35" y="4"/>
                      <a:pt x="38" y="7"/>
                      <a:pt x="38" y="11"/>
                    </a:cubicBezTo>
                    <a:cubicBezTo>
                      <a:pt x="38" y="14"/>
                      <a:pt x="38" y="14"/>
                      <a:pt x="38" y="14"/>
                    </a:cubicBezTo>
                    <a:cubicBezTo>
                      <a:pt x="38" y="18"/>
                      <a:pt x="35" y="21"/>
                      <a:pt x="32" y="21"/>
                    </a:cubicBezTo>
                    <a:cubicBezTo>
                      <a:pt x="11" y="21"/>
                      <a:pt x="11" y="21"/>
                      <a:pt x="11" y="21"/>
                    </a:cubicBezTo>
                    <a:cubicBezTo>
                      <a:pt x="7" y="21"/>
                      <a:pt x="4" y="18"/>
                      <a:pt x="4" y="15"/>
                    </a:cubicBezTo>
                    <a:lnTo>
                      <a:pt x="4" y="12"/>
                    </a:lnTo>
                    <a:close/>
                    <a:moveTo>
                      <a:pt x="4" y="26"/>
                    </a:moveTo>
                    <a:cubicBezTo>
                      <a:pt x="4" y="25"/>
                      <a:pt x="5" y="25"/>
                      <a:pt x="5" y="25"/>
                    </a:cubicBezTo>
                    <a:cubicBezTo>
                      <a:pt x="10" y="25"/>
                      <a:pt x="10" y="25"/>
                      <a:pt x="10" y="25"/>
                    </a:cubicBezTo>
                    <a:cubicBezTo>
                      <a:pt x="11" y="25"/>
                      <a:pt x="11" y="25"/>
                      <a:pt x="11" y="26"/>
                    </a:cubicBezTo>
                    <a:cubicBezTo>
                      <a:pt x="11" y="29"/>
                      <a:pt x="11" y="29"/>
                      <a:pt x="11" y="29"/>
                    </a:cubicBezTo>
                    <a:cubicBezTo>
                      <a:pt x="11" y="29"/>
                      <a:pt x="11" y="30"/>
                      <a:pt x="10" y="30"/>
                    </a:cubicBezTo>
                    <a:cubicBezTo>
                      <a:pt x="5" y="30"/>
                      <a:pt x="5" y="30"/>
                      <a:pt x="5" y="30"/>
                    </a:cubicBezTo>
                    <a:cubicBezTo>
                      <a:pt x="5" y="30"/>
                      <a:pt x="4" y="30"/>
                      <a:pt x="4" y="29"/>
                    </a:cubicBezTo>
                    <a:lnTo>
                      <a:pt x="4" y="26"/>
                    </a:lnTo>
                    <a:close/>
                    <a:moveTo>
                      <a:pt x="4" y="35"/>
                    </a:moveTo>
                    <a:cubicBezTo>
                      <a:pt x="4" y="34"/>
                      <a:pt x="5" y="34"/>
                      <a:pt x="5" y="34"/>
                    </a:cubicBezTo>
                    <a:cubicBezTo>
                      <a:pt x="10" y="34"/>
                      <a:pt x="10" y="34"/>
                      <a:pt x="10" y="34"/>
                    </a:cubicBezTo>
                    <a:cubicBezTo>
                      <a:pt x="11" y="34"/>
                      <a:pt x="11" y="34"/>
                      <a:pt x="11" y="35"/>
                    </a:cubicBezTo>
                    <a:cubicBezTo>
                      <a:pt x="11" y="38"/>
                      <a:pt x="11" y="38"/>
                      <a:pt x="11" y="38"/>
                    </a:cubicBezTo>
                    <a:cubicBezTo>
                      <a:pt x="11" y="38"/>
                      <a:pt x="11" y="39"/>
                      <a:pt x="10" y="39"/>
                    </a:cubicBezTo>
                    <a:cubicBezTo>
                      <a:pt x="5" y="39"/>
                      <a:pt x="5" y="39"/>
                      <a:pt x="5" y="39"/>
                    </a:cubicBezTo>
                    <a:cubicBezTo>
                      <a:pt x="5" y="39"/>
                      <a:pt x="4" y="39"/>
                      <a:pt x="4" y="38"/>
                    </a:cubicBezTo>
                    <a:lnTo>
                      <a:pt x="4" y="35"/>
                    </a:lnTo>
                    <a:close/>
                    <a:moveTo>
                      <a:pt x="11" y="48"/>
                    </a:moveTo>
                    <a:cubicBezTo>
                      <a:pt x="6" y="48"/>
                      <a:pt x="6" y="48"/>
                      <a:pt x="6" y="48"/>
                    </a:cubicBezTo>
                    <a:cubicBezTo>
                      <a:pt x="5" y="48"/>
                      <a:pt x="5" y="47"/>
                      <a:pt x="5" y="47"/>
                    </a:cubicBezTo>
                    <a:cubicBezTo>
                      <a:pt x="4" y="44"/>
                      <a:pt x="4" y="44"/>
                      <a:pt x="4" y="44"/>
                    </a:cubicBezTo>
                    <a:cubicBezTo>
                      <a:pt x="4" y="43"/>
                      <a:pt x="5" y="43"/>
                      <a:pt x="6" y="43"/>
                    </a:cubicBezTo>
                    <a:cubicBezTo>
                      <a:pt x="10" y="42"/>
                      <a:pt x="10" y="42"/>
                      <a:pt x="10" y="42"/>
                    </a:cubicBezTo>
                    <a:cubicBezTo>
                      <a:pt x="11" y="42"/>
                      <a:pt x="12" y="43"/>
                      <a:pt x="12" y="43"/>
                    </a:cubicBezTo>
                    <a:cubicBezTo>
                      <a:pt x="12" y="47"/>
                      <a:pt x="12" y="47"/>
                      <a:pt x="12" y="47"/>
                    </a:cubicBezTo>
                    <a:cubicBezTo>
                      <a:pt x="12" y="47"/>
                      <a:pt x="11" y="48"/>
                      <a:pt x="11" y="48"/>
                    </a:cubicBezTo>
                    <a:close/>
                    <a:moveTo>
                      <a:pt x="13" y="26"/>
                    </a:moveTo>
                    <a:cubicBezTo>
                      <a:pt x="13" y="25"/>
                      <a:pt x="14" y="25"/>
                      <a:pt x="14" y="25"/>
                    </a:cubicBezTo>
                    <a:cubicBezTo>
                      <a:pt x="19" y="24"/>
                      <a:pt x="19" y="24"/>
                      <a:pt x="19" y="24"/>
                    </a:cubicBezTo>
                    <a:cubicBezTo>
                      <a:pt x="20" y="24"/>
                      <a:pt x="20" y="25"/>
                      <a:pt x="20" y="25"/>
                    </a:cubicBezTo>
                    <a:cubicBezTo>
                      <a:pt x="20" y="29"/>
                      <a:pt x="20" y="29"/>
                      <a:pt x="20" y="29"/>
                    </a:cubicBezTo>
                    <a:cubicBezTo>
                      <a:pt x="20" y="29"/>
                      <a:pt x="20" y="30"/>
                      <a:pt x="19" y="30"/>
                    </a:cubicBezTo>
                    <a:cubicBezTo>
                      <a:pt x="14" y="30"/>
                      <a:pt x="14" y="30"/>
                      <a:pt x="14" y="30"/>
                    </a:cubicBezTo>
                    <a:cubicBezTo>
                      <a:pt x="14" y="30"/>
                      <a:pt x="13" y="29"/>
                      <a:pt x="13" y="29"/>
                    </a:cubicBezTo>
                    <a:lnTo>
                      <a:pt x="13" y="26"/>
                    </a:lnTo>
                    <a:close/>
                    <a:moveTo>
                      <a:pt x="13" y="35"/>
                    </a:moveTo>
                    <a:cubicBezTo>
                      <a:pt x="13" y="34"/>
                      <a:pt x="14" y="33"/>
                      <a:pt x="14" y="33"/>
                    </a:cubicBezTo>
                    <a:cubicBezTo>
                      <a:pt x="19" y="33"/>
                      <a:pt x="19" y="33"/>
                      <a:pt x="19" y="33"/>
                    </a:cubicBezTo>
                    <a:cubicBezTo>
                      <a:pt x="20" y="33"/>
                      <a:pt x="20" y="34"/>
                      <a:pt x="20" y="34"/>
                    </a:cubicBezTo>
                    <a:cubicBezTo>
                      <a:pt x="21" y="38"/>
                      <a:pt x="21" y="38"/>
                      <a:pt x="21" y="38"/>
                    </a:cubicBezTo>
                    <a:cubicBezTo>
                      <a:pt x="21" y="38"/>
                      <a:pt x="20" y="39"/>
                      <a:pt x="19" y="39"/>
                    </a:cubicBezTo>
                    <a:cubicBezTo>
                      <a:pt x="15" y="39"/>
                      <a:pt x="15" y="39"/>
                      <a:pt x="15" y="39"/>
                    </a:cubicBezTo>
                    <a:cubicBezTo>
                      <a:pt x="14" y="39"/>
                      <a:pt x="13" y="38"/>
                      <a:pt x="13" y="38"/>
                    </a:cubicBezTo>
                    <a:lnTo>
                      <a:pt x="13" y="35"/>
                    </a:lnTo>
                    <a:close/>
                    <a:moveTo>
                      <a:pt x="20" y="48"/>
                    </a:moveTo>
                    <a:cubicBezTo>
                      <a:pt x="15" y="48"/>
                      <a:pt x="15" y="48"/>
                      <a:pt x="15" y="48"/>
                    </a:cubicBezTo>
                    <a:cubicBezTo>
                      <a:pt x="14" y="48"/>
                      <a:pt x="14" y="47"/>
                      <a:pt x="14" y="47"/>
                    </a:cubicBezTo>
                    <a:cubicBezTo>
                      <a:pt x="14" y="43"/>
                      <a:pt x="14" y="43"/>
                      <a:pt x="14" y="43"/>
                    </a:cubicBezTo>
                    <a:cubicBezTo>
                      <a:pt x="14" y="43"/>
                      <a:pt x="14" y="42"/>
                      <a:pt x="15" y="42"/>
                    </a:cubicBezTo>
                    <a:cubicBezTo>
                      <a:pt x="20" y="42"/>
                      <a:pt x="20" y="42"/>
                      <a:pt x="20" y="42"/>
                    </a:cubicBezTo>
                    <a:cubicBezTo>
                      <a:pt x="20" y="42"/>
                      <a:pt x="21" y="43"/>
                      <a:pt x="21" y="43"/>
                    </a:cubicBezTo>
                    <a:cubicBezTo>
                      <a:pt x="21" y="47"/>
                      <a:pt x="21" y="47"/>
                      <a:pt x="21" y="47"/>
                    </a:cubicBezTo>
                    <a:cubicBezTo>
                      <a:pt x="21" y="47"/>
                      <a:pt x="20" y="48"/>
                      <a:pt x="20" y="48"/>
                    </a:cubicBezTo>
                    <a:close/>
                    <a:moveTo>
                      <a:pt x="22" y="25"/>
                    </a:moveTo>
                    <a:cubicBezTo>
                      <a:pt x="22" y="25"/>
                      <a:pt x="23" y="24"/>
                      <a:pt x="23" y="24"/>
                    </a:cubicBezTo>
                    <a:cubicBezTo>
                      <a:pt x="28" y="24"/>
                      <a:pt x="28" y="24"/>
                      <a:pt x="28" y="24"/>
                    </a:cubicBezTo>
                    <a:cubicBezTo>
                      <a:pt x="29" y="24"/>
                      <a:pt x="29" y="25"/>
                      <a:pt x="29" y="25"/>
                    </a:cubicBezTo>
                    <a:cubicBezTo>
                      <a:pt x="29" y="28"/>
                      <a:pt x="29" y="28"/>
                      <a:pt x="29" y="28"/>
                    </a:cubicBezTo>
                    <a:cubicBezTo>
                      <a:pt x="29" y="29"/>
                      <a:pt x="29" y="30"/>
                      <a:pt x="28" y="30"/>
                    </a:cubicBezTo>
                    <a:cubicBezTo>
                      <a:pt x="23" y="30"/>
                      <a:pt x="23" y="30"/>
                      <a:pt x="23" y="30"/>
                    </a:cubicBezTo>
                    <a:cubicBezTo>
                      <a:pt x="23" y="30"/>
                      <a:pt x="22" y="29"/>
                      <a:pt x="22" y="29"/>
                    </a:cubicBezTo>
                    <a:lnTo>
                      <a:pt x="22" y="25"/>
                    </a:lnTo>
                    <a:close/>
                    <a:moveTo>
                      <a:pt x="23" y="34"/>
                    </a:moveTo>
                    <a:cubicBezTo>
                      <a:pt x="22" y="34"/>
                      <a:pt x="23" y="33"/>
                      <a:pt x="24" y="33"/>
                    </a:cubicBezTo>
                    <a:cubicBezTo>
                      <a:pt x="28" y="33"/>
                      <a:pt x="28" y="33"/>
                      <a:pt x="28" y="33"/>
                    </a:cubicBezTo>
                    <a:cubicBezTo>
                      <a:pt x="29" y="33"/>
                      <a:pt x="30" y="34"/>
                      <a:pt x="30" y="34"/>
                    </a:cubicBezTo>
                    <a:cubicBezTo>
                      <a:pt x="30" y="37"/>
                      <a:pt x="30" y="37"/>
                      <a:pt x="30" y="37"/>
                    </a:cubicBezTo>
                    <a:cubicBezTo>
                      <a:pt x="30" y="38"/>
                      <a:pt x="29" y="38"/>
                      <a:pt x="29" y="39"/>
                    </a:cubicBezTo>
                    <a:cubicBezTo>
                      <a:pt x="24" y="39"/>
                      <a:pt x="24" y="39"/>
                      <a:pt x="24" y="39"/>
                    </a:cubicBezTo>
                    <a:cubicBezTo>
                      <a:pt x="23" y="39"/>
                      <a:pt x="23" y="38"/>
                      <a:pt x="23" y="38"/>
                    </a:cubicBezTo>
                    <a:lnTo>
                      <a:pt x="23" y="34"/>
                    </a:lnTo>
                    <a:close/>
                    <a:moveTo>
                      <a:pt x="29" y="47"/>
                    </a:moveTo>
                    <a:cubicBezTo>
                      <a:pt x="24" y="48"/>
                      <a:pt x="24" y="48"/>
                      <a:pt x="24" y="48"/>
                    </a:cubicBezTo>
                    <a:cubicBezTo>
                      <a:pt x="23" y="48"/>
                      <a:pt x="23" y="47"/>
                      <a:pt x="23" y="46"/>
                    </a:cubicBezTo>
                    <a:cubicBezTo>
                      <a:pt x="23" y="43"/>
                      <a:pt x="23" y="43"/>
                      <a:pt x="23" y="43"/>
                    </a:cubicBezTo>
                    <a:cubicBezTo>
                      <a:pt x="23" y="43"/>
                      <a:pt x="23" y="42"/>
                      <a:pt x="24" y="42"/>
                    </a:cubicBezTo>
                    <a:cubicBezTo>
                      <a:pt x="29" y="42"/>
                      <a:pt x="29" y="42"/>
                      <a:pt x="29" y="42"/>
                    </a:cubicBezTo>
                    <a:cubicBezTo>
                      <a:pt x="29" y="42"/>
                      <a:pt x="30" y="42"/>
                      <a:pt x="30" y="43"/>
                    </a:cubicBezTo>
                    <a:cubicBezTo>
                      <a:pt x="30" y="46"/>
                      <a:pt x="30" y="46"/>
                      <a:pt x="30" y="46"/>
                    </a:cubicBezTo>
                    <a:cubicBezTo>
                      <a:pt x="30" y="47"/>
                      <a:pt x="29" y="47"/>
                      <a:pt x="29" y="47"/>
                    </a:cubicBezTo>
                    <a:close/>
                    <a:moveTo>
                      <a:pt x="31" y="25"/>
                    </a:moveTo>
                    <a:cubicBezTo>
                      <a:pt x="31" y="25"/>
                      <a:pt x="32" y="24"/>
                      <a:pt x="32" y="24"/>
                    </a:cubicBezTo>
                    <a:cubicBezTo>
                      <a:pt x="37" y="24"/>
                      <a:pt x="37" y="24"/>
                      <a:pt x="37" y="24"/>
                    </a:cubicBezTo>
                    <a:cubicBezTo>
                      <a:pt x="38" y="24"/>
                      <a:pt x="38" y="24"/>
                      <a:pt x="38" y="25"/>
                    </a:cubicBezTo>
                    <a:cubicBezTo>
                      <a:pt x="39" y="28"/>
                      <a:pt x="39" y="28"/>
                      <a:pt x="39" y="28"/>
                    </a:cubicBezTo>
                    <a:cubicBezTo>
                      <a:pt x="39" y="29"/>
                      <a:pt x="38" y="29"/>
                      <a:pt x="38" y="29"/>
                    </a:cubicBezTo>
                    <a:cubicBezTo>
                      <a:pt x="33" y="30"/>
                      <a:pt x="33" y="30"/>
                      <a:pt x="33" y="30"/>
                    </a:cubicBezTo>
                    <a:cubicBezTo>
                      <a:pt x="32" y="30"/>
                      <a:pt x="32" y="29"/>
                      <a:pt x="31" y="28"/>
                    </a:cubicBezTo>
                    <a:lnTo>
                      <a:pt x="31" y="25"/>
                    </a:lnTo>
                    <a:close/>
                    <a:moveTo>
                      <a:pt x="32" y="34"/>
                    </a:moveTo>
                    <a:cubicBezTo>
                      <a:pt x="32" y="34"/>
                      <a:pt x="32" y="33"/>
                      <a:pt x="33" y="33"/>
                    </a:cubicBezTo>
                    <a:cubicBezTo>
                      <a:pt x="38" y="33"/>
                      <a:pt x="38" y="33"/>
                      <a:pt x="38" y="33"/>
                    </a:cubicBezTo>
                    <a:cubicBezTo>
                      <a:pt x="38" y="33"/>
                      <a:pt x="39" y="33"/>
                      <a:pt x="39" y="34"/>
                    </a:cubicBezTo>
                    <a:cubicBezTo>
                      <a:pt x="39" y="37"/>
                      <a:pt x="39" y="37"/>
                      <a:pt x="39" y="37"/>
                    </a:cubicBezTo>
                    <a:cubicBezTo>
                      <a:pt x="39" y="38"/>
                      <a:pt x="38" y="38"/>
                      <a:pt x="38" y="38"/>
                    </a:cubicBezTo>
                    <a:cubicBezTo>
                      <a:pt x="33" y="38"/>
                      <a:pt x="33" y="38"/>
                      <a:pt x="33" y="38"/>
                    </a:cubicBezTo>
                    <a:cubicBezTo>
                      <a:pt x="32" y="38"/>
                      <a:pt x="32" y="38"/>
                      <a:pt x="32" y="37"/>
                    </a:cubicBezTo>
                    <a:lnTo>
                      <a:pt x="32" y="34"/>
                    </a:lnTo>
                    <a:close/>
                    <a:moveTo>
                      <a:pt x="38" y="47"/>
                    </a:moveTo>
                    <a:cubicBezTo>
                      <a:pt x="33" y="47"/>
                      <a:pt x="33" y="47"/>
                      <a:pt x="33" y="47"/>
                    </a:cubicBezTo>
                    <a:cubicBezTo>
                      <a:pt x="32" y="47"/>
                      <a:pt x="32" y="47"/>
                      <a:pt x="32" y="46"/>
                    </a:cubicBezTo>
                    <a:cubicBezTo>
                      <a:pt x="32" y="43"/>
                      <a:pt x="32" y="43"/>
                      <a:pt x="32" y="43"/>
                    </a:cubicBezTo>
                    <a:cubicBezTo>
                      <a:pt x="32" y="42"/>
                      <a:pt x="32" y="42"/>
                      <a:pt x="33" y="42"/>
                    </a:cubicBezTo>
                    <a:cubicBezTo>
                      <a:pt x="38" y="42"/>
                      <a:pt x="38" y="42"/>
                      <a:pt x="38" y="42"/>
                    </a:cubicBezTo>
                    <a:cubicBezTo>
                      <a:pt x="38" y="42"/>
                      <a:pt x="39" y="42"/>
                      <a:pt x="39" y="43"/>
                    </a:cubicBezTo>
                    <a:cubicBezTo>
                      <a:pt x="39" y="46"/>
                      <a:pt x="39" y="46"/>
                      <a:pt x="39" y="46"/>
                    </a:cubicBezTo>
                    <a:cubicBezTo>
                      <a:pt x="39" y="47"/>
                      <a:pt x="38" y="47"/>
                      <a:pt x="3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67"/>
              <p:cNvSpPr/>
              <p:nvPr/>
            </p:nvSpPr>
            <p:spPr bwMode="auto">
              <a:xfrm>
                <a:off x="3674" y="1665"/>
                <a:ext cx="31" cy="31"/>
              </a:xfrm>
              <a:custGeom>
                <a:avLst/>
                <a:gdLst>
                  <a:gd name="T0" fmla="*/ 11 w 13"/>
                  <a:gd name="T1" fmla="*/ 4 h 13"/>
                  <a:gd name="T2" fmla="*/ 8 w 13"/>
                  <a:gd name="T3" fmla="*/ 4 h 13"/>
                  <a:gd name="T4" fmla="*/ 8 w 13"/>
                  <a:gd name="T5" fmla="*/ 1 h 13"/>
                  <a:gd name="T6" fmla="*/ 6 w 13"/>
                  <a:gd name="T7" fmla="*/ 0 h 13"/>
                  <a:gd name="T8" fmla="*/ 4 w 13"/>
                  <a:gd name="T9" fmla="*/ 2 h 13"/>
                  <a:gd name="T10" fmla="*/ 4 w 13"/>
                  <a:gd name="T11" fmla="*/ 4 h 13"/>
                  <a:gd name="T12" fmla="*/ 1 w 13"/>
                  <a:gd name="T13" fmla="*/ 4 h 13"/>
                  <a:gd name="T14" fmla="*/ 0 w 13"/>
                  <a:gd name="T15" fmla="*/ 6 h 13"/>
                  <a:gd name="T16" fmla="*/ 1 w 13"/>
                  <a:gd name="T17" fmla="*/ 8 h 13"/>
                  <a:gd name="T18" fmla="*/ 4 w 13"/>
                  <a:gd name="T19" fmla="*/ 8 h 13"/>
                  <a:gd name="T20" fmla="*/ 4 w 13"/>
                  <a:gd name="T21" fmla="*/ 11 h 13"/>
                  <a:gd name="T22" fmla="*/ 6 w 13"/>
                  <a:gd name="T23" fmla="*/ 13 h 13"/>
                  <a:gd name="T24" fmla="*/ 8 w 13"/>
                  <a:gd name="T25" fmla="*/ 11 h 13"/>
                  <a:gd name="T26" fmla="*/ 8 w 13"/>
                  <a:gd name="T27" fmla="*/ 8 h 13"/>
                  <a:gd name="T28" fmla="*/ 11 w 13"/>
                  <a:gd name="T29" fmla="*/ 8 h 13"/>
                  <a:gd name="T30" fmla="*/ 13 w 13"/>
                  <a:gd name="T31" fmla="*/ 6 h 13"/>
                  <a:gd name="T32" fmla="*/ 11 w 13"/>
                  <a:gd name="T3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1" y="4"/>
                    </a:moveTo>
                    <a:cubicBezTo>
                      <a:pt x="8" y="4"/>
                      <a:pt x="8" y="4"/>
                      <a:pt x="8" y="4"/>
                    </a:cubicBezTo>
                    <a:cubicBezTo>
                      <a:pt x="8" y="1"/>
                      <a:pt x="8" y="1"/>
                      <a:pt x="8" y="1"/>
                    </a:cubicBezTo>
                    <a:cubicBezTo>
                      <a:pt x="8" y="0"/>
                      <a:pt x="7" y="0"/>
                      <a:pt x="6" y="0"/>
                    </a:cubicBezTo>
                    <a:cubicBezTo>
                      <a:pt x="5" y="0"/>
                      <a:pt x="4" y="1"/>
                      <a:pt x="4" y="2"/>
                    </a:cubicBezTo>
                    <a:cubicBezTo>
                      <a:pt x="4" y="4"/>
                      <a:pt x="4" y="4"/>
                      <a:pt x="4" y="4"/>
                    </a:cubicBezTo>
                    <a:cubicBezTo>
                      <a:pt x="1" y="4"/>
                      <a:pt x="1" y="4"/>
                      <a:pt x="1" y="4"/>
                    </a:cubicBezTo>
                    <a:cubicBezTo>
                      <a:pt x="0" y="4"/>
                      <a:pt x="0" y="5"/>
                      <a:pt x="0" y="6"/>
                    </a:cubicBezTo>
                    <a:cubicBezTo>
                      <a:pt x="0" y="7"/>
                      <a:pt x="0" y="8"/>
                      <a:pt x="1" y="8"/>
                    </a:cubicBezTo>
                    <a:cubicBezTo>
                      <a:pt x="4" y="8"/>
                      <a:pt x="4" y="8"/>
                      <a:pt x="4" y="8"/>
                    </a:cubicBezTo>
                    <a:cubicBezTo>
                      <a:pt x="4" y="11"/>
                      <a:pt x="4" y="11"/>
                      <a:pt x="4" y="11"/>
                    </a:cubicBezTo>
                    <a:cubicBezTo>
                      <a:pt x="4" y="12"/>
                      <a:pt x="5" y="13"/>
                      <a:pt x="6" y="13"/>
                    </a:cubicBezTo>
                    <a:cubicBezTo>
                      <a:pt x="7" y="13"/>
                      <a:pt x="8" y="12"/>
                      <a:pt x="8" y="11"/>
                    </a:cubicBezTo>
                    <a:cubicBezTo>
                      <a:pt x="8" y="8"/>
                      <a:pt x="8" y="8"/>
                      <a:pt x="8" y="8"/>
                    </a:cubicBezTo>
                    <a:cubicBezTo>
                      <a:pt x="11" y="8"/>
                      <a:pt x="11" y="8"/>
                      <a:pt x="11" y="8"/>
                    </a:cubicBezTo>
                    <a:cubicBezTo>
                      <a:pt x="12" y="8"/>
                      <a:pt x="13" y="7"/>
                      <a:pt x="13" y="6"/>
                    </a:cubicBezTo>
                    <a:cubicBezTo>
                      <a:pt x="13" y="5"/>
                      <a:pt x="12"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68"/>
              <p:cNvSpPr/>
              <p:nvPr/>
            </p:nvSpPr>
            <p:spPr bwMode="auto">
              <a:xfrm>
                <a:off x="3710" y="1675"/>
                <a:ext cx="31" cy="9"/>
              </a:xfrm>
              <a:custGeom>
                <a:avLst/>
                <a:gdLst>
                  <a:gd name="T0" fmla="*/ 11 w 13"/>
                  <a:gd name="T1" fmla="*/ 0 h 4"/>
                  <a:gd name="T2" fmla="*/ 2 w 13"/>
                  <a:gd name="T3" fmla="*/ 0 h 4"/>
                  <a:gd name="T4" fmla="*/ 0 w 13"/>
                  <a:gd name="T5" fmla="*/ 2 h 4"/>
                  <a:gd name="T6" fmla="*/ 2 w 13"/>
                  <a:gd name="T7" fmla="*/ 4 h 4"/>
                  <a:gd name="T8" fmla="*/ 12 w 13"/>
                  <a:gd name="T9" fmla="*/ 4 h 4"/>
                  <a:gd name="T10" fmla="*/ 13 w 13"/>
                  <a:gd name="T11" fmla="*/ 2 h 4"/>
                  <a:gd name="T12" fmla="*/ 11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1" y="0"/>
                    </a:moveTo>
                    <a:cubicBezTo>
                      <a:pt x="2" y="0"/>
                      <a:pt x="2" y="0"/>
                      <a:pt x="2" y="0"/>
                    </a:cubicBezTo>
                    <a:cubicBezTo>
                      <a:pt x="1" y="0"/>
                      <a:pt x="0" y="1"/>
                      <a:pt x="0" y="2"/>
                    </a:cubicBezTo>
                    <a:cubicBezTo>
                      <a:pt x="0" y="3"/>
                      <a:pt x="1" y="4"/>
                      <a:pt x="2" y="4"/>
                    </a:cubicBezTo>
                    <a:cubicBezTo>
                      <a:pt x="12" y="4"/>
                      <a:pt x="12" y="4"/>
                      <a:pt x="12" y="4"/>
                    </a:cubicBezTo>
                    <a:cubicBezTo>
                      <a:pt x="13" y="4"/>
                      <a:pt x="13" y="3"/>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69"/>
              <p:cNvSpPr>
                <a:spLocks noEditPoints="1"/>
              </p:cNvSpPr>
              <p:nvPr/>
            </p:nvSpPr>
            <p:spPr bwMode="auto">
              <a:xfrm>
                <a:off x="3883" y="2021"/>
                <a:ext cx="68" cy="107"/>
              </a:xfrm>
              <a:custGeom>
                <a:avLst/>
                <a:gdLst>
                  <a:gd name="T0" fmla="*/ 22 w 29"/>
                  <a:gd name="T1" fmla="*/ 0 h 45"/>
                  <a:gd name="T2" fmla="*/ 7 w 29"/>
                  <a:gd name="T3" fmla="*/ 0 h 45"/>
                  <a:gd name="T4" fmla="*/ 0 w 29"/>
                  <a:gd name="T5" fmla="*/ 7 h 45"/>
                  <a:gd name="T6" fmla="*/ 0 w 29"/>
                  <a:gd name="T7" fmla="*/ 38 h 45"/>
                  <a:gd name="T8" fmla="*/ 7 w 29"/>
                  <a:gd name="T9" fmla="*/ 45 h 45"/>
                  <a:gd name="T10" fmla="*/ 22 w 29"/>
                  <a:gd name="T11" fmla="*/ 45 h 45"/>
                  <a:gd name="T12" fmla="*/ 29 w 29"/>
                  <a:gd name="T13" fmla="*/ 38 h 45"/>
                  <a:gd name="T14" fmla="*/ 29 w 29"/>
                  <a:gd name="T15" fmla="*/ 7 h 45"/>
                  <a:gd name="T16" fmla="*/ 22 w 29"/>
                  <a:gd name="T17" fmla="*/ 0 h 45"/>
                  <a:gd name="T18" fmla="*/ 26 w 29"/>
                  <a:gd name="T19" fmla="*/ 38 h 45"/>
                  <a:gd name="T20" fmla="*/ 22 w 29"/>
                  <a:gd name="T21" fmla="*/ 42 h 45"/>
                  <a:gd name="T22" fmla="*/ 7 w 29"/>
                  <a:gd name="T23" fmla="*/ 42 h 45"/>
                  <a:gd name="T24" fmla="*/ 3 w 29"/>
                  <a:gd name="T25" fmla="*/ 38 h 45"/>
                  <a:gd name="T26" fmla="*/ 3 w 29"/>
                  <a:gd name="T27" fmla="*/ 7 h 45"/>
                  <a:gd name="T28" fmla="*/ 7 w 29"/>
                  <a:gd name="T29" fmla="*/ 3 h 45"/>
                  <a:gd name="T30" fmla="*/ 22 w 29"/>
                  <a:gd name="T31" fmla="*/ 3 h 45"/>
                  <a:gd name="T32" fmla="*/ 26 w 29"/>
                  <a:gd name="T33" fmla="*/ 7 h 45"/>
                  <a:gd name="T34" fmla="*/ 26 w 29"/>
                  <a:gd name="T35"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2" y="0"/>
                    </a:moveTo>
                    <a:cubicBezTo>
                      <a:pt x="7" y="0"/>
                      <a:pt x="7" y="0"/>
                      <a:pt x="7" y="0"/>
                    </a:cubicBezTo>
                    <a:cubicBezTo>
                      <a:pt x="3" y="0"/>
                      <a:pt x="0" y="3"/>
                      <a:pt x="0" y="7"/>
                    </a:cubicBezTo>
                    <a:cubicBezTo>
                      <a:pt x="0" y="38"/>
                      <a:pt x="0" y="38"/>
                      <a:pt x="0" y="38"/>
                    </a:cubicBezTo>
                    <a:cubicBezTo>
                      <a:pt x="0" y="42"/>
                      <a:pt x="3" y="45"/>
                      <a:pt x="7" y="45"/>
                    </a:cubicBezTo>
                    <a:cubicBezTo>
                      <a:pt x="22" y="45"/>
                      <a:pt x="22" y="45"/>
                      <a:pt x="22" y="45"/>
                    </a:cubicBezTo>
                    <a:cubicBezTo>
                      <a:pt x="26" y="45"/>
                      <a:pt x="29" y="42"/>
                      <a:pt x="29" y="38"/>
                    </a:cubicBezTo>
                    <a:cubicBezTo>
                      <a:pt x="29" y="7"/>
                      <a:pt x="29" y="7"/>
                      <a:pt x="29" y="7"/>
                    </a:cubicBezTo>
                    <a:cubicBezTo>
                      <a:pt x="29" y="3"/>
                      <a:pt x="26" y="0"/>
                      <a:pt x="22" y="0"/>
                    </a:cubicBezTo>
                    <a:close/>
                    <a:moveTo>
                      <a:pt x="26" y="38"/>
                    </a:moveTo>
                    <a:cubicBezTo>
                      <a:pt x="26" y="41"/>
                      <a:pt x="24" y="42"/>
                      <a:pt x="22" y="42"/>
                    </a:cubicBezTo>
                    <a:cubicBezTo>
                      <a:pt x="7" y="42"/>
                      <a:pt x="7" y="42"/>
                      <a:pt x="7" y="42"/>
                    </a:cubicBezTo>
                    <a:cubicBezTo>
                      <a:pt x="5" y="42"/>
                      <a:pt x="3" y="41"/>
                      <a:pt x="3" y="38"/>
                    </a:cubicBezTo>
                    <a:cubicBezTo>
                      <a:pt x="3" y="7"/>
                      <a:pt x="3" y="7"/>
                      <a:pt x="3" y="7"/>
                    </a:cubicBezTo>
                    <a:cubicBezTo>
                      <a:pt x="3" y="5"/>
                      <a:pt x="5" y="3"/>
                      <a:pt x="7" y="3"/>
                    </a:cubicBezTo>
                    <a:cubicBezTo>
                      <a:pt x="22" y="3"/>
                      <a:pt x="22" y="3"/>
                      <a:pt x="22" y="3"/>
                    </a:cubicBezTo>
                    <a:cubicBezTo>
                      <a:pt x="24" y="3"/>
                      <a:pt x="26" y="5"/>
                      <a:pt x="26" y="7"/>
                    </a:cubicBezTo>
                    <a:lnTo>
                      <a:pt x="2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70"/>
              <p:cNvSpPr/>
              <p:nvPr/>
            </p:nvSpPr>
            <p:spPr bwMode="auto">
              <a:xfrm>
                <a:off x="3911" y="2104"/>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0" y="0"/>
                      <a:pt x="0" y="0"/>
                      <a:pt x="0" y="1"/>
                    </a:cubicBezTo>
                    <a:cubicBezTo>
                      <a:pt x="0" y="4"/>
                      <a:pt x="0" y="4"/>
                      <a:pt x="0" y="4"/>
                    </a:cubicBezTo>
                    <a:cubicBezTo>
                      <a:pt x="0" y="4"/>
                      <a:pt x="0" y="5"/>
                      <a:pt x="1" y="5"/>
                    </a:cubicBezTo>
                    <a:cubicBezTo>
                      <a:pt x="4" y="5"/>
                      <a:pt x="4" y="5"/>
                      <a:pt x="4" y="5"/>
                    </a:cubicBezTo>
                    <a:cubicBezTo>
                      <a:pt x="5" y="5"/>
                      <a:pt x="5" y="4"/>
                      <a:pt x="5" y="4"/>
                    </a:cubicBezTo>
                    <a:cubicBezTo>
                      <a:pt x="5" y="1"/>
                      <a:pt x="5" y="1"/>
                      <a:pt x="5" y="1"/>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71"/>
              <p:cNvSpPr/>
              <p:nvPr/>
            </p:nvSpPr>
            <p:spPr bwMode="auto">
              <a:xfrm>
                <a:off x="3895" y="2035"/>
                <a:ext cx="45" cy="64"/>
              </a:xfrm>
              <a:custGeom>
                <a:avLst/>
                <a:gdLst>
                  <a:gd name="T0" fmla="*/ 18 w 19"/>
                  <a:gd name="T1" fmla="*/ 0 h 27"/>
                  <a:gd name="T2" fmla="*/ 1 w 19"/>
                  <a:gd name="T3" fmla="*/ 0 h 27"/>
                  <a:gd name="T4" fmla="*/ 0 w 19"/>
                  <a:gd name="T5" fmla="*/ 1 h 27"/>
                  <a:gd name="T6" fmla="*/ 0 w 19"/>
                  <a:gd name="T7" fmla="*/ 25 h 27"/>
                  <a:gd name="T8" fmla="*/ 1 w 19"/>
                  <a:gd name="T9" fmla="*/ 27 h 27"/>
                  <a:gd name="T10" fmla="*/ 18 w 19"/>
                  <a:gd name="T11" fmla="*/ 27 h 27"/>
                  <a:gd name="T12" fmla="*/ 19 w 19"/>
                  <a:gd name="T13" fmla="*/ 25 h 27"/>
                  <a:gd name="T14" fmla="*/ 19 w 19"/>
                  <a:gd name="T15" fmla="*/ 1 h 27"/>
                  <a:gd name="T16" fmla="*/ 18 w 1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8" y="0"/>
                    </a:moveTo>
                    <a:cubicBezTo>
                      <a:pt x="1" y="0"/>
                      <a:pt x="1" y="0"/>
                      <a:pt x="1" y="0"/>
                    </a:cubicBezTo>
                    <a:cubicBezTo>
                      <a:pt x="0" y="0"/>
                      <a:pt x="0" y="1"/>
                      <a:pt x="0" y="1"/>
                    </a:cubicBezTo>
                    <a:cubicBezTo>
                      <a:pt x="0" y="25"/>
                      <a:pt x="0" y="25"/>
                      <a:pt x="0" y="25"/>
                    </a:cubicBezTo>
                    <a:cubicBezTo>
                      <a:pt x="0" y="26"/>
                      <a:pt x="0" y="27"/>
                      <a:pt x="1" y="27"/>
                    </a:cubicBezTo>
                    <a:cubicBezTo>
                      <a:pt x="18" y="27"/>
                      <a:pt x="18" y="27"/>
                      <a:pt x="18" y="27"/>
                    </a:cubicBezTo>
                    <a:cubicBezTo>
                      <a:pt x="19" y="27"/>
                      <a:pt x="19" y="26"/>
                      <a:pt x="19" y="25"/>
                    </a:cubicBezTo>
                    <a:cubicBezTo>
                      <a:pt x="19" y="1"/>
                      <a:pt x="19" y="1"/>
                      <a:pt x="19" y="1"/>
                    </a:cubicBezTo>
                    <a:cubicBezTo>
                      <a:pt x="19"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72"/>
              <p:cNvSpPr>
                <a:spLocks noEditPoints="1"/>
              </p:cNvSpPr>
              <p:nvPr/>
            </p:nvSpPr>
            <p:spPr bwMode="auto">
              <a:xfrm>
                <a:off x="3577" y="1883"/>
                <a:ext cx="57" cy="53"/>
              </a:xfrm>
              <a:custGeom>
                <a:avLst/>
                <a:gdLst>
                  <a:gd name="T0" fmla="*/ 22 w 24"/>
                  <a:gd name="T1" fmla="*/ 7 h 22"/>
                  <a:gd name="T2" fmla="*/ 18 w 24"/>
                  <a:gd name="T3" fmla="*/ 1 h 22"/>
                  <a:gd name="T4" fmla="*/ 13 w 24"/>
                  <a:gd name="T5" fmla="*/ 1 h 22"/>
                  <a:gd name="T6" fmla="*/ 2 w 24"/>
                  <a:gd name="T7" fmla="*/ 11 h 22"/>
                  <a:gd name="T8" fmla="*/ 2 w 24"/>
                  <a:gd name="T9" fmla="*/ 15 h 22"/>
                  <a:gd name="T10" fmla="*/ 6 w 24"/>
                  <a:gd name="T11" fmla="*/ 21 h 22"/>
                  <a:gd name="T12" fmla="*/ 11 w 24"/>
                  <a:gd name="T13" fmla="*/ 21 h 22"/>
                  <a:gd name="T14" fmla="*/ 22 w 24"/>
                  <a:gd name="T15" fmla="*/ 11 h 22"/>
                  <a:gd name="T16" fmla="*/ 22 w 24"/>
                  <a:gd name="T17" fmla="*/ 7 h 22"/>
                  <a:gd name="T18" fmla="*/ 10 w 24"/>
                  <a:gd name="T19" fmla="*/ 20 h 22"/>
                  <a:gd name="T20" fmla="*/ 7 w 24"/>
                  <a:gd name="T21" fmla="*/ 20 h 22"/>
                  <a:gd name="T22" fmla="*/ 3 w 24"/>
                  <a:gd name="T23" fmla="*/ 14 h 22"/>
                  <a:gd name="T24" fmla="*/ 3 w 24"/>
                  <a:gd name="T25" fmla="*/ 12 h 22"/>
                  <a:gd name="T26" fmla="*/ 14 w 24"/>
                  <a:gd name="T27" fmla="*/ 2 h 22"/>
                  <a:gd name="T28" fmla="*/ 17 w 24"/>
                  <a:gd name="T29" fmla="*/ 2 h 22"/>
                  <a:gd name="T30" fmla="*/ 21 w 24"/>
                  <a:gd name="T31" fmla="*/ 8 h 22"/>
                  <a:gd name="T32" fmla="*/ 21 w 24"/>
                  <a:gd name="T33" fmla="*/ 10 h 22"/>
                  <a:gd name="T34" fmla="*/ 10 w 24"/>
                  <a:gd name="T3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22" y="7"/>
                    </a:moveTo>
                    <a:cubicBezTo>
                      <a:pt x="18" y="1"/>
                      <a:pt x="18" y="1"/>
                      <a:pt x="18" y="1"/>
                    </a:cubicBezTo>
                    <a:cubicBezTo>
                      <a:pt x="17" y="0"/>
                      <a:pt x="14" y="0"/>
                      <a:pt x="13" y="1"/>
                    </a:cubicBezTo>
                    <a:cubicBezTo>
                      <a:pt x="2" y="11"/>
                      <a:pt x="2" y="11"/>
                      <a:pt x="2" y="11"/>
                    </a:cubicBezTo>
                    <a:cubicBezTo>
                      <a:pt x="1" y="12"/>
                      <a:pt x="0" y="14"/>
                      <a:pt x="2" y="15"/>
                    </a:cubicBezTo>
                    <a:cubicBezTo>
                      <a:pt x="6" y="21"/>
                      <a:pt x="6" y="21"/>
                      <a:pt x="6" y="21"/>
                    </a:cubicBezTo>
                    <a:cubicBezTo>
                      <a:pt x="8" y="22"/>
                      <a:pt x="10" y="22"/>
                      <a:pt x="11" y="21"/>
                    </a:cubicBezTo>
                    <a:cubicBezTo>
                      <a:pt x="22" y="11"/>
                      <a:pt x="22" y="11"/>
                      <a:pt x="22" y="11"/>
                    </a:cubicBezTo>
                    <a:cubicBezTo>
                      <a:pt x="24" y="10"/>
                      <a:pt x="24" y="8"/>
                      <a:pt x="22" y="7"/>
                    </a:cubicBezTo>
                    <a:close/>
                    <a:moveTo>
                      <a:pt x="10" y="20"/>
                    </a:moveTo>
                    <a:cubicBezTo>
                      <a:pt x="9" y="21"/>
                      <a:pt x="8" y="21"/>
                      <a:pt x="7" y="20"/>
                    </a:cubicBezTo>
                    <a:cubicBezTo>
                      <a:pt x="3" y="14"/>
                      <a:pt x="3" y="14"/>
                      <a:pt x="3" y="14"/>
                    </a:cubicBezTo>
                    <a:cubicBezTo>
                      <a:pt x="2" y="14"/>
                      <a:pt x="2" y="12"/>
                      <a:pt x="3" y="12"/>
                    </a:cubicBezTo>
                    <a:cubicBezTo>
                      <a:pt x="14" y="2"/>
                      <a:pt x="14" y="2"/>
                      <a:pt x="14" y="2"/>
                    </a:cubicBezTo>
                    <a:cubicBezTo>
                      <a:pt x="15" y="1"/>
                      <a:pt x="16" y="1"/>
                      <a:pt x="17" y="2"/>
                    </a:cubicBezTo>
                    <a:cubicBezTo>
                      <a:pt x="21" y="8"/>
                      <a:pt x="21" y="8"/>
                      <a:pt x="21" y="8"/>
                    </a:cubicBezTo>
                    <a:cubicBezTo>
                      <a:pt x="22" y="8"/>
                      <a:pt x="22" y="10"/>
                      <a:pt x="21" y="10"/>
                    </a:cubicBezTo>
                    <a:lnTo>
                      <a:pt x="1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73"/>
              <p:cNvSpPr/>
              <p:nvPr/>
            </p:nvSpPr>
            <p:spPr bwMode="auto">
              <a:xfrm>
                <a:off x="3589" y="1917"/>
                <a:ext cx="9" cy="7"/>
              </a:xfrm>
              <a:custGeom>
                <a:avLst/>
                <a:gdLst>
                  <a:gd name="T0" fmla="*/ 3 w 4"/>
                  <a:gd name="T1" fmla="*/ 1 h 3"/>
                  <a:gd name="T2" fmla="*/ 2 w 4"/>
                  <a:gd name="T3" fmla="*/ 0 h 3"/>
                  <a:gd name="T4" fmla="*/ 2 w 4"/>
                  <a:gd name="T5" fmla="*/ 0 h 3"/>
                  <a:gd name="T6" fmla="*/ 1 w 4"/>
                  <a:gd name="T7" fmla="*/ 1 h 3"/>
                  <a:gd name="T8" fmla="*/ 0 w 4"/>
                  <a:gd name="T9" fmla="*/ 2 h 3"/>
                  <a:gd name="T10" fmla="*/ 1 w 4"/>
                  <a:gd name="T11" fmla="*/ 3 h 3"/>
                  <a:gd name="T12" fmla="*/ 2 w 4"/>
                  <a:gd name="T13" fmla="*/ 3 h 3"/>
                  <a:gd name="T14" fmla="*/ 3 w 4"/>
                  <a:gd name="T15" fmla="*/ 2 h 3"/>
                  <a:gd name="T16" fmla="*/ 3 w 4"/>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1"/>
                    </a:moveTo>
                    <a:cubicBezTo>
                      <a:pt x="2" y="0"/>
                      <a:pt x="2" y="0"/>
                      <a:pt x="2" y="0"/>
                    </a:cubicBezTo>
                    <a:cubicBezTo>
                      <a:pt x="2" y="0"/>
                      <a:pt x="2" y="0"/>
                      <a:pt x="2" y="0"/>
                    </a:cubicBezTo>
                    <a:cubicBezTo>
                      <a:pt x="1" y="1"/>
                      <a:pt x="1" y="1"/>
                      <a:pt x="1" y="1"/>
                    </a:cubicBezTo>
                    <a:cubicBezTo>
                      <a:pt x="0" y="1"/>
                      <a:pt x="0" y="2"/>
                      <a:pt x="0" y="2"/>
                    </a:cubicBezTo>
                    <a:cubicBezTo>
                      <a:pt x="1" y="3"/>
                      <a:pt x="1" y="3"/>
                      <a:pt x="1" y="3"/>
                    </a:cubicBezTo>
                    <a:cubicBezTo>
                      <a:pt x="2" y="3"/>
                      <a:pt x="2" y="3"/>
                      <a:pt x="2" y="3"/>
                    </a:cubicBezTo>
                    <a:cubicBezTo>
                      <a:pt x="3" y="2"/>
                      <a:pt x="3" y="2"/>
                      <a:pt x="3" y="2"/>
                    </a:cubicBezTo>
                    <a:cubicBezTo>
                      <a:pt x="4" y="2"/>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74"/>
              <p:cNvSpPr/>
              <p:nvPr/>
            </p:nvSpPr>
            <p:spPr bwMode="auto">
              <a:xfrm>
                <a:off x="3591" y="1891"/>
                <a:ext cx="36" cy="33"/>
              </a:xfrm>
              <a:custGeom>
                <a:avLst/>
                <a:gdLst>
                  <a:gd name="T0" fmla="*/ 15 w 15"/>
                  <a:gd name="T1" fmla="*/ 6 h 14"/>
                  <a:gd name="T2" fmla="*/ 9 w 15"/>
                  <a:gd name="T3" fmla="*/ 0 h 14"/>
                  <a:gd name="T4" fmla="*/ 9 w 15"/>
                  <a:gd name="T5" fmla="*/ 0 h 14"/>
                  <a:gd name="T6" fmla="*/ 0 w 15"/>
                  <a:gd name="T7" fmla="*/ 7 h 14"/>
                  <a:gd name="T8" fmla="*/ 0 w 15"/>
                  <a:gd name="T9" fmla="*/ 8 h 14"/>
                  <a:gd name="T10" fmla="*/ 5 w 15"/>
                  <a:gd name="T11" fmla="*/ 14 h 14"/>
                  <a:gd name="T12" fmla="*/ 6 w 15"/>
                  <a:gd name="T13" fmla="*/ 14 h 14"/>
                  <a:gd name="T14" fmla="*/ 15 w 15"/>
                  <a:gd name="T15" fmla="*/ 7 h 14"/>
                  <a:gd name="T16" fmla="*/ 15 w 15"/>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6"/>
                    </a:moveTo>
                    <a:cubicBezTo>
                      <a:pt x="9" y="0"/>
                      <a:pt x="9" y="0"/>
                      <a:pt x="9" y="0"/>
                    </a:cubicBezTo>
                    <a:cubicBezTo>
                      <a:pt x="9" y="0"/>
                      <a:pt x="9" y="0"/>
                      <a:pt x="9" y="0"/>
                    </a:cubicBezTo>
                    <a:cubicBezTo>
                      <a:pt x="0" y="7"/>
                      <a:pt x="0" y="7"/>
                      <a:pt x="0" y="7"/>
                    </a:cubicBezTo>
                    <a:cubicBezTo>
                      <a:pt x="0" y="7"/>
                      <a:pt x="0" y="8"/>
                      <a:pt x="0" y="8"/>
                    </a:cubicBezTo>
                    <a:cubicBezTo>
                      <a:pt x="5" y="14"/>
                      <a:pt x="5" y="14"/>
                      <a:pt x="5" y="14"/>
                    </a:cubicBezTo>
                    <a:cubicBezTo>
                      <a:pt x="5" y="14"/>
                      <a:pt x="6" y="14"/>
                      <a:pt x="6" y="14"/>
                    </a:cubicBezTo>
                    <a:cubicBezTo>
                      <a:pt x="15" y="7"/>
                      <a:pt x="15" y="7"/>
                      <a:pt x="15" y="7"/>
                    </a:cubicBezTo>
                    <a:cubicBezTo>
                      <a:pt x="15" y="6"/>
                      <a:pt x="15" y="6"/>
                      <a:pt x="1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75"/>
              <p:cNvSpPr>
                <a:spLocks noEditPoints="1"/>
              </p:cNvSpPr>
              <p:nvPr/>
            </p:nvSpPr>
            <p:spPr bwMode="auto">
              <a:xfrm>
                <a:off x="3942" y="1857"/>
                <a:ext cx="31" cy="43"/>
              </a:xfrm>
              <a:custGeom>
                <a:avLst/>
                <a:gdLst>
                  <a:gd name="T0" fmla="*/ 0 w 31"/>
                  <a:gd name="T1" fmla="*/ 38 h 43"/>
                  <a:gd name="T2" fmla="*/ 5 w 31"/>
                  <a:gd name="T3" fmla="*/ 43 h 43"/>
                  <a:gd name="T4" fmla="*/ 31 w 31"/>
                  <a:gd name="T5" fmla="*/ 43 h 43"/>
                  <a:gd name="T6" fmla="*/ 31 w 31"/>
                  <a:gd name="T7" fmla="*/ 0 h 43"/>
                  <a:gd name="T8" fmla="*/ 2 w 31"/>
                  <a:gd name="T9" fmla="*/ 0 h 43"/>
                  <a:gd name="T10" fmla="*/ 0 w 31"/>
                  <a:gd name="T11" fmla="*/ 38 h 43"/>
                  <a:gd name="T12" fmla="*/ 9 w 31"/>
                  <a:gd name="T13" fmla="*/ 38 h 43"/>
                  <a:gd name="T14" fmla="*/ 7 w 31"/>
                  <a:gd name="T15" fmla="*/ 38 h 43"/>
                  <a:gd name="T16" fmla="*/ 7 w 31"/>
                  <a:gd name="T17" fmla="*/ 34 h 43"/>
                  <a:gd name="T18" fmla="*/ 9 w 31"/>
                  <a:gd name="T19" fmla="*/ 34 h 43"/>
                  <a:gd name="T20" fmla="*/ 9 w 31"/>
                  <a:gd name="T21" fmla="*/ 38 h 43"/>
                  <a:gd name="T22" fmla="*/ 16 w 31"/>
                  <a:gd name="T23" fmla="*/ 38 h 43"/>
                  <a:gd name="T24" fmla="*/ 12 w 31"/>
                  <a:gd name="T25" fmla="*/ 38 h 43"/>
                  <a:gd name="T26" fmla="*/ 12 w 31"/>
                  <a:gd name="T27" fmla="*/ 34 h 43"/>
                  <a:gd name="T28" fmla="*/ 16 w 31"/>
                  <a:gd name="T29" fmla="*/ 34 h 43"/>
                  <a:gd name="T30" fmla="*/ 16 w 31"/>
                  <a:gd name="T31" fmla="*/ 38 h 43"/>
                  <a:gd name="T32" fmla="*/ 21 w 31"/>
                  <a:gd name="T33" fmla="*/ 38 h 43"/>
                  <a:gd name="T34" fmla="*/ 19 w 31"/>
                  <a:gd name="T35" fmla="*/ 38 h 43"/>
                  <a:gd name="T36" fmla="*/ 19 w 31"/>
                  <a:gd name="T37" fmla="*/ 34 h 43"/>
                  <a:gd name="T38" fmla="*/ 21 w 31"/>
                  <a:gd name="T39" fmla="*/ 34 h 43"/>
                  <a:gd name="T40" fmla="*/ 21 w 31"/>
                  <a:gd name="T41" fmla="*/ 38 h 43"/>
                  <a:gd name="T42" fmla="*/ 28 w 31"/>
                  <a:gd name="T43" fmla="*/ 41 h 43"/>
                  <a:gd name="T44" fmla="*/ 24 w 31"/>
                  <a:gd name="T45" fmla="*/ 41 h 43"/>
                  <a:gd name="T46" fmla="*/ 24 w 31"/>
                  <a:gd name="T47" fmla="*/ 34 h 43"/>
                  <a:gd name="T48" fmla="*/ 28 w 31"/>
                  <a:gd name="T49" fmla="*/ 34 h 43"/>
                  <a:gd name="T50" fmla="*/ 28 w 31"/>
                  <a:gd name="T51" fmla="*/ 41 h 43"/>
                  <a:gd name="T52" fmla="*/ 5 w 31"/>
                  <a:gd name="T53" fmla="*/ 5 h 43"/>
                  <a:gd name="T54" fmla="*/ 28 w 31"/>
                  <a:gd name="T55" fmla="*/ 5 h 43"/>
                  <a:gd name="T56" fmla="*/ 28 w 31"/>
                  <a:gd name="T57" fmla="*/ 12 h 43"/>
                  <a:gd name="T58" fmla="*/ 5 w 31"/>
                  <a:gd name="T59" fmla="*/ 12 h 43"/>
                  <a:gd name="T60" fmla="*/ 5 w 31"/>
                  <a:gd name="T6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3">
                    <a:moveTo>
                      <a:pt x="0" y="38"/>
                    </a:moveTo>
                    <a:lnTo>
                      <a:pt x="5" y="43"/>
                    </a:lnTo>
                    <a:lnTo>
                      <a:pt x="31" y="43"/>
                    </a:lnTo>
                    <a:lnTo>
                      <a:pt x="31" y="0"/>
                    </a:lnTo>
                    <a:lnTo>
                      <a:pt x="2" y="0"/>
                    </a:lnTo>
                    <a:lnTo>
                      <a:pt x="0" y="38"/>
                    </a:lnTo>
                    <a:close/>
                    <a:moveTo>
                      <a:pt x="9" y="38"/>
                    </a:moveTo>
                    <a:lnTo>
                      <a:pt x="7" y="38"/>
                    </a:lnTo>
                    <a:lnTo>
                      <a:pt x="7" y="34"/>
                    </a:lnTo>
                    <a:lnTo>
                      <a:pt x="9" y="34"/>
                    </a:lnTo>
                    <a:lnTo>
                      <a:pt x="9" y="38"/>
                    </a:lnTo>
                    <a:close/>
                    <a:moveTo>
                      <a:pt x="16" y="38"/>
                    </a:moveTo>
                    <a:lnTo>
                      <a:pt x="12" y="38"/>
                    </a:lnTo>
                    <a:lnTo>
                      <a:pt x="12" y="34"/>
                    </a:lnTo>
                    <a:lnTo>
                      <a:pt x="16" y="34"/>
                    </a:lnTo>
                    <a:lnTo>
                      <a:pt x="16" y="38"/>
                    </a:lnTo>
                    <a:close/>
                    <a:moveTo>
                      <a:pt x="21" y="38"/>
                    </a:moveTo>
                    <a:lnTo>
                      <a:pt x="19" y="38"/>
                    </a:lnTo>
                    <a:lnTo>
                      <a:pt x="19" y="34"/>
                    </a:lnTo>
                    <a:lnTo>
                      <a:pt x="21" y="34"/>
                    </a:lnTo>
                    <a:lnTo>
                      <a:pt x="21" y="38"/>
                    </a:lnTo>
                    <a:close/>
                    <a:moveTo>
                      <a:pt x="28" y="41"/>
                    </a:moveTo>
                    <a:lnTo>
                      <a:pt x="24" y="41"/>
                    </a:lnTo>
                    <a:lnTo>
                      <a:pt x="24" y="34"/>
                    </a:lnTo>
                    <a:lnTo>
                      <a:pt x="28" y="34"/>
                    </a:lnTo>
                    <a:lnTo>
                      <a:pt x="28" y="41"/>
                    </a:lnTo>
                    <a:close/>
                    <a:moveTo>
                      <a:pt x="5" y="5"/>
                    </a:moveTo>
                    <a:lnTo>
                      <a:pt x="28" y="5"/>
                    </a:lnTo>
                    <a:lnTo>
                      <a:pt x="28" y="12"/>
                    </a:lnTo>
                    <a:lnTo>
                      <a:pt x="5" y="12"/>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76"/>
              <p:cNvSpPr>
                <a:spLocks noEditPoints="1"/>
              </p:cNvSpPr>
              <p:nvPr/>
            </p:nvSpPr>
            <p:spPr bwMode="auto">
              <a:xfrm>
                <a:off x="3764" y="1433"/>
                <a:ext cx="26" cy="33"/>
              </a:xfrm>
              <a:custGeom>
                <a:avLst/>
                <a:gdLst>
                  <a:gd name="T0" fmla="*/ 26 w 26"/>
                  <a:gd name="T1" fmla="*/ 4 h 33"/>
                  <a:gd name="T2" fmla="*/ 22 w 26"/>
                  <a:gd name="T3" fmla="*/ 0 h 33"/>
                  <a:gd name="T4" fmla="*/ 3 w 26"/>
                  <a:gd name="T5" fmla="*/ 0 h 33"/>
                  <a:gd name="T6" fmla="*/ 0 w 26"/>
                  <a:gd name="T7" fmla="*/ 33 h 33"/>
                  <a:gd name="T8" fmla="*/ 24 w 26"/>
                  <a:gd name="T9" fmla="*/ 33 h 33"/>
                  <a:gd name="T10" fmla="*/ 26 w 26"/>
                  <a:gd name="T11" fmla="*/ 4 h 33"/>
                  <a:gd name="T12" fmla="*/ 19 w 26"/>
                  <a:gd name="T13" fmla="*/ 2 h 33"/>
                  <a:gd name="T14" fmla="*/ 22 w 26"/>
                  <a:gd name="T15" fmla="*/ 2 h 33"/>
                  <a:gd name="T16" fmla="*/ 22 w 26"/>
                  <a:gd name="T17" fmla="*/ 9 h 33"/>
                  <a:gd name="T18" fmla="*/ 19 w 26"/>
                  <a:gd name="T19" fmla="*/ 7 h 33"/>
                  <a:gd name="T20" fmla="*/ 19 w 26"/>
                  <a:gd name="T21" fmla="*/ 2 h 33"/>
                  <a:gd name="T22" fmla="*/ 14 w 26"/>
                  <a:gd name="T23" fmla="*/ 2 h 33"/>
                  <a:gd name="T24" fmla="*/ 17 w 26"/>
                  <a:gd name="T25" fmla="*/ 2 h 33"/>
                  <a:gd name="T26" fmla="*/ 17 w 26"/>
                  <a:gd name="T27" fmla="*/ 7 h 33"/>
                  <a:gd name="T28" fmla="*/ 14 w 26"/>
                  <a:gd name="T29" fmla="*/ 7 h 33"/>
                  <a:gd name="T30" fmla="*/ 14 w 26"/>
                  <a:gd name="T31" fmla="*/ 2 h 33"/>
                  <a:gd name="T32" fmla="*/ 10 w 26"/>
                  <a:gd name="T33" fmla="*/ 2 h 33"/>
                  <a:gd name="T34" fmla="*/ 12 w 26"/>
                  <a:gd name="T35" fmla="*/ 2 h 33"/>
                  <a:gd name="T36" fmla="*/ 12 w 26"/>
                  <a:gd name="T37" fmla="*/ 7 h 33"/>
                  <a:gd name="T38" fmla="*/ 10 w 26"/>
                  <a:gd name="T39" fmla="*/ 7 h 33"/>
                  <a:gd name="T40" fmla="*/ 10 w 26"/>
                  <a:gd name="T41" fmla="*/ 2 h 33"/>
                  <a:gd name="T42" fmla="*/ 5 w 26"/>
                  <a:gd name="T43" fmla="*/ 2 h 33"/>
                  <a:gd name="T44" fmla="*/ 7 w 26"/>
                  <a:gd name="T45" fmla="*/ 2 h 33"/>
                  <a:gd name="T46" fmla="*/ 7 w 26"/>
                  <a:gd name="T47" fmla="*/ 7 h 33"/>
                  <a:gd name="T48" fmla="*/ 5 w 26"/>
                  <a:gd name="T49" fmla="*/ 7 h 33"/>
                  <a:gd name="T50" fmla="*/ 5 w 26"/>
                  <a:gd name="T51" fmla="*/ 2 h 33"/>
                  <a:gd name="T52" fmla="*/ 22 w 26"/>
                  <a:gd name="T53" fmla="*/ 30 h 33"/>
                  <a:gd name="T54" fmla="*/ 5 w 26"/>
                  <a:gd name="T55" fmla="*/ 30 h 33"/>
                  <a:gd name="T56" fmla="*/ 5 w 26"/>
                  <a:gd name="T57" fmla="*/ 23 h 33"/>
                  <a:gd name="T58" fmla="*/ 22 w 26"/>
                  <a:gd name="T59" fmla="*/ 26 h 33"/>
                  <a:gd name="T60" fmla="*/ 22 w 26"/>
                  <a:gd name="T61"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33">
                    <a:moveTo>
                      <a:pt x="26" y="4"/>
                    </a:moveTo>
                    <a:lnTo>
                      <a:pt x="22" y="0"/>
                    </a:lnTo>
                    <a:lnTo>
                      <a:pt x="3" y="0"/>
                    </a:lnTo>
                    <a:lnTo>
                      <a:pt x="0" y="33"/>
                    </a:lnTo>
                    <a:lnTo>
                      <a:pt x="24" y="33"/>
                    </a:lnTo>
                    <a:lnTo>
                      <a:pt x="26" y="4"/>
                    </a:lnTo>
                    <a:close/>
                    <a:moveTo>
                      <a:pt x="19" y="2"/>
                    </a:moveTo>
                    <a:lnTo>
                      <a:pt x="22" y="2"/>
                    </a:lnTo>
                    <a:lnTo>
                      <a:pt x="22" y="9"/>
                    </a:lnTo>
                    <a:lnTo>
                      <a:pt x="19" y="7"/>
                    </a:lnTo>
                    <a:lnTo>
                      <a:pt x="19" y="2"/>
                    </a:lnTo>
                    <a:close/>
                    <a:moveTo>
                      <a:pt x="14" y="2"/>
                    </a:moveTo>
                    <a:lnTo>
                      <a:pt x="17" y="2"/>
                    </a:lnTo>
                    <a:lnTo>
                      <a:pt x="17" y="7"/>
                    </a:lnTo>
                    <a:lnTo>
                      <a:pt x="14" y="7"/>
                    </a:lnTo>
                    <a:lnTo>
                      <a:pt x="14" y="2"/>
                    </a:lnTo>
                    <a:close/>
                    <a:moveTo>
                      <a:pt x="10" y="2"/>
                    </a:moveTo>
                    <a:lnTo>
                      <a:pt x="12" y="2"/>
                    </a:lnTo>
                    <a:lnTo>
                      <a:pt x="12" y="7"/>
                    </a:lnTo>
                    <a:lnTo>
                      <a:pt x="10" y="7"/>
                    </a:lnTo>
                    <a:lnTo>
                      <a:pt x="10" y="2"/>
                    </a:lnTo>
                    <a:close/>
                    <a:moveTo>
                      <a:pt x="5" y="2"/>
                    </a:moveTo>
                    <a:lnTo>
                      <a:pt x="7" y="2"/>
                    </a:lnTo>
                    <a:lnTo>
                      <a:pt x="7" y="7"/>
                    </a:lnTo>
                    <a:lnTo>
                      <a:pt x="5" y="7"/>
                    </a:lnTo>
                    <a:lnTo>
                      <a:pt x="5" y="2"/>
                    </a:lnTo>
                    <a:close/>
                    <a:moveTo>
                      <a:pt x="22" y="30"/>
                    </a:moveTo>
                    <a:lnTo>
                      <a:pt x="5" y="30"/>
                    </a:lnTo>
                    <a:lnTo>
                      <a:pt x="5" y="23"/>
                    </a:lnTo>
                    <a:lnTo>
                      <a:pt x="22" y="26"/>
                    </a:lnTo>
                    <a:lnTo>
                      <a:pt x="2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77"/>
              <p:cNvSpPr/>
              <p:nvPr/>
            </p:nvSpPr>
            <p:spPr bwMode="auto">
              <a:xfrm>
                <a:off x="3778" y="1698"/>
                <a:ext cx="119" cy="74"/>
              </a:xfrm>
              <a:custGeom>
                <a:avLst/>
                <a:gdLst>
                  <a:gd name="T0" fmla="*/ 8 w 119"/>
                  <a:gd name="T1" fmla="*/ 38 h 74"/>
                  <a:gd name="T2" fmla="*/ 8 w 119"/>
                  <a:gd name="T3" fmla="*/ 26 h 74"/>
                  <a:gd name="T4" fmla="*/ 36 w 119"/>
                  <a:gd name="T5" fmla="*/ 12 h 74"/>
                  <a:gd name="T6" fmla="*/ 36 w 119"/>
                  <a:gd name="T7" fmla="*/ 38 h 74"/>
                  <a:gd name="T8" fmla="*/ 41 w 119"/>
                  <a:gd name="T9" fmla="*/ 38 h 74"/>
                  <a:gd name="T10" fmla="*/ 41 w 119"/>
                  <a:gd name="T11" fmla="*/ 26 h 74"/>
                  <a:gd name="T12" fmla="*/ 69 w 119"/>
                  <a:gd name="T13" fmla="*/ 12 h 74"/>
                  <a:gd name="T14" fmla="*/ 69 w 119"/>
                  <a:gd name="T15" fmla="*/ 38 h 74"/>
                  <a:gd name="T16" fmla="*/ 79 w 119"/>
                  <a:gd name="T17" fmla="*/ 38 h 74"/>
                  <a:gd name="T18" fmla="*/ 79 w 119"/>
                  <a:gd name="T19" fmla="*/ 0 h 74"/>
                  <a:gd name="T20" fmla="*/ 90 w 119"/>
                  <a:gd name="T21" fmla="*/ 0 h 74"/>
                  <a:gd name="T22" fmla="*/ 90 w 119"/>
                  <a:gd name="T23" fmla="*/ 38 h 74"/>
                  <a:gd name="T24" fmla="*/ 95 w 119"/>
                  <a:gd name="T25" fmla="*/ 38 h 74"/>
                  <a:gd name="T26" fmla="*/ 95 w 119"/>
                  <a:gd name="T27" fmla="*/ 0 h 74"/>
                  <a:gd name="T28" fmla="*/ 109 w 119"/>
                  <a:gd name="T29" fmla="*/ 0 h 74"/>
                  <a:gd name="T30" fmla="*/ 109 w 119"/>
                  <a:gd name="T31" fmla="*/ 38 h 74"/>
                  <a:gd name="T32" fmla="*/ 119 w 119"/>
                  <a:gd name="T33" fmla="*/ 38 h 74"/>
                  <a:gd name="T34" fmla="*/ 119 w 119"/>
                  <a:gd name="T35" fmla="*/ 74 h 74"/>
                  <a:gd name="T36" fmla="*/ 0 w 119"/>
                  <a:gd name="T37" fmla="*/ 74 h 74"/>
                  <a:gd name="T38" fmla="*/ 0 w 119"/>
                  <a:gd name="T39" fmla="*/ 38 h 74"/>
                  <a:gd name="T40" fmla="*/ 8 w 119"/>
                  <a:gd name="T41"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74">
                    <a:moveTo>
                      <a:pt x="8" y="38"/>
                    </a:moveTo>
                    <a:lnTo>
                      <a:pt x="8" y="26"/>
                    </a:lnTo>
                    <a:lnTo>
                      <a:pt x="36" y="12"/>
                    </a:lnTo>
                    <a:lnTo>
                      <a:pt x="36" y="38"/>
                    </a:lnTo>
                    <a:lnTo>
                      <a:pt x="41" y="38"/>
                    </a:lnTo>
                    <a:lnTo>
                      <a:pt x="41" y="26"/>
                    </a:lnTo>
                    <a:lnTo>
                      <a:pt x="69" y="12"/>
                    </a:lnTo>
                    <a:lnTo>
                      <a:pt x="69" y="38"/>
                    </a:lnTo>
                    <a:lnTo>
                      <a:pt x="79" y="38"/>
                    </a:lnTo>
                    <a:lnTo>
                      <a:pt x="79" y="0"/>
                    </a:lnTo>
                    <a:lnTo>
                      <a:pt x="90" y="0"/>
                    </a:lnTo>
                    <a:lnTo>
                      <a:pt x="90" y="38"/>
                    </a:lnTo>
                    <a:lnTo>
                      <a:pt x="95" y="38"/>
                    </a:lnTo>
                    <a:lnTo>
                      <a:pt x="95" y="0"/>
                    </a:lnTo>
                    <a:lnTo>
                      <a:pt x="109" y="0"/>
                    </a:lnTo>
                    <a:lnTo>
                      <a:pt x="109" y="38"/>
                    </a:lnTo>
                    <a:lnTo>
                      <a:pt x="119" y="38"/>
                    </a:lnTo>
                    <a:lnTo>
                      <a:pt x="119" y="74"/>
                    </a:lnTo>
                    <a:lnTo>
                      <a:pt x="0" y="74"/>
                    </a:lnTo>
                    <a:lnTo>
                      <a:pt x="0" y="38"/>
                    </a:lnTo>
                    <a:lnTo>
                      <a:pt x="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78"/>
              <p:cNvSpPr/>
              <p:nvPr/>
            </p:nvSpPr>
            <p:spPr bwMode="auto">
              <a:xfrm>
                <a:off x="3966" y="2292"/>
                <a:ext cx="28" cy="14"/>
              </a:xfrm>
              <a:custGeom>
                <a:avLst/>
                <a:gdLst>
                  <a:gd name="T0" fmla="*/ 12 w 12"/>
                  <a:gd name="T1" fmla="*/ 0 h 6"/>
                  <a:gd name="T2" fmla="*/ 6 w 12"/>
                  <a:gd name="T3" fmla="*/ 0 h 6"/>
                  <a:gd name="T4" fmla="*/ 0 w 12"/>
                  <a:gd name="T5" fmla="*/ 6 h 6"/>
                  <a:gd name="T6" fmla="*/ 12 w 12"/>
                  <a:gd name="T7" fmla="*/ 6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cubicBezTo>
                      <a:pt x="12" y="0"/>
                      <a:pt x="11" y="0"/>
                      <a:pt x="6" y="0"/>
                    </a:cubicBezTo>
                    <a:cubicBezTo>
                      <a:pt x="2" y="0"/>
                      <a:pt x="0" y="6"/>
                      <a:pt x="0" y="6"/>
                    </a:cubicBezTo>
                    <a:cubicBezTo>
                      <a:pt x="12" y="6"/>
                      <a:pt x="12" y="6"/>
                      <a:pt x="12" y="6"/>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79"/>
              <p:cNvSpPr>
                <a:spLocks noEditPoints="1"/>
              </p:cNvSpPr>
              <p:nvPr/>
            </p:nvSpPr>
            <p:spPr bwMode="auto">
              <a:xfrm>
                <a:off x="3944" y="2308"/>
                <a:ext cx="102" cy="29"/>
              </a:xfrm>
              <a:custGeom>
                <a:avLst/>
                <a:gdLst>
                  <a:gd name="T0" fmla="*/ 42 w 43"/>
                  <a:gd name="T1" fmla="*/ 9 h 12"/>
                  <a:gd name="T2" fmla="*/ 42 w 43"/>
                  <a:gd name="T3" fmla="*/ 8 h 12"/>
                  <a:gd name="T4" fmla="*/ 42 w 43"/>
                  <a:gd name="T5" fmla="*/ 4 h 12"/>
                  <a:gd name="T6" fmla="*/ 38 w 43"/>
                  <a:gd name="T7" fmla="*/ 0 h 12"/>
                  <a:gd name="T8" fmla="*/ 6 w 43"/>
                  <a:gd name="T9" fmla="*/ 0 h 12"/>
                  <a:gd name="T10" fmla="*/ 2 w 43"/>
                  <a:gd name="T11" fmla="*/ 4 h 12"/>
                  <a:gd name="T12" fmla="*/ 2 w 43"/>
                  <a:gd name="T13" fmla="*/ 8 h 12"/>
                  <a:gd name="T14" fmla="*/ 2 w 43"/>
                  <a:gd name="T15" fmla="*/ 9 h 12"/>
                  <a:gd name="T16" fmla="*/ 0 w 43"/>
                  <a:gd name="T17" fmla="*/ 10 h 12"/>
                  <a:gd name="T18" fmla="*/ 2 w 43"/>
                  <a:gd name="T19" fmla="*/ 12 h 12"/>
                  <a:gd name="T20" fmla="*/ 4 w 43"/>
                  <a:gd name="T21" fmla="*/ 12 h 12"/>
                  <a:gd name="T22" fmla="*/ 6 w 43"/>
                  <a:gd name="T23" fmla="*/ 12 h 12"/>
                  <a:gd name="T24" fmla="*/ 6 w 43"/>
                  <a:gd name="T25" fmla="*/ 12 h 12"/>
                  <a:gd name="T26" fmla="*/ 6 w 43"/>
                  <a:gd name="T27" fmla="*/ 11 h 12"/>
                  <a:gd name="T28" fmla="*/ 10 w 43"/>
                  <a:gd name="T29" fmla="*/ 6 h 12"/>
                  <a:gd name="T30" fmla="*/ 15 w 43"/>
                  <a:gd name="T31" fmla="*/ 11 h 12"/>
                  <a:gd name="T32" fmla="*/ 15 w 43"/>
                  <a:gd name="T33" fmla="*/ 12 h 12"/>
                  <a:gd name="T34" fmla="*/ 28 w 43"/>
                  <a:gd name="T35" fmla="*/ 12 h 12"/>
                  <a:gd name="T36" fmla="*/ 28 w 43"/>
                  <a:gd name="T37" fmla="*/ 11 h 12"/>
                  <a:gd name="T38" fmla="*/ 33 w 43"/>
                  <a:gd name="T39" fmla="*/ 6 h 12"/>
                  <a:gd name="T40" fmla="*/ 37 w 43"/>
                  <a:gd name="T41" fmla="*/ 11 h 12"/>
                  <a:gd name="T42" fmla="*/ 37 w 43"/>
                  <a:gd name="T43" fmla="*/ 12 h 12"/>
                  <a:gd name="T44" fmla="*/ 38 w 43"/>
                  <a:gd name="T45" fmla="*/ 12 h 12"/>
                  <a:gd name="T46" fmla="*/ 40 w 43"/>
                  <a:gd name="T47" fmla="*/ 11 h 12"/>
                  <a:gd name="T48" fmla="*/ 41 w 43"/>
                  <a:gd name="T49" fmla="*/ 11 h 12"/>
                  <a:gd name="T50" fmla="*/ 42 w 43"/>
                  <a:gd name="T51" fmla="*/ 11 h 12"/>
                  <a:gd name="T52" fmla="*/ 43 w 43"/>
                  <a:gd name="T53" fmla="*/ 10 h 12"/>
                  <a:gd name="T54" fmla="*/ 42 w 43"/>
                  <a:gd name="T55" fmla="*/ 9 h 12"/>
                  <a:gd name="T56" fmla="*/ 3 w 43"/>
                  <a:gd name="T57" fmla="*/ 7 h 12"/>
                  <a:gd name="T58" fmla="*/ 2 w 43"/>
                  <a:gd name="T59" fmla="*/ 6 h 12"/>
                  <a:gd name="T60" fmla="*/ 3 w 43"/>
                  <a:gd name="T61" fmla="*/ 4 h 12"/>
                  <a:gd name="T62" fmla="*/ 3 w 43"/>
                  <a:gd name="T63" fmla="*/ 6 h 12"/>
                  <a:gd name="T64" fmla="*/ 3 w 43"/>
                  <a:gd name="T65" fmla="*/ 7 h 12"/>
                  <a:gd name="T66" fmla="*/ 20 w 43"/>
                  <a:gd name="T67" fmla="*/ 3 h 12"/>
                  <a:gd name="T68" fmla="*/ 19 w 43"/>
                  <a:gd name="T69" fmla="*/ 3 h 12"/>
                  <a:gd name="T70" fmla="*/ 16 w 43"/>
                  <a:gd name="T71" fmla="*/ 3 h 12"/>
                  <a:gd name="T72" fmla="*/ 15 w 43"/>
                  <a:gd name="T73" fmla="*/ 3 h 12"/>
                  <a:gd name="T74" fmla="*/ 15 w 43"/>
                  <a:gd name="T75" fmla="*/ 2 h 12"/>
                  <a:gd name="T76" fmla="*/ 16 w 43"/>
                  <a:gd name="T77" fmla="*/ 2 h 12"/>
                  <a:gd name="T78" fmla="*/ 19 w 43"/>
                  <a:gd name="T79" fmla="*/ 2 h 12"/>
                  <a:gd name="T80" fmla="*/ 20 w 43"/>
                  <a:gd name="T81" fmla="*/ 2 h 12"/>
                  <a:gd name="T82" fmla="*/ 20 w 43"/>
                  <a:gd name="T8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12">
                    <a:moveTo>
                      <a:pt x="42" y="9"/>
                    </a:moveTo>
                    <a:cubicBezTo>
                      <a:pt x="42" y="9"/>
                      <a:pt x="42" y="9"/>
                      <a:pt x="42" y="8"/>
                    </a:cubicBezTo>
                    <a:cubicBezTo>
                      <a:pt x="42" y="4"/>
                      <a:pt x="42" y="4"/>
                      <a:pt x="42" y="4"/>
                    </a:cubicBezTo>
                    <a:cubicBezTo>
                      <a:pt x="42" y="1"/>
                      <a:pt x="40" y="0"/>
                      <a:pt x="38" y="0"/>
                    </a:cubicBezTo>
                    <a:cubicBezTo>
                      <a:pt x="6" y="0"/>
                      <a:pt x="6" y="0"/>
                      <a:pt x="6" y="0"/>
                    </a:cubicBezTo>
                    <a:cubicBezTo>
                      <a:pt x="3" y="0"/>
                      <a:pt x="2" y="1"/>
                      <a:pt x="2" y="4"/>
                    </a:cubicBezTo>
                    <a:cubicBezTo>
                      <a:pt x="2" y="8"/>
                      <a:pt x="2" y="8"/>
                      <a:pt x="2" y="8"/>
                    </a:cubicBezTo>
                    <a:cubicBezTo>
                      <a:pt x="2" y="8"/>
                      <a:pt x="2" y="9"/>
                      <a:pt x="2" y="9"/>
                    </a:cubicBezTo>
                    <a:cubicBezTo>
                      <a:pt x="1" y="9"/>
                      <a:pt x="0" y="10"/>
                      <a:pt x="0" y="10"/>
                    </a:cubicBezTo>
                    <a:cubicBezTo>
                      <a:pt x="0" y="11"/>
                      <a:pt x="1" y="12"/>
                      <a:pt x="2" y="12"/>
                    </a:cubicBezTo>
                    <a:cubicBezTo>
                      <a:pt x="4" y="12"/>
                      <a:pt x="4" y="12"/>
                      <a:pt x="4" y="12"/>
                    </a:cubicBezTo>
                    <a:cubicBezTo>
                      <a:pt x="4" y="12"/>
                      <a:pt x="5" y="12"/>
                      <a:pt x="6" y="12"/>
                    </a:cubicBezTo>
                    <a:cubicBezTo>
                      <a:pt x="6" y="12"/>
                      <a:pt x="6" y="12"/>
                      <a:pt x="6" y="12"/>
                    </a:cubicBezTo>
                    <a:cubicBezTo>
                      <a:pt x="6" y="12"/>
                      <a:pt x="6" y="11"/>
                      <a:pt x="6" y="11"/>
                    </a:cubicBezTo>
                    <a:cubicBezTo>
                      <a:pt x="6" y="8"/>
                      <a:pt x="8" y="6"/>
                      <a:pt x="10" y="6"/>
                    </a:cubicBezTo>
                    <a:cubicBezTo>
                      <a:pt x="13" y="6"/>
                      <a:pt x="15" y="8"/>
                      <a:pt x="15" y="11"/>
                    </a:cubicBezTo>
                    <a:cubicBezTo>
                      <a:pt x="15" y="11"/>
                      <a:pt x="15" y="12"/>
                      <a:pt x="15" y="12"/>
                    </a:cubicBezTo>
                    <a:cubicBezTo>
                      <a:pt x="28" y="12"/>
                      <a:pt x="28" y="12"/>
                      <a:pt x="28" y="12"/>
                    </a:cubicBezTo>
                    <a:cubicBezTo>
                      <a:pt x="28" y="12"/>
                      <a:pt x="28" y="11"/>
                      <a:pt x="28" y="11"/>
                    </a:cubicBezTo>
                    <a:cubicBezTo>
                      <a:pt x="28" y="8"/>
                      <a:pt x="30" y="6"/>
                      <a:pt x="33" y="6"/>
                    </a:cubicBezTo>
                    <a:cubicBezTo>
                      <a:pt x="35" y="6"/>
                      <a:pt x="37" y="8"/>
                      <a:pt x="37" y="11"/>
                    </a:cubicBezTo>
                    <a:cubicBezTo>
                      <a:pt x="37" y="11"/>
                      <a:pt x="37" y="12"/>
                      <a:pt x="37" y="12"/>
                    </a:cubicBezTo>
                    <a:cubicBezTo>
                      <a:pt x="38" y="12"/>
                      <a:pt x="38" y="12"/>
                      <a:pt x="38" y="12"/>
                    </a:cubicBezTo>
                    <a:cubicBezTo>
                      <a:pt x="39" y="12"/>
                      <a:pt x="40" y="12"/>
                      <a:pt x="40" y="11"/>
                    </a:cubicBezTo>
                    <a:cubicBezTo>
                      <a:pt x="40" y="11"/>
                      <a:pt x="41" y="11"/>
                      <a:pt x="41" y="11"/>
                    </a:cubicBezTo>
                    <a:cubicBezTo>
                      <a:pt x="42" y="11"/>
                      <a:pt x="42" y="11"/>
                      <a:pt x="42" y="11"/>
                    </a:cubicBezTo>
                    <a:cubicBezTo>
                      <a:pt x="42" y="11"/>
                      <a:pt x="43" y="11"/>
                      <a:pt x="43" y="10"/>
                    </a:cubicBezTo>
                    <a:cubicBezTo>
                      <a:pt x="43" y="10"/>
                      <a:pt x="42" y="9"/>
                      <a:pt x="42" y="9"/>
                    </a:cubicBezTo>
                    <a:close/>
                    <a:moveTo>
                      <a:pt x="3" y="7"/>
                    </a:moveTo>
                    <a:cubicBezTo>
                      <a:pt x="2" y="7"/>
                      <a:pt x="2" y="7"/>
                      <a:pt x="2" y="6"/>
                    </a:cubicBezTo>
                    <a:cubicBezTo>
                      <a:pt x="2" y="4"/>
                      <a:pt x="2" y="4"/>
                      <a:pt x="3" y="4"/>
                    </a:cubicBezTo>
                    <a:cubicBezTo>
                      <a:pt x="3" y="4"/>
                      <a:pt x="3" y="4"/>
                      <a:pt x="3" y="6"/>
                    </a:cubicBezTo>
                    <a:cubicBezTo>
                      <a:pt x="3" y="7"/>
                      <a:pt x="3" y="7"/>
                      <a:pt x="3" y="7"/>
                    </a:cubicBezTo>
                    <a:close/>
                    <a:moveTo>
                      <a:pt x="20" y="3"/>
                    </a:moveTo>
                    <a:cubicBezTo>
                      <a:pt x="20" y="3"/>
                      <a:pt x="19" y="3"/>
                      <a:pt x="19" y="3"/>
                    </a:cubicBezTo>
                    <a:cubicBezTo>
                      <a:pt x="16" y="3"/>
                      <a:pt x="16" y="3"/>
                      <a:pt x="16" y="3"/>
                    </a:cubicBezTo>
                    <a:cubicBezTo>
                      <a:pt x="16" y="3"/>
                      <a:pt x="15" y="3"/>
                      <a:pt x="15" y="3"/>
                    </a:cubicBezTo>
                    <a:cubicBezTo>
                      <a:pt x="15" y="2"/>
                      <a:pt x="15" y="2"/>
                      <a:pt x="15" y="2"/>
                    </a:cubicBezTo>
                    <a:cubicBezTo>
                      <a:pt x="15" y="2"/>
                      <a:pt x="16" y="2"/>
                      <a:pt x="16" y="2"/>
                    </a:cubicBezTo>
                    <a:cubicBezTo>
                      <a:pt x="19" y="2"/>
                      <a:pt x="19" y="2"/>
                      <a:pt x="19" y="2"/>
                    </a:cubicBezTo>
                    <a:cubicBezTo>
                      <a:pt x="19" y="2"/>
                      <a:pt x="20" y="2"/>
                      <a:pt x="20" y="2"/>
                    </a:cubicBezTo>
                    <a:lnTo>
                      <a:pt x="2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80"/>
              <p:cNvSpPr>
                <a:spLocks noEditPoints="1"/>
              </p:cNvSpPr>
              <p:nvPr/>
            </p:nvSpPr>
            <p:spPr bwMode="auto">
              <a:xfrm>
                <a:off x="3961" y="2325"/>
                <a:ext cx="16" cy="17"/>
              </a:xfrm>
              <a:custGeom>
                <a:avLst/>
                <a:gdLst>
                  <a:gd name="T0" fmla="*/ 3 w 7"/>
                  <a:gd name="T1" fmla="*/ 0 h 7"/>
                  <a:gd name="T2" fmla="*/ 0 w 7"/>
                  <a:gd name="T3" fmla="*/ 4 h 7"/>
                  <a:gd name="T4" fmla="*/ 3 w 7"/>
                  <a:gd name="T5" fmla="*/ 7 h 7"/>
                  <a:gd name="T6" fmla="*/ 7 w 7"/>
                  <a:gd name="T7" fmla="*/ 4 h 7"/>
                  <a:gd name="T8" fmla="*/ 3 w 7"/>
                  <a:gd name="T9" fmla="*/ 0 h 7"/>
                  <a:gd name="T10" fmla="*/ 3 w 7"/>
                  <a:gd name="T11" fmla="*/ 5 h 7"/>
                  <a:gd name="T12" fmla="*/ 2 w 7"/>
                  <a:gd name="T13" fmla="*/ 4 h 7"/>
                  <a:gd name="T14" fmla="*/ 3 w 7"/>
                  <a:gd name="T15" fmla="*/ 2 h 7"/>
                  <a:gd name="T16" fmla="*/ 5 w 7"/>
                  <a:gd name="T17" fmla="*/ 4 h 7"/>
                  <a:gd name="T18" fmla="*/ 3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0"/>
                    </a:moveTo>
                    <a:cubicBezTo>
                      <a:pt x="1" y="0"/>
                      <a:pt x="0" y="1"/>
                      <a:pt x="0" y="4"/>
                    </a:cubicBezTo>
                    <a:cubicBezTo>
                      <a:pt x="0" y="6"/>
                      <a:pt x="1" y="7"/>
                      <a:pt x="3" y="7"/>
                    </a:cubicBezTo>
                    <a:cubicBezTo>
                      <a:pt x="6" y="7"/>
                      <a:pt x="7" y="6"/>
                      <a:pt x="7" y="4"/>
                    </a:cubicBezTo>
                    <a:cubicBezTo>
                      <a:pt x="7" y="1"/>
                      <a:pt x="6" y="0"/>
                      <a:pt x="3" y="0"/>
                    </a:cubicBezTo>
                    <a:close/>
                    <a:moveTo>
                      <a:pt x="3" y="5"/>
                    </a:moveTo>
                    <a:cubicBezTo>
                      <a:pt x="3" y="5"/>
                      <a:pt x="2" y="5"/>
                      <a:pt x="2" y="4"/>
                    </a:cubicBezTo>
                    <a:cubicBezTo>
                      <a:pt x="2" y="3"/>
                      <a:pt x="3" y="2"/>
                      <a:pt x="3" y="2"/>
                    </a:cubicBezTo>
                    <a:cubicBezTo>
                      <a:pt x="4" y="2"/>
                      <a:pt x="5" y="3"/>
                      <a:pt x="5" y="4"/>
                    </a:cubicBezTo>
                    <a:cubicBezTo>
                      <a:pt x="5"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81"/>
              <p:cNvSpPr>
                <a:spLocks noEditPoints="1"/>
              </p:cNvSpPr>
              <p:nvPr/>
            </p:nvSpPr>
            <p:spPr bwMode="auto">
              <a:xfrm>
                <a:off x="4013" y="2325"/>
                <a:ext cx="17" cy="17"/>
              </a:xfrm>
              <a:custGeom>
                <a:avLst/>
                <a:gdLst>
                  <a:gd name="T0" fmla="*/ 4 w 7"/>
                  <a:gd name="T1" fmla="*/ 0 h 7"/>
                  <a:gd name="T2" fmla="*/ 0 w 7"/>
                  <a:gd name="T3" fmla="*/ 4 h 7"/>
                  <a:gd name="T4" fmla="*/ 4 w 7"/>
                  <a:gd name="T5" fmla="*/ 7 h 7"/>
                  <a:gd name="T6" fmla="*/ 7 w 7"/>
                  <a:gd name="T7" fmla="*/ 4 h 7"/>
                  <a:gd name="T8" fmla="*/ 4 w 7"/>
                  <a:gd name="T9" fmla="*/ 0 h 7"/>
                  <a:gd name="T10" fmla="*/ 4 w 7"/>
                  <a:gd name="T11" fmla="*/ 5 h 7"/>
                  <a:gd name="T12" fmla="*/ 2 w 7"/>
                  <a:gd name="T13" fmla="*/ 4 h 7"/>
                  <a:gd name="T14" fmla="*/ 4 w 7"/>
                  <a:gd name="T15" fmla="*/ 2 h 7"/>
                  <a:gd name="T16" fmla="*/ 5 w 7"/>
                  <a:gd name="T17" fmla="*/ 4 h 7"/>
                  <a:gd name="T18" fmla="*/ 4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cubicBezTo>
                      <a:pt x="1" y="0"/>
                      <a:pt x="0" y="1"/>
                      <a:pt x="0" y="4"/>
                    </a:cubicBezTo>
                    <a:cubicBezTo>
                      <a:pt x="0" y="6"/>
                      <a:pt x="1" y="7"/>
                      <a:pt x="4" y="7"/>
                    </a:cubicBezTo>
                    <a:cubicBezTo>
                      <a:pt x="6" y="7"/>
                      <a:pt x="7" y="6"/>
                      <a:pt x="7" y="4"/>
                    </a:cubicBezTo>
                    <a:cubicBezTo>
                      <a:pt x="7" y="1"/>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82"/>
              <p:cNvSpPr/>
              <p:nvPr/>
            </p:nvSpPr>
            <p:spPr bwMode="auto">
              <a:xfrm>
                <a:off x="3788" y="2849"/>
                <a:ext cx="43" cy="22"/>
              </a:xfrm>
              <a:custGeom>
                <a:avLst/>
                <a:gdLst>
                  <a:gd name="T0" fmla="*/ 0 w 18"/>
                  <a:gd name="T1" fmla="*/ 0 h 9"/>
                  <a:gd name="T2" fmla="*/ 8 w 18"/>
                  <a:gd name="T3" fmla="*/ 0 h 9"/>
                  <a:gd name="T4" fmla="*/ 18 w 18"/>
                  <a:gd name="T5" fmla="*/ 9 h 9"/>
                  <a:gd name="T6" fmla="*/ 0 w 18"/>
                  <a:gd name="T7" fmla="*/ 9 h 9"/>
                  <a:gd name="T8" fmla="*/ 0 w 18"/>
                  <a:gd name="T9" fmla="*/ 0 h 9"/>
                </a:gdLst>
                <a:ahLst/>
                <a:cxnLst>
                  <a:cxn ang="0">
                    <a:pos x="T0" y="T1"/>
                  </a:cxn>
                  <a:cxn ang="0">
                    <a:pos x="T2" y="T3"/>
                  </a:cxn>
                  <a:cxn ang="0">
                    <a:pos x="T4" y="T5"/>
                  </a:cxn>
                  <a:cxn ang="0">
                    <a:pos x="T6" y="T7"/>
                  </a:cxn>
                  <a:cxn ang="0">
                    <a:pos x="T8" y="T9"/>
                  </a:cxn>
                </a:cxnLst>
                <a:rect l="0" t="0" r="r" b="b"/>
                <a:pathLst>
                  <a:path w="18" h="9">
                    <a:moveTo>
                      <a:pt x="0" y="0"/>
                    </a:moveTo>
                    <a:cubicBezTo>
                      <a:pt x="0" y="0"/>
                      <a:pt x="1" y="0"/>
                      <a:pt x="8" y="0"/>
                    </a:cubicBezTo>
                    <a:cubicBezTo>
                      <a:pt x="15" y="0"/>
                      <a:pt x="18" y="9"/>
                      <a:pt x="18" y="9"/>
                    </a:cubicBezTo>
                    <a:cubicBezTo>
                      <a:pt x="0" y="9"/>
                      <a:pt x="0" y="9"/>
                      <a:pt x="0" y="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83"/>
              <p:cNvSpPr>
                <a:spLocks noEditPoints="1"/>
              </p:cNvSpPr>
              <p:nvPr/>
            </p:nvSpPr>
            <p:spPr bwMode="auto">
              <a:xfrm>
                <a:off x="3707" y="2876"/>
                <a:ext cx="154" cy="45"/>
              </a:xfrm>
              <a:custGeom>
                <a:avLst/>
                <a:gdLst>
                  <a:gd name="T0" fmla="*/ 0 w 65"/>
                  <a:gd name="T1" fmla="*/ 16 h 19"/>
                  <a:gd name="T2" fmla="*/ 2 w 65"/>
                  <a:gd name="T3" fmla="*/ 17 h 19"/>
                  <a:gd name="T4" fmla="*/ 3 w 65"/>
                  <a:gd name="T5" fmla="*/ 17 h 19"/>
                  <a:gd name="T6" fmla="*/ 4 w 65"/>
                  <a:gd name="T7" fmla="*/ 17 h 19"/>
                  <a:gd name="T8" fmla="*/ 8 w 65"/>
                  <a:gd name="T9" fmla="*/ 19 h 19"/>
                  <a:gd name="T10" fmla="*/ 9 w 65"/>
                  <a:gd name="T11" fmla="*/ 19 h 19"/>
                  <a:gd name="T12" fmla="*/ 9 w 65"/>
                  <a:gd name="T13" fmla="*/ 16 h 19"/>
                  <a:gd name="T14" fmla="*/ 16 w 65"/>
                  <a:gd name="T15" fmla="*/ 9 h 19"/>
                  <a:gd name="T16" fmla="*/ 23 w 65"/>
                  <a:gd name="T17" fmla="*/ 16 h 19"/>
                  <a:gd name="T18" fmla="*/ 23 w 65"/>
                  <a:gd name="T19" fmla="*/ 19 h 19"/>
                  <a:gd name="T20" fmla="*/ 43 w 65"/>
                  <a:gd name="T21" fmla="*/ 19 h 19"/>
                  <a:gd name="T22" fmla="*/ 42 w 65"/>
                  <a:gd name="T23" fmla="*/ 16 h 19"/>
                  <a:gd name="T24" fmla="*/ 49 w 65"/>
                  <a:gd name="T25" fmla="*/ 9 h 19"/>
                  <a:gd name="T26" fmla="*/ 57 w 65"/>
                  <a:gd name="T27" fmla="*/ 16 h 19"/>
                  <a:gd name="T28" fmla="*/ 56 w 65"/>
                  <a:gd name="T29" fmla="*/ 19 h 19"/>
                  <a:gd name="T30" fmla="*/ 57 w 65"/>
                  <a:gd name="T31" fmla="*/ 19 h 19"/>
                  <a:gd name="T32" fmla="*/ 60 w 65"/>
                  <a:gd name="T33" fmla="*/ 18 h 19"/>
                  <a:gd name="T34" fmla="*/ 63 w 65"/>
                  <a:gd name="T35" fmla="*/ 18 h 19"/>
                  <a:gd name="T36" fmla="*/ 65 w 65"/>
                  <a:gd name="T37" fmla="*/ 16 h 19"/>
                  <a:gd name="T38" fmla="*/ 63 w 65"/>
                  <a:gd name="T39" fmla="*/ 13 h 19"/>
                  <a:gd name="T40" fmla="*/ 63 w 65"/>
                  <a:gd name="T41" fmla="*/ 13 h 19"/>
                  <a:gd name="T42" fmla="*/ 63 w 65"/>
                  <a:gd name="T43" fmla="*/ 5 h 19"/>
                  <a:gd name="T44" fmla="*/ 57 w 65"/>
                  <a:gd name="T45" fmla="*/ 0 h 19"/>
                  <a:gd name="T46" fmla="*/ 8 w 65"/>
                  <a:gd name="T47" fmla="*/ 0 h 19"/>
                  <a:gd name="T48" fmla="*/ 2 w 65"/>
                  <a:gd name="T49" fmla="*/ 5 h 19"/>
                  <a:gd name="T50" fmla="*/ 2 w 65"/>
                  <a:gd name="T51" fmla="*/ 13 h 19"/>
                  <a:gd name="T52" fmla="*/ 2 w 65"/>
                  <a:gd name="T53" fmla="*/ 14 h 19"/>
                  <a:gd name="T54" fmla="*/ 0 w 65"/>
                  <a:gd name="T55" fmla="*/ 16 h 19"/>
                  <a:gd name="T56" fmla="*/ 61 w 65"/>
                  <a:gd name="T57" fmla="*/ 8 h 19"/>
                  <a:gd name="T58" fmla="*/ 61 w 65"/>
                  <a:gd name="T59" fmla="*/ 6 h 19"/>
                  <a:gd name="T60" fmla="*/ 62 w 65"/>
                  <a:gd name="T61" fmla="*/ 8 h 19"/>
                  <a:gd name="T62" fmla="*/ 61 w 65"/>
                  <a:gd name="T63" fmla="*/ 11 h 19"/>
                  <a:gd name="T64" fmla="*/ 61 w 65"/>
                  <a:gd name="T65" fmla="*/ 8 h 19"/>
                  <a:gd name="T66" fmla="*/ 36 w 65"/>
                  <a:gd name="T67" fmla="*/ 3 h 19"/>
                  <a:gd name="T68" fmla="*/ 36 w 65"/>
                  <a:gd name="T69" fmla="*/ 3 h 19"/>
                  <a:gd name="T70" fmla="*/ 41 w 65"/>
                  <a:gd name="T71" fmla="*/ 3 h 19"/>
                  <a:gd name="T72" fmla="*/ 42 w 65"/>
                  <a:gd name="T73" fmla="*/ 3 h 19"/>
                  <a:gd name="T74" fmla="*/ 42 w 65"/>
                  <a:gd name="T75" fmla="*/ 4 h 19"/>
                  <a:gd name="T76" fmla="*/ 41 w 65"/>
                  <a:gd name="T77" fmla="*/ 5 h 19"/>
                  <a:gd name="T78" fmla="*/ 36 w 65"/>
                  <a:gd name="T79" fmla="*/ 5 h 19"/>
                  <a:gd name="T80" fmla="*/ 36 w 65"/>
                  <a:gd name="T81" fmla="*/ 4 h 19"/>
                  <a:gd name="T82" fmla="*/ 36 w 65"/>
                  <a:gd name="T8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19">
                    <a:moveTo>
                      <a:pt x="0" y="16"/>
                    </a:moveTo>
                    <a:cubicBezTo>
                      <a:pt x="0" y="17"/>
                      <a:pt x="1" y="17"/>
                      <a:pt x="2" y="17"/>
                    </a:cubicBezTo>
                    <a:cubicBezTo>
                      <a:pt x="3" y="17"/>
                      <a:pt x="3" y="17"/>
                      <a:pt x="3" y="17"/>
                    </a:cubicBezTo>
                    <a:cubicBezTo>
                      <a:pt x="4" y="17"/>
                      <a:pt x="4" y="17"/>
                      <a:pt x="4" y="17"/>
                    </a:cubicBezTo>
                    <a:cubicBezTo>
                      <a:pt x="5" y="18"/>
                      <a:pt x="6" y="19"/>
                      <a:pt x="8" y="19"/>
                    </a:cubicBezTo>
                    <a:cubicBezTo>
                      <a:pt x="9" y="19"/>
                      <a:pt x="9" y="19"/>
                      <a:pt x="9" y="19"/>
                    </a:cubicBezTo>
                    <a:cubicBezTo>
                      <a:pt x="9" y="18"/>
                      <a:pt x="9" y="17"/>
                      <a:pt x="9" y="16"/>
                    </a:cubicBezTo>
                    <a:cubicBezTo>
                      <a:pt x="9" y="12"/>
                      <a:pt x="12" y="9"/>
                      <a:pt x="16" y="9"/>
                    </a:cubicBezTo>
                    <a:cubicBezTo>
                      <a:pt x="20" y="9"/>
                      <a:pt x="23" y="12"/>
                      <a:pt x="23" y="16"/>
                    </a:cubicBezTo>
                    <a:cubicBezTo>
                      <a:pt x="23" y="17"/>
                      <a:pt x="23" y="18"/>
                      <a:pt x="23" y="19"/>
                    </a:cubicBezTo>
                    <a:cubicBezTo>
                      <a:pt x="43" y="19"/>
                      <a:pt x="43" y="19"/>
                      <a:pt x="43" y="19"/>
                    </a:cubicBezTo>
                    <a:cubicBezTo>
                      <a:pt x="42" y="18"/>
                      <a:pt x="42" y="17"/>
                      <a:pt x="42" y="16"/>
                    </a:cubicBezTo>
                    <a:cubicBezTo>
                      <a:pt x="42" y="12"/>
                      <a:pt x="45" y="9"/>
                      <a:pt x="49" y="9"/>
                    </a:cubicBezTo>
                    <a:cubicBezTo>
                      <a:pt x="53" y="9"/>
                      <a:pt x="57" y="12"/>
                      <a:pt x="57" y="16"/>
                    </a:cubicBezTo>
                    <a:cubicBezTo>
                      <a:pt x="57" y="17"/>
                      <a:pt x="56" y="18"/>
                      <a:pt x="56" y="19"/>
                    </a:cubicBezTo>
                    <a:cubicBezTo>
                      <a:pt x="57" y="19"/>
                      <a:pt x="57" y="19"/>
                      <a:pt x="57" y="19"/>
                    </a:cubicBezTo>
                    <a:cubicBezTo>
                      <a:pt x="58" y="19"/>
                      <a:pt x="59" y="18"/>
                      <a:pt x="60" y="18"/>
                    </a:cubicBezTo>
                    <a:cubicBezTo>
                      <a:pt x="63" y="18"/>
                      <a:pt x="63" y="18"/>
                      <a:pt x="63" y="18"/>
                    </a:cubicBezTo>
                    <a:cubicBezTo>
                      <a:pt x="64" y="18"/>
                      <a:pt x="65" y="17"/>
                      <a:pt x="65" y="16"/>
                    </a:cubicBezTo>
                    <a:cubicBezTo>
                      <a:pt x="65" y="14"/>
                      <a:pt x="64" y="14"/>
                      <a:pt x="63" y="13"/>
                    </a:cubicBezTo>
                    <a:cubicBezTo>
                      <a:pt x="63" y="13"/>
                      <a:pt x="63" y="13"/>
                      <a:pt x="63" y="13"/>
                    </a:cubicBezTo>
                    <a:cubicBezTo>
                      <a:pt x="63" y="5"/>
                      <a:pt x="63" y="5"/>
                      <a:pt x="63" y="5"/>
                    </a:cubicBezTo>
                    <a:cubicBezTo>
                      <a:pt x="63" y="2"/>
                      <a:pt x="60" y="0"/>
                      <a:pt x="57" y="0"/>
                    </a:cubicBezTo>
                    <a:cubicBezTo>
                      <a:pt x="8" y="0"/>
                      <a:pt x="8" y="0"/>
                      <a:pt x="8" y="0"/>
                    </a:cubicBezTo>
                    <a:cubicBezTo>
                      <a:pt x="4" y="0"/>
                      <a:pt x="2" y="2"/>
                      <a:pt x="2" y="5"/>
                    </a:cubicBezTo>
                    <a:cubicBezTo>
                      <a:pt x="2" y="13"/>
                      <a:pt x="2" y="13"/>
                      <a:pt x="2" y="13"/>
                    </a:cubicBezTo>
                    <a:cubicBezTo>
                      <a:pt x="2" y="13"/>
                      <a:pt x="2" y="14"/>
                      <a:pt x="2" y="14"/>
                    </a:cubicBezTo>
                    <a:cubicBezTo>
                      <a:pt x="1" y="14"/>
                      <a:pt x="0" y="15"/>
                      <a:pt x="0" y="16"/>
                    </a:cubicBezTo>
                    <a:close/>
                    <a:moveTo>
                      <a:pt x="61" y="8"/>
                    </a:moveTo>
                    <a:cubicBezTo>
                      <a:pt x="61" y="7"/>
                      <a:pt x="61" y="6"/>
                      <a:pt x="61" y="6"/>
                    </a:cubicBezTo>
                    <a:cubicBezTo>
                      <a:pt x="62" y="6"/>
                      <a:pt x="62" y="7"/>
                      <a:pt x="62" y="8"/>
                    </a:cubicBezTo>
                    <a:cubicBezTo>
                      <a:pt x="62" y="10"/>
                      <a:pt x="62" y="11"/>
                      <a:pt x="61" y="11"/>
                    </a:cubicBezTo>
                    <a:cubicBezTo>
                      <a:pt x="61" y="11"/>
                      <a:pt x="61" y="10"/>
                      <a:pt x="61" y="8"/>
                    </a:cubicBezTo>
                    <a:close/>
                    <a:moveTo>
                      <a:pt x="36" y="3"/>
                    </a:moveTo>
                    <a:cubicBezTo>
                      <a:pt x="36" y="3"/>
                      <a:pt x="36" y="3"/>
                      <a:pt x="36" y="3"/>
                    </a:cubicBezTo>
                    <a:cubicBezTo>
                      <a:pt x="41" y="3"/>
                      <a:pt x="41" y="3"/>
                      <a:pt x="41" y="3"/>
                    </a:cubicBezTo>
                    <a:cubicBezTo>
                      <a:pt x="42" y="3"/>
                      <a:pt x="42" y="3"/>
                      <a:pt x="42" y="3"/>
                    </a:cubicBezTo>
                    <a:cubicBezTo>
                      <a:pt x="42" y="4"/>
                      <a:pt x="42" y="4"/>
                      <a:pt x="42" y="4"/>
                    </a:cubicBezTo>
                    <a:cubicBezTo>
                      <a:pt x="42" y="4"/>
                      <a:pt x="42" y="5"/>
                      <a:pt x="41" y="5"/>
                    </a:cubicBezTo>
                    <a:cubicBezTo>
                      <a:pt x="36" y="5"/>
                      <a:pt x="36" y="5"/>
                      <a:pt x="36" y="5"/>
                    </a:cubicBezTo>
                    <a:cubicBezTo>
                      <a:pt x="36" y="5"/>
                      <a:pt x="36" y="4"/>
                      <a:pt x="36" y="4"/>
                    </a:cubicBezTo>
                    <a:lnTo>
                      <a:pt x="3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84"/>
              <p:cNvSpPr>
                <a:spLocks noEditPoints="1"/>
              </p:cNvSpPr>
              <p:nvPr/>
            </p:nvSpPr>
            <p:spPr bwMode="auto">
              <a:xfrm>
                <a:off x="3812" y="2899"/>
                <a:ext cx="26" cy="29"/>
              </a:xfrm>
              <a:custGeom>
                <a:avLst/>
                <a:gdLst>
                  <a:gd name="T0" fmla="*/ 0 w 11"/>
                  <a:gd name="T1" fmla="*/ 6 h 12"/>
                  <a:gd name="T2" fmla="*/ 5 w 11"/>
                  <a:gd name="T3" fmla="*/ 12 h 12"/>
                  <a:gd name="T4" fmla="*/ 11 w 11"/>
                  <a:gd name="T5" fmla="*/ 6 h 12"/>
                  <a:gd name="T6" fmla="*/ 5 w 11"/>
                  <a:gd name="T7" fmla="*/ 0 h 12"/>
                  <a:gd name="T8" fmla="*/ 0 w 11"/>
                  <a:gd name="T9" fmla="*/ 6 h 12"/>
                  <a:gd name="T10" fmla="*/ 3 w 11"/>
                  <a:gd name="T11" fmla="*/ 6 h 12"/>
                  <a:gd name="T12" fmla="*/ 5 w 11"/>
                  <a:gd name="T13" fmla="*/ 3 h 12"/>
                  <a:gd name="T14" fmla="*/ 8 w 11"/>
                  <a:gd name="T15" fmla="*/ 6 h 12"/>
                  <a:gd name="T16" fmla="*/ 5 w 11"/>
                  <a:gd name="T17" fmla="*/ 9 h 12"/>
                  <a:gd name="T18" fmla="*/ 3 w 11"/>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0" y="6"/>
                    </a:moveTo>
                    <a:cubicBezTo>
                      <a:pt x="0" y="9"/>
                      <a:pt x="2" y="12"/>
                      <a:pt x="5" y="12"/>
                    </a:cubicBezTo>
                    <a:cubicBezTo>
                      <a:pt x="9" y="12"/>
                      <a:pt x="11" y="9"/>
                      <a:pt x="11" y="6"/>
                    </a:cubicBezTo>
                    <a:cubicBezTo>
                      <a:pt x="11" y="3"/>
                      <a:pt x="9" y="0"/>
                      <a:pt x="5" y="0"/>
                    </a:cubicBezTo>
                    <a:cubicBezTo>
                      <a:pt x="2" y="0"/>
                      <a:pt x="0" y="3"/>
                      <a:pt x="0" y="6"/>
                    </a:cubicBezTo>
                    <a:close/>
                    <a:moveTo>
                      <a:pt x="3" y="6"/>
                    </a:moveTo>
                    <a:cubicBezTo>
                      <a:pt x="3" y="5"/>
                      <a:pt x="4" y="3"/>
                      <a:pt x="5" y="3"/>
                    </a:cubicBezTo>
                    <a:cubicBezTo>
                      <a:pt x="7" y="3"/>
                      <a:pt x="8" y="5"/>
                      <a:pt x="8" y="6"/>
                    </a:cubicBezTo>
                    <a:cubicBezTo>
                      <a:pt x="8" y="8"/>
                      <a:pt x="7" y="9"/>
                      <a:pt x="5"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85"/>
              <p:cNvSpPr>
                <a:spLocks noEditPoints="1"/>
              </p:cNvSpPr>
              <p:nvPr/>
            </p:nvSpPr>
            <p:spPr bwMode="auto">
              <a:xfrm>
                <a:off x="3731" y="2899"/>
                <a:ext cx="28" cy="29"/>
              </a:xfrm>
              <a:custGeom>
                <a:avLst/>
                <a:gdLst>
                  <a:gd name="T0" fmla="*/ 0 w 12"/>
                  <a:gd name="T1" fmla="*/ 6 h 12"/>
                  <a:gd name="T2" fmla="*/ 6 w 12"/>
                  <a:gd name="T3" fmla="*/ 12 h 12"/>
                  <a:gd name="T4" fmla="*/ 12 w 12"/>
                  <a:gd name="T5" fmla="*/ 6 h 12"/>
                  <a:gd name="T6" fmla="*/ 6 w 12"/>
                  <a:gd name="T7" fmla="*/ 0 h 12"/>
                  <a:gd name="T8" fmla="*/ 0 w 12"/>
                  <a:gd name="T9" fmla="*/ 6 h 12"/>
                  <a:gd name="T10" fmla="*/ 3 w 12"/>
                  <a:gd name="T11" fmla="*/ 6 h 12"/>
                  <a:gd name="T12" fmla="*/ 6 w 12"/>
                  <a:gd name="T13" fmla="*/ 3 h 12"/>
                  <a:gd name="T14" fmla="*/ 9 w 12"/>
                  <a:gd name="T15" fmla="*/ 6 h 12"/>
                  <a:gd name="T16" fmla="*/ 6 w 12"/>
                  <a:gd name="T17" fmla="*/ 9 h 12"/>
                  <a:gd name="T18" fmla="*/ 3 w 12"/>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0" y="6"/>
                    </a:moveTo>
                    <a:cubicBezTo>
                      <a:pt x="0" y="9"/>
                      <a:pt x="3" y="12"/>
                      <a:pt x="6" y="12"/>
                    </a:cubicBezTo>
                    <a:cubicBezTo>
                      <a:pt x="9" y="12"/>
                      <a:pt x="12" y="9"/>
                      <a:pt x="12" y="6"/>
                    </a:cubicBezTo>
                    <a:cubicBezTo>
                      <a:pt x="12" y="3"/>
                      <a:pt x="9" y="0"/>
                      <a:pt x="6" y="0"/>
                    </a:cubicBezTo>
                    <a:cubicBezTo>
                      <a:pt x="3" y="0"/>
                      <a:pt x="0" y="3"/>
                      <a:pt x="0" y="6"/>
                    </a:cubicBezTo>
                    <a:close/>
                    <a:moveTo>
                      <a:pt x="3" y="6"/>
                    </a:moveTo>
                    <a:cubicBezTo>
                      <a:pt x="3" y="5"/>
                      <a:pt x="4" y="3"/>
                      <a:pt x="6" y="3"/>
                    </a:cubicBezTo>
                    <a:cubicBezTo>
                      <a:pt x="7" y="3"/>
                      <a:pt x="9" y="5"/>
                      <a:pt x="9" y="6"/>
                    </a:cubicBezTo>
                    <a:cubicBezTo>
                      <a:pt x="9" y="8"/>
                      <a:pt x="7" y="9"/>
                      <a:pt x="6"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6"/>
              <p:cNvSpPr/>
              <p:nvPr/>
            </p:nvSpPr>
            <p:spPr bwMode="auto">
              <a:xfrm>
                <a:off x="4271" y="2671"/>
                <a:ext cx="50" cy="31"/>
              </a:xfrm>
              <a:custGeom>
                <a:avLst/>
                <a:gdLst>
                  <a:gd name="T0" fmla="*/ 0 w 21"/>
                  <a:gd name="T1" fmla="*/ 5 h 13"/>
                  <a:gd name="T2" fmla="*/ 8 w 21"/>
                  <a:gd name="T3" fmla="*/ 2 h 13"/>
                  <a:gd name="T4" fmla="*/ 21 w 21"/>
                  <a:gd name="T5" fmla="*/ 7 h 13"/>
                  <a:gd name="T6" fmla="*/ 4 w 21"/>
                  <a:gd name="T7" fmla="*/ 13 h 13"/>
                  <a:gd name="T8" fmla="*/ 0 w 21"/>
                  <a:gd name="T9" fmla="*/ 5 h 13"/>
                </a:gdLst>
                <a:ahLst/>
                <a:cxnLst>
                  <a:cxn ang="0">
                    <a:pos x="T0" y="T1"/>
                  </a:cxn>
                  <a:cxn ang="0">
                    <a:pos x="T2" y="T3"/>
                  </a:cxn>
                  <a:cxn ang="0">
                    <a:pos x="T4" y="T5"/>
                  </a:cxn>
                  <a:cxn ang="0">
                    <a:pos x="T6" y="T7"/>
                  </a:cxn>
                  <a:cxn ang="0">
                    <a:pos x="T8" y="T9"/>
                  </a:cxn>
                </a:cxnLst>
                <a:rect l="0" t="0" r="r" b="b"/>
                <a:pathLst>
                  <a:path w="21" h="13">
                    <a:moveTo>
                      <a:pt x="0" y="5"/>
                    </a:moveTo>
                    <a:cubicBezTo>
                      <a:pt x="0" y="5"/>
                      <a:pt x="1" y="5"/>
                      <a:pt x="8" y="2"/>
                    </a:cubicBezTo>
                    <a:cubicBezTo>
                      <a:pt x="15" y="0"/>
                      <a:pt x="21" y="7"/>
                      <a:pt x="21" y="7"/>
                    </a:cubicBezTo>
                    <a:cubicBezTo>
                      <a:pt x="4" y="13"/>
                      <a:pt x="4" y="13"/>
                      <a:pt x="4" y="13"/>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87"/>
              <p:cNvSpPr>
                <a:spLocks noEditPoints="1"/>
              </p:cNvSpPr>
              <p:nvPr/>
            </p:nvSpPr>
            <p:spPr bwMode="auto">
              <a:xfrm>
                <a:off x="4212" y="2686"/>
                <a:ext cx="152" cy="87"/>
              </a:xfrm>
              <a:custGeom>
                <a:avLst/>
                <a:gdLst>
                  <a:gd name="T0" fmla="*/ 4 w 64"/>
                  <a:gd name="T1" fmla="*/ 36 h 37"/>
                  <a:gd name="T2" fmla="*/ 6 w 64"/>
                  <a:gd name="T3" fmla="*/ 37 h 37"/>
                  <a:gd name="T4" fmla="*/ 7 w 64"/>
                  <a:gd name="T5" fmla="*/ 36 h 37"/>
                  <a:gd name="T6" fmla="*/ 8 w 64"/>
                  <a:gd name="T7" fmla="*/ 36 h 37"/>
                  <a:gd name="T8" fmla="*/ 11 w 64"/>
                  <a:gd name="T9" fmla="*/ 36 h 37"/>
                  <a:gd name="T10" fmla="*/ 13 w 64"/>
                  <a:gd name="T11" fmla="*/ 36 h 37"/>
                  <a:gd name="T12" fmla="*/ 12 w 64"/>
                  <a:gd name="T13" fmla="*/ 33 h 37"/>
                  <a:gd name="T14" fmla="*/ 16 w 64"/>
                  <a:gd name="T15" fmla="*/ 24 h 37"/>
                  <a:gd name="T16" fmla="*/ 25 w 64"/>
                  <a:gd name="T17" fmla="*/ 28 h 37"/>
                  <a:gd name="T18" fmla="*/ 26 w 64"/>
                  <a:gd name="T19" fmla="*/ 31 h 37"/>
                  <a:gd name="T20" fmla="*/ 44 w 64"/>
                  <a:gd name="T21" fmla="*/ 24 h 37"/>
                  <a:gd name="T22" fmla="*/ 43 w 64"/>
                  <a:gd name="T23" fmla="*/ 22 h 37"/>
                  <a:gd name="T24" fmla="*/ 47 w 64"/>
                  <a:gd name="T25" fmla="*/ 12 h 37"/>
                  <a:gd name="T26" fmla="*/ 57 w 64"/>
                  <a:gd name="T27" fmla="*/ 16 h 37"/>
                  <a:gd name="T28" fmla="*/ 57 w 64"/>
                  <a:gd name="T29" fmla="*/ 19 h 37"/>
                  <a:gd name="T30" fmla="*/ 58 w 64"/>
                  <a:gd name="T31" fmla="*/ 19 h 37"/>
                  <a:gd name="T32" fmla="*/ 60 w 64"/>
                  <a:gd name="T33" fmla="*/ 17 h 37"/>
                  <a:gd name="T34" fmla="*/ 63 w 64"/>
                  <a:gd name="T35" fmla="*/ 16 h 37"/>
                  <a:gd name="T36" fmla="*/ 64 w 64"/>
                  <a:gd name="T37" fmla="*/ 13 h 37"/>
                  <a:gd name="T38" fmla="*/ 61 w 64"/>
                  <a:gd name="T39" fmla="*/ 12 h 37"/>
                  <a:gd name="T40" fmla="*/ 61 w 64"/>
                  <a:gd name="T41" fmla="*/ 11 h 37"/>
                  <a:gd name="T42" fmla="*/ 59 w 64"/>
                  <a:gd name="T43" fmla="*/ 4 h 37"/>
                  <a:gd name="T44" fmla="*/ 51 w 64"/>
                  <a:gd name="T45" fmla="*/ 1 h 37"/>
                  <a:gd name="T46" fmla="*/ 5 w 64"/>
                  <a:gd name="T47" fmla="*/ 18 h 37"/>
                  <a:gd name="T48" fmla="*/ 1 w 64"/>
                  <a:gd name="T49" fmla="*/ 26 h 37"/>
                  <a:gd name="T50" fmla="*/ 4 w 64"/>
                  <a:gd name="T51" fmla="*/ 33 h 37"/>
                  <a:gd name="T52" fmla="*/ 5 w 64"/>
                  <a:gd name="T53" fmla="*/ 34 h 37"/>
                  <a:gd name="T54" fmla="*/ 4 w 64"/>
                  <a:gd name="T55" fmla="*/ 36 h 37"/>
                  <a:gd name="T56" fmla="*/ 58 w 64"/>
                  <a:gd name="T57" fmla="*/ 8 h 37"/>
                  <a:gd name="T58" fmla="*/ 57 w 64"/>
                  <a:gd name="T59" fmla="*/ 5 h 37"/>
                  <a:gd name="T60" fmla="*/ 59 w 64"/>
                  <a:gd name="T61" fmla="*/ 7 h 37"/>
                  <a:gd name="T62" fmla="*/ 59 w 64"/>
                  <a:gd name="T63" fmla="*/ 10 h 37"/>
                  <a:gd name="T64" fmla="*/ 58 w 64"/>
                  <a:gd name="T65" fmla="*/ 8 h 37"/>
                  <a:gd name="T66" fmla="*/ 32 w 64"/>
                  <a:gd name="T67" fmla="*/ 12 h 37"/>
                  <a:gd name="T68" fmla="*/ 33 w 64"/>
                  <a:gd name="T69" fmla="*/ 11 h 37"/>
                  <a:gd name="T70" fmla="*/ 37 w 64"/>
                  <a:gd name="T71" fmla="*/ 9 h 37"/>
                  <a:gd name="T72" fmla="*/ 38 w 64"/>
                  <a:gd name="T73" fmla="*/ 10 h 37"/>
                  <a:gd name="T74" fmla="*/ 39 w 64"/>
                  <a:gd name="T75" fmla="*/ 10 h 37"/>
                  <a:gd name="T76" fmla="*/ 38 w 64"/>
                  <a:gd name="T77" fmla="*/ 11 h 37"/>
                  <a:gd name="T78" fmla="*/ 34 w 64"/>
                  <a:gd name="T79" fmla="*/ 13 h 37"/>
                  <a:gd name="T80" fmla="*/ 33 w 64"/>
                  <a:gd name="T81" fmla="*/ 13 h 37"/>
                  <a:gd name="T82" fmla="*/ 32 w 64"/>
                  <a:gd name="T83"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37">
                    <a:moveTo>
                      <a:pt x="4" y="36"/>
                    </a:moveTo>
                    <a:cubicBezTo>
                      <a:pt x="4" y="37"/>
                      <a:pt x="5" y="37"/>
                      <a:pt x="6" y="37"/>
                    </a:cubicBezTo>
                    <a:cubicBezTo>
                      <a:pt x="7" y="36"/>
                      <a:pt x="7" y="36"/>
                      <a:pt x="7" y="36"/>
                    </a:cubicBezTo>
                    <a:cubicBezTo>
                      <a:pt x="7" y="36"/>
                      <a:pt x="7" y="36"/>
                      <a:pt x="8" y="36"/>
                    </a:cubicBezTo>
                    <a:cubicBezTo>
                      <a:pt x="9" y="37"/>
                      <a:pt x="10" y="37"/>
                      <a:pt x="11" y="36"/>
                    </a:cubicBezTo>
                    <a:cubicBezTo>
                      <a:pt x="13" y="36"/>
                      <a:pt x="13" y="36"/>
                      <a:pt x="13" y="36"/>
                    </a:cubicBezTo>
                    <a:cubicBezTo>
                      <a:pt x="12" y="35"/>
                      <a:pt x="12" y="34"/>
                      <a:pt x="12" y="33"/>
                    </a:cubicBezTo>
                    <a:cubicBezTo>
                      <a:pt x="10" y="30"/>
                      <a:pt x="12" y="26"/>
                      <a:pt x="16" y="24"/>
                    </a:cubicBezTo>
                    <a:cubicBezTo>
                      <a:pt x="20" y="23"/>
                      <a:pt x="24" y="25"/>
                      <a:pt x="25" y="28"/>
                    </a:cubicBezTo>
                    <a:cubicBezTo>
                      <a:pt x="25" y="29"/>
                      <a:pt x="26" y="30"/>
                      <a:pt x="26" y="31"/>
                    </a:cubicBezTo>
                    <a:cubicBezTo>
                      <a:pt x="44" y="24"/>
                      <a:pt x="44" y="24"/>
                      <a:pt x="44" y="24"/>
                    </a:cubicBezTo>
                    <a:cubicBezTo>
                      <a:pt x="44" y="23"/>
                      <a:pt x="43" y="22"/>
                      <a:pt x="43" y="22"/>
                    </a:cubicBezTo>
                    <a:cubicBezTo>
                      <a:pt x="42" y="18"/>
                      <a:pt x="44" y="14"/>
                      <a:pt x="47" y="12"/>
                    </a:cubicBezTo>
                    <a:cubicBezTo>
                      <a:pt x="51" y="11"/>
                      <a:pt x="55" y="13"/>
                      <a:pt x="57" y="16"/>
                    </a:cubicBezTo>
                    <a:cubicBezTo>
                      <a:pt x="57" y="17"/>
                      <a:pt x="57" y="18"/>
                      <a:pt x="57" y="19"/>
                    </a:cubicBezTo>
                    <a:cubicBezTo>
                      <a:pt x="58" y="19"/>
                      <a:pt x="58" y="19"/>
                      <a:pt x="58" y="19"/>
                    </a:cubicBezTo>
                    <a:cubicBezTo>
                      <a:pt x="59" y="18"/>
                      <a:pt x="60" y="18"/>
                      <a:pt x="60" y="17"/>
                    </a:cubicBezTo>
                    <a:cubicBezTo>
                      <a:pt x="63" y="16"/>
                      <a:pt x="63" y="16"/>
                      <a:pt x="63" y="16"/>
                    </a:cubicBezTo>
                    <a:cubicBezTo>
                      <a:pt x="64" y="15"/>
                      <a:pt x="64" y="14"/>
                      <a:pt x="64" y="13"/>
                    </a:cubicBezTo>
                    <a:cubicBezTo>
                      <a:pt x="64" y="12"/>
                      <a:pt x="62" y="12"/>
                      <a:pt x="61" y="12"/>
                    </a:cubicBezTo>
                    <a:cubicBezTo>
                      <a:pt x="61" y="11"/>
                      <a:pt x="61" y="11"/>
                      <a:pt x="61" y="11"/>
                    </a:cubicBezTo>
                    <a:cubicBezTo>
                      <a:pt x="59" y="4"/>
                      <a:pt x="59" y="4"/>
                      <a:pt x="59" y="4"/>
                    </a:cubicBezTo>
                    <a:cubicBezTo>
                      <a:pt x="58" y="1"/>
                      <a:pt x="54" y="0"/>
                      <a:pt x="51" y="1"/>
                    </a:cubicBezTo>
                    <a:cubicBezTo>
                      <a:pt x="5" y="18"/>
                      <a:pt x="5" y="18"/>
                      <a:pt x="5" y="18"/>
                    </a:cubicBezTo>
                    <a:cubicBezTo>
                      <a:pt x="2" y="20"/>
                      <a:pt x="0" y="23"/>
                      <a:pt x="1" y="26"/>
                    </a:cubicBezTo>
                    <a:cubicBezTo>
                      <a:pt x="4" y="33"/>
                      <a:pt x="4" y="33"/>
                      <a:pt x="4" y="33"/>
                    </a:cubicBezTo>
                    <a:cubicBezTo>
                      <a:pt x="4" y="33"/>
                      <a:pt x="4" y="34"/>
                      <a:pt x="5" y="34"/>
                    </a:cubicBezTo>
                    <a:cubicBezTo>
                      <a:pt x="4" y="34"/>
                      <a:pt x="4" y="35"/>
                      <a:pt x="4" y="36"/>
                    </a:cubicBezTo>
                    <a:close/>
                    <a:moveTo>
                      <a:pt x="58" y="8"/>
                    </a:moveTo>
                    <a:cubicBezTo>
                      <a:pt x="57" y="6"/>
                      <a:pt x="57" y="5"/>
                      <a:pt x="57" y="5"/>
                    </a:cubicBezTo>
                    <a:cubicBezTo>
                      <a:pt x="58" y="5"/>
                      <a:pt x="58" y="6"/>
                      <a:pt x="59" y="7"/>
                    </a:cubicBezTo>
                    <a:cubicBezTo>
                      <a:pt x="59" y="9"/>
                      <a:pt x="60" y="10"/>
                      <a:pt x="59" y="10"/>
                    </a:cubicBezTo>
                    <a:cubicBezTo>
                      <a:pt x="59" y="10"/>
                      <a:pt x="58" y="9"/>
                      <a:pt x="58" y="8"/>
                    </a:cubicBezTo>
                    <a:close/>
                    <a:moveTo>
                      <a:pt x="32" y="12"/>
                    </a:moveTo>
                    <a:cubicBezTo>
                      <a:pt x="32" y="12"/>
                      <a:pt x="32" y="11"/>
                      <a:pt x="33" y="11"/>
                    </a:cubicBezTo>
                    <a:cubicBezTo>
                      <a:pt x="37" y="9"/>
                      <a:pt x="37" y="9"/>
                      <a:pt x="37" y="9"/>
                    </a:cubicBezTo>
                    <a:cubicBezTo>
                      <a:pt x="38" y="9"/>
                      <a:pt x="38" y="9"/>
                      <a:pt x="38" y="10"/>
                    </a:cubicBezTo>
                    <a:cubicBezTo>
                      <a:pt x="39" y="10"/>
                      <a:pt x="39" y="10"/>
                      <a:pt x="39" y="10"/>
                    </a:cubicBezTo>
                    <a:cubicBezTo>
                      <a:pt x="39" y="11"/>
                      <a:pt x="39" y="11"/>
                      <a:pt x="38" y="11"/>
                    </a:cubicBezTo>
                    <a:cubicBezTo>
                      <a:pt x="34" y="13"/>
                      <a:pt x="34" y="13"/>
                      <a:pt x="34" y="13"/>
                    </a:cubicBezTo>
                    <a:cubicBezTo>
                      <a:pt x="33" y="13"/>
                      <a:pt x="33" y="13"/>
                      <a:pt x="33" y="13"/>
                    </a:cubicBezTo>
                    <a:lnTo>
                      <a:pt x="3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88"/>
              <p:cNvSpPr>
                <a:spLocks noEditPoints="1"/>
              </p:cNvSpPr>
              <p:nvPr/>
            </p:nvSpPr>
            <p:spPr bwMode="auto">
              <a:xfrm>
                <a:off x="4314" y="2714"/>
                <a:ext cx="31" cy="33"/>
              </a:xfrm>
              <a:custGeom>
                <a:avLst/>
                <a:gdLst>
                  <a:gd name="T0" fmla="*/ 1 w 13"/>
                  <a:gd name="T1" fmla="*/ 9 h 14"/>
                  <a:gd name="T2" fmla="*/ 9 w 13"/>
                  <a:gd name="T3" fmla="*/ 12 h 14"/>
                  <a:gd name="T4" fmla="*/ 12 w 13"/>
                  <a:gd name="T5" fmla="*/ 5 h 14"/>
                  <a:gd name="T6" fmla="*/ 5 w 13"/>
                  <a:gd name="T7" fmla="*/ 2 h 14"/>
                  <a:gd name="T8" fmla="*/ 1 w 13"/>
                  <a:gd name="T9" fmla="*/ 9 h 14"/>
                  <a:gd name="T10" fmla="*/ 4 w 13"/>
                  <a:gd name="T11" fmla="*/ 8 h 14"/>
                  <a:gd name="T12" fmla="*/ 6 w 13"/>
                  <a:gd name="T13" fmla="*/ 5 h 14"/>
                  <a:gd name="T14" fmla="*/ 9 w 13"/>
                  <a:gd name="T15" fmla="*/ 6 h 14"/>
                  <a:gd name="T16" fmla="*/ 8 w 13"/>
                  <a:gd name="T17" fmla="*/ 10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3" y="12"/>
                      <a:pt x="6" y="14"/>
                      <a:pt x="9" y="12"/>
                    </a:cubicBezTo>
                    <a:cubicBezTo>
                      <a:pt x="12" y="11"/>
                      <a:pt x="13" y="8"/>
                      <a:pt x="12" y="5"/>
                    </a:cubicBezTo>
                    <a:cubicBezTo>
                      <a:pt x="11" y="2"/>
                      <a:pt x="8" y="0"/>
                      <a:pt x="5" y="2"/>
                    </a:cubicBezTo>
                    <a:cubicBezTo>
                      <a:pt x="2" y="3"/>
                      <a:pt x="0" y="6"/>
                      <a:pt x="1" y="9"/>
                    </a:cubicBezTo>
                    <a:close/>
                    <a:moveTo>
                      <a:pt x="4" y="8"/>
                    </a:moveTo>
                    <a:cubicBezTo>
                      <a:pt x="4" y="7"/>
                      <a:pt x="5" y="5"/>
                      <a:pt x="6" y="5"/>
                    </a:cubicBezTo>
                    <a:cubicBezTo>
                      <a:pt x="7" y="4"/>
                      <a:pt x="9" y="5"/>
                      <a:pt x="9" y="6"/>
                    </a:cubicBezTo>
                    <a:cubicBezTo>
                      <a:pt x="10" y="7"/>
                      <a:pt x="9" y="9"/>
                      <a:pt x="8" y="10"/>
                    </a:cubicBezTo>
                    <a:cubicBezTo>
                      <a:pt x="6" y="10"/>
                      <a:pt x="5"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89"/>
              <p:cNvSpPr>
                <a:spLocks noEditPoints="1"/>
              </p:cNvSpPr>
              <p:nvPr/>
            </p:nvSpPr>
            <p:spPr bwMode="auto">
              <a:xfrm>
                <a:off x="4240" y="2743"/>
                <a:ext cx="31" cy="33"/>
              </a:xfrm>
              <a:custGeom>
                <a:avLst/>
                <a:gdLst>
                  <a:gd name="T0" fmla="*/ 1 w 13"/>
                  <a:gd name="T1" fmla="*/ 9 h 14"/>
                  <a:gd name="T2" fmla="*/ 8 w 13"/>
                  <a:gd name="T3" fmla="*/ 12 h 14"/>
                  <a:gd name="T4" fmla="*/ 12 w 13"/>
                  <a:gd name="T5" fmla="*/ 5 h 14"/>
                  <a:gd name="T6" fmla="*/ 4 w 13"/>
                  <a:gd name="T7" fmla="*/ 1 h 14"/>
                  <a:gd name="T8" fmla="*/ 1 w 13"/>
                  <a:gd name="T9" fmla="*/ 9 h 14"/>
                  <a:gd name="T10" fmla="*/ 4 w 13"/>
                  <a:gd name="T11" fmla="*/ 8 h 14"/>
                  <a:gd name="T12" fmla="*/ 5 w 13"/>
                  <a:gd name="T13" fmla="*/ 4 h 14"/>
                  <a:gd name="T14" fmla="*/ 9 w 13"/>
                  <a:gd name="T15" fmla="*/ 6 h 14"/>
                  <a:gd name="T16" fmla="*/ 7 w 13"/>
                  <a:gd name="T17" fmla="*/ 9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2" y="12"/>
                      <a:pt x="5" y="14"/>
                      <a:pt x="8" y="12"/>
                    </a:cubicBezTo>
                    <a:cubicBezTo>
                      <a:pt x="11" y="11"/>
                      <a:pt x="13" y="8"/>
                      <a:pt x="12" y="5"/>
                    </a:cubicBezTo>
                    <a:cubicBezTo>
                      <a:pt x="11" y="2"/>
                      <a:pt x="7" y="0"/>
                      <a:pt x="4" y="1"/>
                    </a:cubicBezTo>
                    <a:cubicBezTo>
                      <a:pt x="1" y="3"/>
                      <a:pt x="0" y="6"/>
                      <a:pt x="1" y="9"/>
                    </a:cubicBezTo>
                    <a:close/>
                    <a:moveTo>
                      <a:pt x="4" y="8"/>
                    </a:moveTo>
                    <a:cubicBezTo>
                      <a:pt x="3" y="6"/>
                      <a:pt x="4" y="5"/>
                      <a:pt x="5" y="4"/>
                    </a:cubicBezTo>
                    <a:cubicBezTo>
                      <a:pt x="7" y="4"/>
                      <a:pt x="8" y="5"/>
                      <a:pt x="9" y="6"/>
                    </a:cubicBezTo>
                    <a:cubicBezTo>
                      <a:pt x="9" y="7"/>
                      <a:pt x="9" y="9"/>
                      <a:pt x="7" y="9"/>
                    </a:cubicBezTo>
                    <a:cubicBezTo>
                      <a:pt x="6" y="10"/>
                      <a:pt x="4"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90"/>
              <p:cNvSpPr>
                <a:spLocks noEditPoints="1"/>
              </p:cNvSpPr>
              <p:nvPr/>
            </p:nvSpPr>
            <p:spPr bwMode="auto">
              <a:xfrm>
                <a:off x="3662" y="1976"/>
                <a:ext cx="34" cy="28"/>
              </a:xfrm>
              <a:custGeom>
                <a:avLst/>
                <a:gdLst>
                  <a:gd name="T0" fmla="*/ 12 w 14"/>
                  <a:gd name="T1" fmla="*/ 2 h 12"/>
                  <a:gd name="T2" fmla="*/ 12 w 14"/>
                  <a:gd name="T3" fmla="*/ 2 h 12"/>
                  <a:gd name="T4" fmla="*/ 12 w 14"/>
                  <a:gd name="T5" fmla="*/ 2 h 12"/>
                  <a:gd name="T6" fmla="*/ 11 w 14"/>
                  <a:gd name="T7" fmla="*/ 2 h 12"/>
                  <a:gd name="T8" fmla="*/ 10 w 14"/>
                  <a:gd name="T9" fmla="*/ 2 h 12"/>
                  <a:gd name="T10" fmla="*/ 10 w 14"/>
                  <a:gd name="T11" fmla="*/ 2 h 12"/>
                  <a:gd name="T12" fmla="*/ 10 w 14"/>
                  <a:gd name="T13" fmla="*/ 1 h 12"/>
                  <a:gd name="T14" fmla="*/ 8 w 14"/>
                  <a:gd name="T15" fmla="*/ 0 h 12"/>
                  <a:gd name="T16" fmla="*/ 7 w 14"/>
                  <a:gd name="T17" fmla="*/ 0 h 12"/>
                  <a:gd name="T18" fmla="*/ 5 w 14"/>
                  <a:gd name="T19" fmla="*/ 2 h 12"/>
                  <a:gd name="T20" fmla="*/ 5 w 14"/>
                  <a:gd name="T21" fmla="*/ 2 h 12"/>
                  <a:gd name="T22" fmla="*/ 4 w 14"/>
                  <a:gd name="T23" fmla="*/ 2 h 12"/>
                  <a:gd name="T24" fmla="*/ 4 w 14"/>
                  <a:gd name="T25" fmla="*/ 2 h 12"/>
                  <a:gd name="T26" fmla="*/ 3 w 14"/>
                  <a:gd name="T27" fmla="*/ 2 h 12"/>
                  <a:gd name="T28" fmla="*/ 2 w 14"/>
                  <a:gd name="T29" fmla="*/ 3 h 12"/>
                  <a:gd name="T30" fmla="*/ 2 w 14"/>
                  <a:gd name="T31" fmla="*/ 3 h 12"/>
                  <a:gd name="T32" fmla="*/ 0 w 14"/>
                  <a:gd name="T33" fmla="*/ 5 h 12"/>
                  <a:gd name="T34" fmla="*/ 0 w 14"/>
                  <a:gd name="T35" fmla="*/ 10 h 12"/>
                  <a:gd name="T36" fmla="*/ 3 w 14"/>
                  <a:gd name="T37" fmla="*/ 12 h 12"/>
                  <a:gd name="T38" fmla="*/ 12 w 14"/>
                  <a:gd name="T39" fmla="*/ 12 h 12"/>
                  <a:gd name="T40" fmla="*/ 14 w 14"/>
                  <a:gd name="T41" fmla="*/ 10 h 12"/>
                  <a:gd name="T42" fmla="*/ 14 w 14"/>
                  <a:gd name="T43" fmla="*/ 5 h 12"/>
                  <a:gd name="T44" fmla="*/ 12 w 14"/>
                  <a:gd name="T45" fmla="*/ 2 h 12"/>
                  <a:gd name="T46" fmla="*/ 6 w 14"/>
                  <a:gd name="T47" fmla="*/ 2 h 12"/>
                  <a:gd name="T48" fmla="*/ 7 w 14"/>
                  <a:gd name="T49" fmla="*/ 1 h 12"/>
                  <a:gd name="T50" fmla="*/ 8 w 14"/>
                  <a:gd name="T51" fmla="*/ 1 h 12"/>
                  <a:gd name="T52" fmla="*/ 9 w 14"/>
                  <a:gd name="T53" fmla="*/ 1 h 12"/>
                  <a:gd name="T54" fmla="*/ 9 w 14"/>
                  <a:gd name="T55" fmla="*/ 2 h 12"/>
                  <a:gd name="T56" fmla="*/ 6 w 14"/>
                  <a:gd name="T5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2">
                    <a:moveTo>
                      <a:pt x="12" y="2"/>
                    </a:moveTo>
                    <a:cubicBezTo>
                      <a:pt x="12" y="2"/>
                      <a:pt x="12" y="2"/>
                      <a:pt x="12" y="2"/>
                    </a:cubicBezTo>
                    <a:cubicBezTo>
                      <a:pt x="12" y="2"/>
                      <a:pt x="12" y="2"/>
                      <a:pt x="12" y="2"/>
                    </a:cubicBezTo>
                    <a:cubicBezTo>
                      <a:pt x="11" y="2"/>
                      <a:pt x="11" y="2"/>
                      <a:pt x="11" y="2"/>
                    </a:cubicBezTo>
                    <a:cubicBezTo>
                      <a:pt x="10" y="2"/>
                      <a:pt x="10" y="2"/>
                      <a:pt x="10" y="2"/>
                    </a:cubicBezTo>
                    <a:cubicBezTo>
                      <a:pt x="10" y="2"/>
                      <a:pt x="10" y="2"/>
                      <a:pt x="10" y="2"/>
                    </a:cubicBezTo>
                    <a:cubicBezTo>
                      <a:pt x="10" y="1"/>
                      <a:pt x="10" y="1"/>
                      <a:pt x="10" y="1"/>
                    </a:cubicBezTo>
                    <a:cubicBezTo>
                      <a:pt x="10" y="0"/>
                      <a:pt x="9" y="0"/>
                      <a:pt x="8" y="0"/>
                    </a:cubicBezTo>
                    <a:cubicBezTo>
                      <a:pt x="7" y="0"/>
                      <a:pt x="7" y="0"/>
                      <a:pt x="7" y="0"/>
                    </a:cubicBezTo>
                    <a:cubicBezTo>
                      <a:pt x="6" y="0"/>
                      <a:pt x="5" y="1"/>
                      <a:pt x="5" y="2"/>
                    </a:cubicBezTo>
                    <a:cubicBezTo>
                      <a:pt x="5" y="2"/>
                      <a:pt x="5" y="2"/>
                      <a:pt x="5" y="2"/>
                    </a:cubicBezTo>
                    <a:cubicBezTo>
                      <a:pt x="4" y="2"/>
                      <a:pt x="4" y="2"/>
                      <a:pt x="4" y="2"/>
                    </a:cubicBezTo>
                    <a:cubicBezTo>
                      <a:pt x="4" y="2"/>
                      <a:pt x="4" y="2"/>
                      <a:pt x="4" y="2"/>
                    </a:cubicBezTo>
                    <a:cubicBezTo>
                      <a:pt x="3" y="2"/>
                      <a:pt x="3" y="2"/>
                      <a:pt x="3" y="2"/>
                    </a:cubicBezTo>
                    <a:cubicBezTo>
                      <a:pt x="2" y="2"/>
                      <a:pt x="2" y="2"/>
                      <a:pt x="2" y="3"/>
                    </a:cubicBezTo>
                    <a:cubicBezTo>
                      <a:pt x="2" y="3"/>
                      <a:pt x="2" y="3"/>
                      <a:pt x="2" y="3"/>
                    </a:cubicBezTo>
                    <a:cubicBezTo>
                      <a:pt x="1" y="3"/>
                      <a:pt x="0" y="4"/>
                      <a:pt x="0" y="5"/>
                    </a:cubicBezTo>
                    <a:cubicBezTo>
                      <a:pt x="0" y="10"/>
                      <a:pt x="0" y="10"/>
                      <a:pt x="0" y="10"/>
                    </a:cubicBezTo>
                    <a:cubicBezTo>
                      <a:pt x="0" y="11"/>
                      <a:pt x="1" y="12"/>
                      <a:pt x="3" y="12"/>
                    </a:cubicBezTo>
                    <a:cubicBezTo>
                      <a:pt x="12" y="12"/>
                      <a:pt x="12" y="12"/>
                      <a:pt x="12" y="12"/>
                    </a:cubicBezTo>
                    <a:cubicBezTo>
                      <a:pt x="13" y="12"/>
                      <a:pt x="14" y="11"/>
                      <a:pt x="14" y="10"/>
                    </a:cubicBezTo>
                    <a:cubicBezTo>
                      <a:pt x="14" y="5"/>
                      <a:pt x="14" y="5"/>
                      <a:pt x="14" y="5"/>
                    </a:cubicBezTo>
                    <a:cubicBezTo>
                      <a:pt x="14" y="4"/>
                      <a:pt x="13" y="3"/>
                      <a:pt x="12" y="2"/>
                    </a:cubicBezTo>
                    <a:close/>
                    <a:moveTo>
                      <a:pt x="6" y="2"/>
                    </a:moveTo>
                    <a:cubicBezTo>
                      <a:pt x="6" y="1"/>
                      <a:pt x="6" y="1"/>
                      <a:pt x="7" y="1"/>
                    </a:cubicBezTo>
                    <a:cubicBezTo>
                      <a:pt x="8" y="1"/>
                      <a:pt x="8" y="1"/>
                      <a:pt x="8" y="1"/>
                    </a:cubicBezTo>
                    <a:cubicBezTo>
                      <a:pt x="9" y="1"/>
                      <a:pt x="9" y="1"/>
                      <a:pt x="9" y="1"/>
                    </a:cubicBezTo>
                    <a:cubicBezTo>
                      <a:pt x="9" y="2"/>
                      <a:pt x="9" y="2"/>
                      <a:pt x="9"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91"/>
              <p:cNvSpPr>
                <a:spLocks noEditPoints="1"/>
              </p:cNvSpPr>
              <p:nvPr/>
            </p:nvSpPr>
            <p:spPr bwMode="auto">
              <a:xfrm>
                <a:off x="3662" y="2190"/>
                <a:ext cx="34" cy="28"/>
              </a:xfrm>
              <a:custGeom>
                <a:avLst/>
                <a:gdLst>
                  <a:gd name="T0" fmla="*/ 12 w 14"/>
                  <a:gd name="T1" fmla="*/ 2 h 12"/>
                  <a:gd name="T2" fmla="*/ 12 w 14"/>
                  <a:gd name="T3" fmla="*/ 2 h 12"/>
                  <a:gd name="T4" fmla="*/ 11 w 14"/>
                  <a:gd name="T5" fmla="*/ 1 h 12"/>
                  <a:gd name="T6" fmla="*/ 10 w 14"/>
                  <a:gd name="T7" fmla="*/ 1 h 12"/>
                  <a:gd name="T8" fmla="*/ 10 w 14"/>
                  <a:gd name="T9" fmla="*/ 2 h 12"/>
                  <a:gd name="T10" fmla="*/ 9 w 14"/>
                  <a:gd name="T11" fmla="*/ 2 h 12"/>
                  <a:gd name="T12" fmla="*/ 9 w 14"/>
                  <a:gd name="T13" fmla="*/ 1 h 12"/>
                  <a:gd name="T14" fmla="*/ 7 w 14"/>
                  <a:gd name="T15" fmla="*/ 0 h 12"/>
                  <a:gd name="T16" fmla="*/ 6 w 14"/>
                  <a:gd name="T17" fmla="*/ 0 h 12"/>
                  <a:gd name="T18" fmla="*/ 4 w 14"/>
                  <a:gd name="T19" fmla="*/ 1 h 12"/>
                  <a:gd name="T20" fmla="*/ 4 w 14"/>
                  <a:gd name="T21" fmla="*/ 2 h 12"/>
                  <a:gd name="T22" fmla="*/ 4 w 14"/>
                  <a:gd name="T23" fmla="*/ 2 h 12"/>
                  <a:gd name="T24" fmla="*/ 3 w 14"/>
                  <a:gd name="T25" fmla="*/ 1 h 12"/>
                  <a:gd name="T26" fmla="*/ 2 w 14"/>
                  <a:gd name="T27" fmla="*/ 2 h 12"/>
                  <a:gd name="T28" fmla="*/ 2 w 14"/>
                  <a:gd name="T29" fmla="*/ 2 h 12"/>
                  <a:gd name="T30" fmla="*/ 2 w 14"/>
                  <a:gd name="T31" fmla="*/ 2 h 12"/>
                  <a:gd name="T32" fmla="*/ 0 w 14"/>
                  <a:gd name="T33" fmla="*/ 4 h 12"/>
                  <a:gd name="T34" fmla="*/ 0 w 14"/>
                  <a:gd name="T35" fmla="*/ 9 h 12"/>
                  <a:gd name="T36" fmla="*/ 2 w 14"/>
                  <a:gd name="T37" fmla="*/ 12 h 12"/>
                  <a:gd name="T38" fmla="*/ 11 w 14"/>
                  <a:gd name="T39" fmla="*/ 11 h 12"/>
                  <a:gd name="T40" fmla="*/ 14 w 14"/>
                  <a:gd name="T41" fmla="*/ 9 h 12"/>
                  <a:gd name="T42" fmla="*/ 14 w 14"/>
                  <a:gd name="T43" fmla="*/ 4 h 12"/>
                  <a:gd name="T44" fmla="*/ 12 w 14"/>
                  <a:gd name="T45" fmla="*/ 2 h 12"/>
                  <a:gd name="T46" fmla="*/ 5 w 14"/>
                  <a:gd name="T47" fmla="*/ 1 h 12"/>
                  <a:gd name="T48" fmla="*/ 6 w 14"/>
                  <a:gd name="T49" fmla="*/ 0 h 12"/>
                  <a:gd name="T50" fmla="*/ 7 w 14"/>
                  <a:gd name="T51" fmla="*/ 0 h 12"/>
                  <a:gd name="T52" fmla="*/ 8 w 14"/>
                  <a:gd name="T53" fmla="*/ 1 h 12"/>
                  <a:gd name="T54" fmla="*/ 8 w 14"/>
                  <a:gd name="T55" fmla="*/ 2 h 12"/>
                  <a:gd name="T56" fmla="*/ 5 w 14"/>
                  <a:gd name="T57" fmla="*/ 2 h 12"/>
                  <a:gd name="T58" fmla="*/ 5 w 14"/>
                  <a:gd name="T5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2">
                    <a:moveTo>
                      <a:pt x="12" y="2"/>
                    </a:moveTo>
                    <a:cubicBezTo>
                      <a:pt x="12" y="2"/>
                      <a:pt x="12" y="2"/>
                      <a:pt x="12" y="2"/>
                    </a:cubicBezTo>
                    <a:cubicBezTo>
                      <a:pt x="12" y="1"/>
                      <a:pt x="12" y="1"/>
                      <a:pt x="11" y="1"/>
                    </a:cubicBezTo>
                    <a:cubicBezTo>
                      <a:pt x="10" y="1"/>
                      <a:pt x="10" y="1"/>
                      <a:pt x="10" y="1"/>
                    </a:cubicBezTo>
                    <a:cubicBezTo>
                      <a:pt x="10" y="1"/>
                      <a:pt x="10" y="1"/>
                      <a:pt x="10" y="2"/>
                    </a:cubicBezTo>
                    <a:cubicBezTo>
                      <a:pt x="9" y="2"/>
                      <a:pt x="9" y="2"/>
                      <a:pt x="9" y="2"/>
                    </a:cubicBezTo>
                    <a:cubicBezTo>
                      <a:pt x="9" y="1"/>
                      <a:pt x="9" y="1"/>
                      <a:pt x="9" y="1"/>
                    </a:cubicBezTo>
                    <a:cubicBezTo>
                      <a:pt x="9" y="0"/>
                      <a:pt x="8" y="0"/>
                      <a:pt x="7" y="0"/>
                    </a:cubicBezTo>
                    <a:cubicBezTo>
                      <a:pt x="6" y="0"/>
                      <a:pt x="6" y="0"/>
                      <a:pt x="6" y="0"/>
                    </a:cubicBezTo>
                    <a:cubicBezTo>
                      <a:pt x="5" y="0"/>
                      <a:pt x="4" y="0"/>
                      <a:pt x="4" y="1"/>
                    </a:cubicBezTo>
                    <a:cubicBezTo>
                      <a:pt x="4" y="2"/>
                      <a:pt x="4" y="2"/>
                      <a:pt x="4" y="2"/>
                    </a:cubicBezTo>
                    <a:cubicBezTo>
                      <a:pt x="4" y="2"/>
                      <a:pt x="4" y="2"/>
                      <a:pt x="4" y="2"/>
                    </a:cubicBezTo>
                    <a:cubicBezTo>
                      <a:pt x="4" y="2"/>
                      <a:pt x="3" y="1"/>
                      <a:pt x="3" y="1"/>
                    </a:cubicBezTo>
                    <a:cubicBezTo>
                      <a:pt x="2" y="2"/>
                      <a:pt x="2" y="2"/>
                      <a:pt x="2" y="2"/>
                    </a:cubicBezTo>
                    <a:cubicBezTo>
                      <a:pt x="2" y="2"/>
                      <a:pt x="2" y="2"/>
                      <a:pt x="2" y="2"/>
                    </a:cubicBezTo>
                    <a:cubicBezTo>
                      <a:pt x="2" y="2"/>
                      <a:pt x="2" y="2"/>
                      <a:pt x="2" y="2"/>
                    </a:cubicBezTo>
                    <a:cubicBezTo>
                      <a:pt x="0" y="2"/>
                      <a:pt x="0" y="3"/>
                      <a:pt x="0" y="4"/>
                    </a:cubicBezTo>
                    <a:cubicBezTo>
                      <a:pt x="0" y="9"/>
                      <a:pt x="0" y="9"/>
                      <a:pt x="0" y="9"/>
                    </a:cubicBezTo>
                    <a:cubicBezTo>
                      <a:pt x="0" y="11"/>
                      <a:pt x="1" y="12"/>
                      <a:pt x="2" y="12"/>
                    </a:cubicBezTo>
                    <a:cubicBezTo>
                      <a:pt x="11" y="11"/>
                      <a:pt x="11" y="11"/>
                      <a:pt x="11" y="11"/>
                    </a:cubicBezTo>
                    <a:cubicBezTo>
                      <a:pt x="13" y="11"/>
                      <a:pt x="14" y="10"/>
                      <a:pt x="14" y="9"/>
                    </a:cubicBezTo>
                    <a:cubicBezTo>
                      <a:pt x="14" y="4"/>
                      <a:pt x="14" y="4"/>
                      <a:pt x="14" y="4"/>
                    </a:cubicBezTo>
                    <a:cubicBezTo>
                      <a:pt x="14" y="3"/>
                      <a:pt x="13" y="2"/>
                      <a:pt x="12" y="2"/>
                    </a:cubicBezTo>
                    <a:close/>
                    <a:moveTo>
                      <a:pt x="5" y="1"/>
                    </a:moveTo>
                    <a:cubicBezTo>
                      <a:pt x="5" y="1"/>
                      <a:pt x="5" y="0"/>
                      <a:pt x="6" y="0"/>
                    </a:cubicBezTo>
                    <a:cubicBezTo>
                      <a:pt x="7" y="0"/>
                      <a:pt x="7" y="0"/>
                      <a:pt x="7" y="0"/>
                    </a:cubicBezTo>
                    <a:cubicBezTo>
                      <a:pt x="8" y="0"/>
                      <a:pt x="8" y="1"/>
                      <a:pt x="8" y="1"/>
                    </a:cubicBezTo>
                    <a:cubicBezTo>
                      <a:pt x="8" y="2"/>
                      <a:pt x="8" y="2"/>
                      <a:pt x="8" y="2"/>
                    </a:cubicBezTo>
                    <a:cubicBezTo>
                      <a:pt x="5" y="2"/>
                      <a:pt x="5" y="2"/>
                      <a:pt x="5" y="2"/>
                    </a:cubicBezTo>
                    <a:lnTo>
                      <a:pt x="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92"/>
              <p:cNvSpPr>
                <a:spLocks noEditPoints="1"/>
              </p:cNvSpPr>
              <p:nvPr/>
            </p:nvSpPr>
            <p:spPr bwMode="auto">
              <a:xfrm>
                <a:off x="3804" y="2211"/>
                <a:ext cx="38" cy="38"/>
              </a:xfrm>
              <a:custGeom>
                <a:avLst/>
                <a:gdLst>
                  <a:gd name="T0" fmla="*/ 15 w 16"/>
                  <a:gd name="T1" fmla="*/ 6 h 16"/>
                  <a:gd name="T2" fmla="*/ 14 w 16"/>
                  <a:gd name="T3" fmla="*/ 6 h 16"/>
                  <a:gd name="T4" fmla="*/ 13 w 16"/>
                  <a:gd name="T5" fmla="*/ 5 h 16"/>
                  <a:gd name="T6" fmla="*/ 14 w 16"/>
                  <a:gd name="T7" fmla="*/ 5 h 16"/>
                  <a:gd name="T8" fmla="*/ 14 w 16"/>
                  <a:gd name="T9" fmla="*/ 3 h 16"/>
                  <a:gd name="T10" fmla="*/ 13 w 16"/>
                  <a:gd name="T11" fmla="*/ 2 h 16"/>
                  <a:gd name="T12" fmla="*/ 12 w 16"/>
                  <a:gd name="T13" fmla="*/ 2 h 16"/>
                  <a:gd name="T14" fmla="*/ 11 w 16"/>
                  <a:gd name="T15" fmla="*/ 3 h 16"/>
                  <a:gd name="T16" fmla="*/ 10 w 16"/>
                  <a:gd name="T17" fmla="*/ 3 h 16"/>
                  <a:gd name="T18" fmla="*/ 10 w 16"/>
                  <a:gd name="T19" fmla="*/ 1 h 16"/>
                  <a:gd name="T20" fmla="*/ 9 w 16"/>
                  <a:gd name="T21" fmla="*/ 0 h 16"/>
                  <a:gd name="T22" fmla="*/ 7 w 16"/>
                  <a:gd name="T23" fmla="*/ 0 h 16"/>
                  <a:gd name="T24" fmla="*/ 6 w 16"/>
                  <a:gd name="T25" fmla="*/ 1 h 16"/>
                  <a:gd name="T26" fmla="*/ 6 w 16"/>
                  <a:gd name="T27" fmla="*/ 3 h 16"/>
                  <a:gd name="T28" fmla="*/ 5 w 16"/>
                  <a:gd name="T29" fmla="*/ 3 h 16"/>
                  <a:gd name="T30" fmla="*/ 4 w 16"/>
                  <a:gd name="T31" fmla="*/ 2 h 16"/>
                  <a:gd name="T32" fmla="*/ 3 w 16"/>
                  <a:gd name="T33" fmla="*/ 2 h 16"/>
                  <a:gd name="T34" fmla="*/ 2 w 16"/>
                  <a:gd name="T35" fmla="*/ 3 h 16"/>
                  <a:gd name="T36" fmla="*/ 2 w 16"/>
                  <a:gd name="T37" fmla="*/ 5 h 16"/>
                  <a:gd name="T38" fmla="*/ 3 w 16"/>
                  <a:gd name="T39" fmla="*/ 5 h 16"/>
                  <a:gd name="T40" fmla="*/ 2 w 16"/>
                  <a:gd name="T41" fmla="*/ 7 h 16"/>
                  <a:gd name="T42" fmla="*/ 1 w 16"/>
                  <a:gd name="T43" fmla="*/ 7 h 16"/>
                  <a:gd name="T44" fmla="*/ 0 w 16"/>
                  <a:gd name="T45" fmla="*/ 8 h 16"/>
                  <a:gd name="T46" fmla="*/ 0 w 16"/>
                  <a:gd name="T47" fmla="*/ 9 h 16"/>
                  <a:gd name="T48" fmla="*/ 1 w 16"/>
                  <a:gd name="T49" fmla="*/ 10 h 16"/>
                  <a:gd name="T50" fmla="*/ 2 w 16"/>
                  <a:gd name="T51" fmla="*/ 10 h 16"/>
                  <a:gd name="T52" fmla="*/ 3 w 16"/>
                  <a:gd name="T53" fmla="*/ 11 h 16"/>
                  <a:gd name="T54" fmla="*/ 2 w 16"/>
                  <a:gd name="T55" fmla="*/ 12 h 16"/>
                  <a:gd name="T56" fmla="*/ 2 w 16"/>
                  <a:gd name="T57" fmla="*/ 14 h 16"/>
                  <a:gd name="T58" fmla="*/ 3 w 16"/>
                  <a:gd name="T59" fmla="*/ 14 h 16"/>
                  <a:gd name="T60" fmla="*/ 5 w 16"/>
                  <a:gd name="T61" fmla="*/ 14 h 16"/>
                  <a:gd name="T62" fmla="*/ 5 w 16"/>
                  <a:gd name="T63" fmla="*/ 14 h 16"/>
                  <a:gd name="T64" fmla="*/ 7 w 16"/>
                  <a:gd name="T65" fmla="*/ 14 h 16"/>
                  <a:gd name="T66" fmla="*/ 7 w 16"/>
                  <a:gd name="T67" fmla="*/ 15 h 16"/>
                  <a:gd name="T68" fmla="*/ 8 w 16"/>
                  <a:gd name="T69" fmla="*/ 16 h 16"/>
                  <a:gd name="T70" fmla="*/ 9 w 16"/>
                  <a:gd name="T71" fmla="*/ 16 h 16"/>
                  <a:gd name="T72" fmla="*/ 10 w 16"/>
                  <a:gd name="T73" fmla="*/ 15 h 16"/>
                  <a:gd name="T74" fmla="*/ 10 w 16"/>
                  <a:gd name="T75" fmla="*/ 14 h 16"/>
                  <a:gd name="T76" fmla="*/ 11 w 16"/>
                  <a:gd name="T77" fmla="*/ 14 h 16"/>
                  <a:gd name="T78" fmla="*/ 12 w 16"/>
                  <a:gd name="T79" fmla="*/ 14 h 16"/>
                  <a:gd name="T80" fmla="*/ 13 w 16"/>
                  <a:gd name="T81" fmla="*/ 14 h 16"/>
                  <a:gd name="T82" fmla="*/ 14 w 16"/>
                  <a:gd name="T83" fmla="*/ 13 h 16"/>
                  <a:gd name="T84" fmla="*/ 14 w 16"/>
                  <a:gd name="T85" fmla="*/ 12 h 16"/>
                  <a:gd name="T86" fmla="*/ 14 w 16"/>
                  <a:gd name="T87" fmla="*/ 11 h 16"/>
                  <a:gd name="T88" fmla="*/ 14 w 16"/>
                  <a:gd name="T89" fmla="*/ 10 h 16"/>
                  <a:gd name="T90" fmla="*/ 15 w 16"/>
                  <a:gd name="T91" fmla="*/ 10 h 16"/>
                  <a:gd name="T92" fmla="*/ 16 w 16"/>
                  <a:gd name="T93" fmla="*/ 9 h 16"/>
                  <a:gd name="T94" fmla="*/ 16 w 16"/>
                  <a:gd name="T95" fmla="*/ 8 h 16"/>
                  <a:gd name="T96" fmla="*/ 15 w 16"/>
                  <a:gd name="T97" fmla="*/ 6 h 16"/>
                  <a:gd name="T98" fmla="*/ 10 w 16"/>
                  <a:gd name="T99" fmla="*/ 10 h 16"/>
                  <a:gd name="T100" fmla="*/ 6 w 16"/>
                  <a:gd name="T101" fmla="*/ 11 h 16"/>
                  <a:gd name="T102" fmla="*/ 6 w 16"/>
                  <a:gd name="T103" fmla="*/ 6 h 16"/>
                  <a:gd name="T104" fmla="*/ 10 w 16"/>
                  <a:gd name="T105" fmla="*/ 6 h 16"/>
                  <a:gd name="T106" fmla="*/ 10 w 16"/>
                  <a:gd name="T10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6">
                    <a:moveTo>
                      <a:pt x="15" y="6"/>
                    </a:moveTo>
                    <a:cubicBezTo>
                      <a:pt x="14" y="6"/>
                      <a:pt x="14" y="6"/>
                      <a:pt x="14" y="6"/>
                    </a:cubicBezTo>
                    <a:cubicBezTo>
                      <a:pt x="14" y="6"/>
                      <a:pt x="14" y="6"/>
                      <a:pt x="13" y="5"/>
                    </a:cubicBezTo>
                    <a:cubicBezTo>
                      <a:pt x="14" y="5"/>
                      <a:pt x="14" y="5"/>
                      <a:pt x="14" y="5"/>
                    </a:cubicBezTo>
                    <a:cubicBezTo>
                      <a:pt x="15" y="4"/>
                      <a:pt x="15" y="3"/>
                      <a:pt x="14" y="3"/>
                    </a:cubicBezTo>
                    <a:cubicBezTo>
                      <a:pt x="13" y="2"/>
                      <a:pt x="13" y="2"/>
                      <a:pt x="13" y="2"/>
                    </a:cubicBezTo>
                    <a:cubicBezTo>
                      <a:pt x="13" y="2"/>
                      <a:pt x="12" y="2"/>
                      <a:pt x="12" y="2"/>
                    </a:cubicBezTo>
                    <a:cubicBezTo>
                      <a:pt x="11" y="3"/>
                      <a:pt x="11" y="3"/>
                      <a:pt x="11" y="3"/>
                    </a:cubicBezTo>
                    <a:cubicBezTo>
                      <a:pt x="11" y="3"/>
                      <a:pt x="10" y="3"/>
                      <a:pt x="10" y="3"/>
                    </a:cubicBezTo>
                    <a:cubicBezTo>
                      <a:pt x="10" y="1"/>
                      <a:pt x="10" y="1"/>
                      <a:pt x="10" y="1"/>
                    </a:cubicBezTo>
                    <a:cubicBezTo>
                      <a:pt x="10" y="1"/>
                      <a:pt x="9" y="0"/>
                      <a:pt x="9" y="0"/>
                    </a:cubicBezTo>
                    <a:cubicBezTo>
                      <a:pt x="7" y="0"/>
                      <a:pt x="7" y="0"/>
                      <a:pt x="7" y="0"/>
                    </a:cubicBezTo>
                    <a:cubicBezTo>
                      <a:pt x="7" y="0"/>
                      <a:pt x="6" y="1"/>
                      <a:pt x="6" y="1"/>
                    </a:cubicBezTo>
                    <a:cubicBezTo>
                      <a:pt x="6" y="3"/>
                      <a:pt x="6" y="3"/>
                      <a:pt x="6" y="3"/>
                    </a:cubicBezTo>
                    <a:cubicBezTo>
                      <a:pt x="6" y="3"/>
                      <a:pt x="6" y="3"/>
                      <a:pt x="5" y="3"/>
                    </a:cubicBezTo>
                    <a:cubicBezTo>
                      <a:pt x="4" y="2"/>
                      <a:pt x="4" y="2"/>
                      <a:pt x="4" y="2"/>
                    </a:cubicBezTo>
                    <a:cubicBezTo>
                      <a:pt x="4" y="2"/>
                      <a:pt x="3" y="2"/>
                      <a:pt x="3" y="2"/>
                    </a:cubicBezTo>
                    <a:cubicBezTo>
                      <a:pt x="2" y="3"/>
                      <a:pt x="2" y="3"/>
                      <a:pt x="2" y="3"/>
                    </a:cubicBezTo>
                    <a:cubicBezTo>
                      <a:pt x="2" y="4"/>
                      <a:pt x="2" y="4"/>
                      <a:pt x="2" y="5"/>
                    </a:cubicBezTo>
                    <a:cubicBezTo>
                      <a:pt x="3" y="5"/>
                      <a:pt x="3" y="5"/>
                      <a:pt x="3" y="5"/>
                    </a:cubicBezTo>
                    <a:cubicBezTo>
                      <a:pt x="3" y="6"/>
                      <a:pt x="2" y="6"/>
                      <a:pt x="2" y="7"/>
                    </a:cubicBezTo>
                    <a:cubicBezTo>
                      <a:pt x="1" y="7"/>
                      <a:pt x="1" y="7"/>
                      <a:pt x="1" y="7"/>
                    </a:cubicBezTo>
                    <a:cubicBezTo>
                      <a:pt x="1" y="7"/>
                      <a:pt x="0" y="7"/>
                      <a:pt x="0" y="8"/>
                    </a:cubicBezTo>
                    <a:cubicBezTo>
                      <a:pt x="0" y="9"/>
                      <a:pt x="0" y="9"/>
                      <a:pt x="0" y="9"/>
                    </a:cubicBezTo>
                    <a:cubicBezTo>
                      <a:pt x="0" y="10"/>
                      <a:pt x="1" y="10"/>
                      <a:pt x="1" y="10"/>
                    </a:cubicBezTo>
                    <a:cubicBezTo>
                      <a:pt x="2" y="10"/>
                      <a:pt x="2" y="10"/>
                      <a:pt x="2" y="10"/>
                    </a:cubicBezTo>
                    <a:cubicBezTo>
                      <a:pt x="2" y="11"/>
                      <a:pt x="3" y="11"/>
                      <a:pt x="3" y="11"/>
                    </a:cubicBezTo>
                    <a:cubicBezTo>
                      <a:pt x="2" y="12"/>
                      <a:pt x="2" y="12"/>
                      <a:pt x="2" y="12"/>
                    </a:cubicBezTo>
                    <a:cubicBezTo>
                      <a:pt x="2" y="12"/>
                      <a:pt x="2" y="13"/>
                      <a:pt x="2" y="14"/>
                    </a:cubicBezTo>
                    <a:cubicBezTo>
                      <a:pt x="3" y="14"/>
                      <a:pt x="3" y="14"/>
                      <a:pt x="3" y="14"/>
                    </a:cubicBezTo>
                    <a:cubicBezTo>
                      <a:pt x="3" y="15"/>
                      <a:pt x="4" y="15"/>
                      <a:pt x="5" y="14"/>
                    </a:cubicBezTo>
                    <a:cubicBezTo>
                      <a:pt x="5" y="14"/>
                      <a:pt x="5" y="14"/>
                      <a:pt x="5" y="14"/>
                    </a:cubicBezTo>
                    <a:cubicBezTo>
                      <a:pt x="6" y="14"/>
                      <a:pt x="6" y="14"/>
                      <a:pt x="7" y="14"/>
                    </a:cubicBezTo>
                    <a:cubicBezTo>
                      <a:pt x="7" y="15"/>
                      <a:pt x="7" y="15"/>
                      <a:pt x="7" y="15"/>
                    </a:cubicBezTo>
                    <a:cubicBezTo>
                      <a:pt x="7" y="16"/>
                      <a:pt x="7" y="16"/>
                      <a:pt x="8" y="16"/>
                    </a:cubicBezTo>
                    <a:cubicBezTo>
                      <a:pt x="9" y="16"/>
                      <a:pt x="9" y="16"/>
                      <a:pt x="9" y="16"/>
                    </a:cubicBezTo>
                    <a:cubicBezTo>
                      <a:pt x="10" y="16"/>
                      <a:pt x="10" y="16"/>
                      <a:pt x="10" y="15"/>
                    </a:cubicBezTo>
                    <a:cubicBezTo>
                      <a:pt x="10" y="14"/>
                      <a:pt x="10" y="14"/>
                      <a:pt x="10" y="14"/>
                    </a:cubicBezTo>
                    <a:cubicBezTo>
                      <a:pt x="10" y="14"/>
                      <a:pt x="11" y="14"/>
                      <a:pt x="11" y="14"/>
                    </a:cubicBezTo>
                    <a:cubicBezTo>
                      <a:pt x="12" y="14"/>
                      <a:pt x="12" y="14"/>
                      <a:pt x="12" y="14"/>
                    </a:cubicBezTo>
                    <a:cubicBezTo>
                      <a:pt x="12" y="15"/>
                      <a:pt x="13" y="15"/>
                      <a:pt x="13" y="14"/>
                    </a:cubicBezTo>
                    <a:cubicBezTo>
                      <a:pt x="14" y="13"/>
                      <a:pt x="14" y="13"/>
                      <a:pt x="14" y="13"/>
                    </a:cubicBezTo>
                    <a:cubicBezTo>
                      <a:pt x="15" y="13"/>
                      <a:pt x="15" y="12"/>
                      <a:pt x="14" y="12"/>
                    </a:cubicBezTo>
                    <a:cubicBezTo>
                      <a:pt x="14" y="11"/>
                      <a:pt x="14" y="11"/>
                      <a:pt x="14" y="11"/>
                    </a:cubicBezTo>
                    <a:cubicBezTo>
                      <a:pt x="14" y="11"/>
                      <a:pt x="14" y="10"/>
                      <a:pt x="14" y="10"/>
                    </a:cubicBezTo>
                    <a:cubicBezTo>
                      <a:pt x="15" y="10"/>
                      <a:pt x="15" y="10"/>
                      <a:pt x="15" y="10"/>
                    </a:cubicBezTo>
                    <a:cubicBezTo>
                      <a:pt x="16" y="10"/>
                      <a:pt x="16" y="9"/>
                      <a:pt x="16" y="9"/>
                    </a:cubicBezTo>
                    <a:cubicBezTo>
                      <a:pt x="16" y="8"/>
                      <a:pt x="16" y="8"/>
                      <a:pt x="16" y="8"/>
                    </a:cubicBezTo>
                    <a:cubicBezTo>
                      <a:pt x="16" y="7"/>
                      <a:pt x="16" y="6"/>
                      <a:pt x="15" y="6"/>
                    </a:cubicBezTo>
                    <a:close/>
                    <a:moveTo>
                      <a:pt x="10" y="10"/>
                    </a:moveTo>
                    <a:cubicBezTo>
                      <a:pt x="9" y="12"/>
                      <a:pt x="7" y="12"/>
                      <a:pt x="6" y="11"/>
                    </a:cubicBezTo>
                    <a:cubicBezTo>
                      <a:pt x="5" y="9"/>
                      <a:pt x="5" y="7"/>
                      <a:pt x="6" y="6"/>
                    </a:cubicBezTo>
                    <a:cubicBezTo>
                      <a:pt x="7" y="5"/>
                      <a:pt x="9" y="5"/>
                      <a:pt x="10" y="6"/>
                    </a:cubicBezTo>
                    <a:cubicBezTo>
                      <a:pt x="11" y="7"/>
                      <a:pt x="11" y="9"/>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93"/>
              <p:cNvSpPr>
                <a:spLocks noEditPoints="1"/>
              </p:cNvSpPr>
              <p:nvPr/>
            </p:nvSpPr>
            <p:spPr bwMode="auto">
              <a:xfrm>
                <a:off x="3665" y="1933"/>
                <a:ext cx="28" cy="31"/>
              </a:xfrm>
              <a:custGeom>
                <a:avLst/>
                <a:gdLst>
                  <a:gd name="T0" fmla="*/ 11 w 12"/>
                  <a:gd name="T1" fmla="*/ 5 h 13"/>
                  <a:gd name="T2" fmla="*/ 11 w 12"/>
                  <a:gd name="T3" fmla="*/ 5 h 13"/>
                  <a:gd name="T4" fmla="*/ 10 w 12"/>
                  <a:gd name="T5" fmla="*/ 4 h 13"/>
                  <a:gd name="T6" fmla="*/ 11 w 12"/>
                  <a:gd name="T7" fmla="*/ 4 h 13"/>
                  <a:gd name="T8" fmla="*/ 11 w 12"/>
                  <a:gd name="T9" fmla="*/ 2 h 13"/>
                  <a:gd name="T10" fmla="*/ 10 w 12"/>
                  <a:gd name="T11" fmla="*/ 2 h 13"/>
                  <a:gd name="T12" fmla="*/ 9 w 12"/>
                  <a:gd name="T13" fmla="*/ 2 h 13"/>
                  <a:gd name="T14" fmla="*/ 8 w 12"/>
                  <a:gd name="T15" fmla="*/ 2 h 13"/>
                  <a:gd name="T16" fmla="*/ 7 w 12"/>
                  <a:gd name="T17" fmla="*/ 2 h 13"/>
                  <a:gd name="T18" fmla="*/ 7 w 12"/>
                  <a:gd name="T19" fmla="*/ 1 h 13"/>
                  <a:gd name="T20" fmla="*/ 6 w 12"/>
                  <a:gd name="T21" fmla="*/ 0 h 13"/>
                  <a:gd name="T22" fmla="*/ 5 w 12"/>
                  <a:gd name="T23" fmla="*/ 0 h 13"/>
                  <a:gd name="T24" fmla="*/ 5 w 12"/>
                  <a:gd name="T25" fmla="*/ 1 h 13"/>
                  <a:gd name="T26" fmla="*/ 5 w 12"/>
                  <a:gd name="T27" fmla="*/ 2 h 13"/>
                  <a:gd name="T28" fmla="*/ 4 w 12"/>
                  <a:gd name="T29" fmla="*/ 3 h 13"/>
                  <a:gd name="T30" fmla="*/ 3 w 12"/>
                  <a:gd name="T31" fmla="*/ 2 h 13"/>
                  <a:gd name="T32" fmla="*/ 2 w 12"/>
                  <a:gd name="T33" fmla="*/ 2 h 13"/>
                  <a:gd name="T34" fmla="*/ 1 w 12"/>
                  <a:gd name="T35" fmla="*/ 3 h 13"/>
                  <a:gd name="T36" fmla="*/ 1 w 12"/>
                  <a:gd name="T37" fmla="*/ 4 h 13"/>
                  <a:gd name="T38" fmla="*/ 2 w 12"/>
                  <a:gd name="T39" fmla="*/ 4 h 13"/>
                  <a:gd name="T40" fmla="*/ 1 w 12"/>
                  <a:gd name="T41" fmla="*/ 5 h 13"/>
                  <a:gd name="T42" fmla="*/ 1 w 12"/>
                  <a:gd name="T43" fmla="*/ 5 h 13"/>
                  <a:gd name="T44" fmla="*/ 0 w 12"/>
                  <a:gd name="T45" fmla="*/ 6 h 13"/>
                  <a:gd name="T46" fmla="*/ 0 w 12"/>
                  <a:gd name="T47" fmla="*/ 7 h 13"/>
                  <a:gd name="T48" fmla="*/ 1 w 12"/>
                  <a:gd name="T49" fmla="*/ 8 h 13"/>
                  <a:gd name="T50" fmla="*/ 1 w 12"/>
                  <a:gd name="T51" fmla="*/ 8 h 13"/>
                  <a:gd name="T52" fmla="*/ 2 w 12"/>
                  <a:gd name="T53" fmla="*/ 9 h 13"/>
                  <a:gd name="T54" fmla="*/ 1 w 12"/>
                  <a:gd name="T55" fmla="*/ 10 h 13"/>
                  <a:gd name="T56" fmla="*/ 1 w 12"/>
                  <a:gd name="T57" fmla="*/ 11 h 13"/>
                  <a:gd name="T58" fmla="*/ 2 w 12"/>
                  <a:gd name="T59" fmla="*/ 12 h 13"/>
                  <a:gd name="T60" fmla="*/ 3 w 12"/>
                  <a:gd name="T61" fmla="*/ 12 h 13"/>
                  <a:gd name="T62" fmla="*/ 4 w 12"/>
                  <a:gd name="T63" fmla="*/ 11 h 13"/>
                  <a:gd name="T64" fmla="*/ 5 w 12"/>
                  <a:gd name="T65" fmla="*/ 11 h 13"/>
                  <a:gd name="T66" fmla="*/ 5 w 12"/>
                  <a:gd name="T67" fmla="*/ 12 h 13"/>
                  <a:gd name="T68" fmla="*/ 6 w 12"/>
                  <a:gd name="T69" fmla="*/ 13 h 13"/>
                  <a:gd name="T70" fmla="*/ 7 w 12"/>
                  <a:gd name="T71" fmla="*/ 13 h 13"/>
                  <a:gd name="T72" fmla="*/ 8 w 12"/>
                  <a:gd name="T73" fmla="*/ 12 h 13"/>
                  <a:gd name="T74" fmla="*/ 7 w 12"/>
                  <a:gd name="T75" fmla="*/ 11 h 13"/>
                  <a:gd name="T76" fmla="*/ 8 w 12"/>
                  <a:gd name="T77" fmla="*/ 11 h 13"/>
                  <a:gd name="T78" fmla="*/ 9 w 12"/>
                  <a:gd name="T79" fmla="*/ 12 h 13"/>
                  <a:gd name="T80" fmla="*/ 10 w 12"/>
                  <a:gd name="T81" fmla="*/ 12 h 13"/>
                  <a:gd name="T82" fmla="*/ 11 w 12"/>
                  <a:gd name="T83" fmla="*/ 11 h 13"/>
                  <a:gd name="T84" fmla="*/ 11 w 12"/>
                  <a:gd name="T85" fmla="*/ 10 h 13"/>
                  <a:gd name="T86" fmla="*/ 10 w 12"/>
                  <a:gd name="T87" fmla="*/ 9 h 13"/>
                  <a:gd name="T88" fmla="*/ 11 w 12"/>
                  <a:gd name="T89" fmla="*/ 8 h 13"/>
                  <a:gd name="T90" fmla="*/ 12 w 12"/>
                  <a:gd name="T91" fmla="*/ 8 h 13"/>
                  <a:gd name="T92" fmla="*/ 12 w 12"/>
                  <a:gd name="T93" fmla="*/ 7 h 13"/>
                  <a:gd name="T94" fmla="*/ 12 w 12"/>
                  <a:gd name="T95" fmla="*/ 6 h 13"/>
                  <a:gd name="T96" fmla="*/ 11 w 12"/>
                  <a:gd name="T97" fmla="*/ 5 h 13"/>
                  <a:gd name="T98" fmla="*/ 8 w 12"/>
                  <a:gd name="T99" fmla="*/ 8 h 13"/>
                  <a:gd name="T100" fmla="*/ 4 w 12"/>
                  <a:gd name="T101" fmla="*/ 9 h 13"/>
                  <a:gd name="T102" fmla="*/ 4 w 12"/>
                  <a:gd name="T103" fmla="*/ 5 h 13"/>
                  <a:gd name="T104" fmla="*/ 8 w 12"/>
                  <a:gd name="T105" fmla="*/ 5 h 13"/>
                  <a:gd name="T106" fmla="*/ 8 w 12"/>
                  <a:gd name="T10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13">
                    <a:moveTo>
                      <a:pt x="11" y="5"/>
                    </a:moveTo>
                    <a:cubicBezTo>
                      <a:pt x="11" y="5"/>
                      <a:pt x="11" y="5"/>
                      <a:pt x="11" y="5"/>
                    </a:cubicBezTo>
                    <a:cubicBezTo>
                      <a:pt x="10" y="5"/>
                      <a:pt x="10" y="5"/>
                      <a:pt x="10" y="4"/>
                    </a:cubicBezTo>
                    <a:cubicBezTo>
                      <a:pt x="11" y="4"/>
                      <a:pt x="11" y="4"/>
                      <a:pt x="11" y="4"/>
                    </a:cubicBezTo>
                    <a:cubicBezTo>
                      <a:pt x="11" y="3"/>
                      <a:pt x="11" y="3"/>
                      <a:pt x="11" y="2"/>
                    </a:cubicBezTo>
                    <a:cubicBezTo>
                      <a:pt x="10" y="2"/>
                      <a:pt x="10" y="2"/>
                      <a:pt x="10" y="2"/>
                    </a:cubicBezTo>
                    <a:cubicBezTo>
                      <a:pt x="10" y="1"/>
                      <a:pt x="9" y="1"/>
                      <a:pt x="9" y="2"/>
                    </a:cubicBezTo>
                    <a:cubicBezTo>
                      <a:pt x="8" y="2"/>
                      <a:pt x="8" y="2"/>
                      <a:pt x="8" y="2"/>
                    </a:cubicBezTo>
                    <a:cubicBezTo>
                      <a:pt x="8" y="2"/>
                      <a:pt x="8" y="2"/>
                      <a:pt x="7" y="2"/>
                    </a:cubicBezTo>
                    <a:cubicBezTo>
                      <a:pt x="7" y="1"/>
                      <a:pt x="7" y="1"/>
                      <a:pt x="7" y="1"/>
                    </a:cubicBezTo>
                    <a:cubicBezTo>
                      <a:pt x="7" y="1"/>
                      <a:pt x="7" y="0"/>
                      <a:pt x="6" y="0"/>
                    </a:cubicBezTo>
                    <a:cubicBezTo>
                      <a:pt x="5" y="0"/>
                      <a:pt x="5" y="0"/>
                      <a:pt x="5" y="0"/>
                    </a:cubicBezTo>
                    <a:cubicBezTo>
                      <a:pt x="5" y="0"/>
                      <a:pt x="5" y="1"/>
                      <a:pt x="5" y="1"/>
                    </a:cubicBezTo>
                    <a:cubicBezTo>
                      <a:pt x="5" y="2"/>
                      <a:pt x="5" y="2"/>
                      <a:pt x="5" y="2"/>
                    </a:cubicBezTo>
                    <a:cubicBezTo>
                      <a:pt x="4" y="2"/>
                      <a:pt x="4" y="2"/>
                      <a:pt x="4" y="3"/>
                    </a:cubicBezTo>
                    <a:cubicBezTo>
                      <a:pt x="3" y="2"/>
                      <a:pt x="3" y="2"/>
                      <a:pt x="3" y="2"/>
                    </a:cubicBezTo>
                    <a:cubicBezTo>
                      <a:pt x="3" y="2"/>
                      <a:pt x="2" y="2"/>
                      <a:pt x="2" y="2"/>
                    </a:cubicBezTo>
                    <a:cubicBezTo>
                      <a:pt x="1" y="3"/>
                      <a:pt x="1" y="3"/>
                      <a:pt x="1" y="3"/>
                    </a:cubicBezTo>
                    <a:cubicBezTo>
                      <a:pt x="1" y="3"/>
                      <a:pt x="1" y="4"/>
                      <a:pt x="1" y="4"/>
                    </a:cubicBezTo>
                    <a:cubicBezTo>
                      <a:pt x="2" y="4"/>
                      <a:pt x="2" y="4"/>
                      <a:pt x="2" y="4"/>
                    </a:cubicBezTo>
                    <a:cubicBezTo>
                      <a:pt x="2" y="5"/>
                      <a:pt x="1" y="5"/>
                      <a:pt x="1" y="5"/>
                    </a:cubicBezTo>
                    <a:cubicBezTo>
                      <a:pt x="1" y="5"/>
                      <a:pt x="1" y="5"/>
                      <a:pt x="1" y="5"/>
                    </a:cubicBezTo>
                    <a:cubicBezTo>
                      <a:pt x="0" y="5"/>
                      <a:pt x="0" y="6"/>
                      <a:pt x="0" y="6"/>
                    </a:cubicBezTo>
                    <a:cubicBezTo>
                      <a:pt x="0" y="7"/>
                      <a:pt x="0" y="7"/>
                      <a:pt x="0" y="7"/>
                    </a:cubicBezTo>
                    <a:cubicBezTo>
                      <a:pt x="0" y="8"/>
                      <a:pt x="0" y="8"/>
                      <a:pt x="1" y="8"/>
                    </a:cubicBezTo>
                    <a:cubicBezTo>
                      <a:pt x="1" y="8"/>
                      <a:pt x="1" y="8"/>
                      <a:pt x="1" y="8"/>
                    </a:cubicBezTo>
                    <a:cubicBezTo>
                      <a:pt x="1" y="9"/>
                      <a:pt x="2" y="9"/>
                      <a:pt x="2" y="9"/>
                    </a:cubicBezTo>
                    <a:cubicBezTo>
                      <a:pt x="1" y="10"/>
                      <a:pt x="1" y="10"/>
                      <a:pt x="1" y="10"/>
                    </a:cubicBezTo>
                    <a:cubicBezTo>
                      <a:pt x="1" y="10"/>
                      <a:pt x="1" y="11"/>
                      <a:pt x="1" y="11"/>
                    </a:cubicBezTo>
                    <a:cubicBezTo>
                      <a:pt x="2" y="12"/>
                      <a:pt x="2" y="12"/>
                      <a:pt x="2" y="12"/>
                    </a:cubicBezTo>
                    <a:cubicBezTo>
                      <a:pt x="2" y="12"/>
                      <a:pt x="3" y="12"/>
                      <a:pt x="3" y="12"/>
                    </a:cubicBezTo>
                    <a:cubicBezTo>
                      <a:pt x="4" y="11"/>
                      <a:pt x="4" y="11"/>
                      <a:pt x="4" y="11"/>
                    </a:cubicBezTo>
                    <a:cubicBezTo>
                      <a:pt x="4" y="11"/>
                      <a:pt x="4" y="11"/>
                      <a:pt x="5" y="11"/>
                    </a:cubicBezTo>
                    <a:cubicBezTo>
                      <a:pt x="5" y="12"/>
                      <a:pt x="5" y="12"/>
                      <a:pt x="5" y="12"/>
                    </a:cubicBezTo>
                    <a:cubicBezTo>
                      <a:pt x="5" y="13"/>
                      <a:pt x="5" y="13"/>
                      <a:pt x="6" y="13"/>
                    </a:cubicBezTo>
                    <a:cubicBezTo>
                      <a:pt x="7" y="13"/>
                      <a:pt x="7" y="13"/>
                      <a:pt x="7" y="13"/>
                    </a:cubicBezTo>
                    <a:cubicBezTo>
                      <a:pt x="7" y="13"/>
                      <a:pt x="8" y="13"/>
                      <a:pt x="8" y="12"/>
                    </a:cubicBezTo>
                    <a:cubicBezTo>
                      <a:pt x="7" y="11"/>
                      <a:pt x="7" y="11"/>
                      <a:pt x="7" y="11"/>
                    </a:cubicBezTo>
                    <a:cubicBezTo>
                      <a:pt x="8" y="11"/>
                      <a:pt x="8" y="11"/>
                      <a:pt x="8" y="11"/>
                    </a:cubicBezTo>
                    <a:cubicBezTo>
                      <a:pt x="9" y="12"/>
                      <a:pt x="9" y="12"/>
                      <a:pt x="9" y="12"/>
                    </a:cubicBezTo>
                    <a:cubicBezTo>
                      <a:pt x="9" y="12"/>
                      <a:pt x="10" y="12"/>
                      <a:pt x="10" y="12"/>
                    </a:cubicBezTo>
                    <a:cubicBezTo>
                      <a:pt x="11" y="11"/>
                      <a:pt x="11" y="11"/>
                      <a:pt x="11" y="11"/>
                    </a:cubicBezTo>
                    <a:cubicBezTo>
                      <a:pt x="11" y="10"/>
                      <a:pt x="11" y="10"/>
                      <a:pt x="11" y="10"/>
                    </a:cubicBezTo>
                    <a:cubicBezTo>
                      <a:pt x="10" y="9"/>
                      <a:pt x="10" y="9"/>
                      <a:pt x="10" y="9"/>
                    </a:cubicBezTo>
                    <a:cubicBezTo>
                      <a:pt x="10" y="9"/>
                      <a:pt x="11" y="8"/>
                      <a:pt x="11" y="8"/>
                    </a:cubicBezTo>
                    <a:cubicBezTo>
                      <a:pt x="12" y="8"/>
                      <a:pt x="12" y="8"/>
                      <a:pt x="12" y="8"/>
                    </a:cubicBezTo>
                    <a:cubicBezTo>
                      <a:pt x="12" y="8"/>
                      <a:pt x="12" y="8"/>
                      <a:pt x="12" y="7"/>
                    </a:cubicBezTo>
                    <a:cubicBezTo>
                      <a:pt x="12" y="6"/>
                      <a:pt x="12" y="6"/>
                      <a:pt x="12" y="6"/>
                    </a:cubicBezTo>
                    <a:cubicBezTo>
                      <a:pt x="12" y="6"/>
                      <a:pt x="12" y="5"/>
                      <a:pt x="11" y="5"/>
                    </a:cubicBezTo>
                    <a:close/>
                    <a:moveTo>
                      <a:pt x="8" y="8"/>
                    </a:moveTo>
                    <a:cubicBezTo>
                      <a:pt x="7" y="9"/>
                      <a:pt x="5" y="9"/>
                      <a:pt x="4" y="9"/>
                    </a:cubicBezTo>
                    <a:cubicBezTo>
                      <a:pt x="3" y="8"/>
                      <a:pt x="3" y="6"/>
                      <a:pt x="4" y="5"/>
                    </a:cubicBezTo>
                    <a:cubicBezTo>
                      <a:pt x="5" y="4"/>
                      <a:pt x="7" y="4"/>
                      <a:pt x="8" y="5"/>
                    </a:cubicBezTo>
                    <a:cubicBezTo>
                      <a:pt x="9" y="6"/>
                      <a:pt x="9"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94"/>
              <p:cNvSpPr>
                <a:spLocks noEditPoints="1"/>
              </p:cNvSpPr>
              <p:nvPr/>
            </p:nvSpPr>
            <p:spPr bwMode="auto">
              <a:xfrm>
                <a:off x="3515" y="2007"/>
                <a:ext cx="31" cy="31"/>
              </a:xfrm>
              <a:custGeom>
                <a:avLst/>
                <a:gdLst>
                  <a:gd name="T0" fmla="*/ 12 w 13"/>
                  <a:gd name="T1" fmla="*/ 5 h 13"/>
                  <a:gd name="T2" fmla="*/ 11 w 13"/>
                  <a:gd name="T3" fmla="*/ 5 h 13"/>
                  <a:gd name="T4" fmla="*/ 11 w 13"/>
                  <a:gd name="T5" fmla="*/ 5 h 13"/>
                  <a:gd name="T6" fmla="*/ 12 w 13"/>
                  <a:gd name="T7" fmla="*/ 4 h 13"/>
                  <a:gd name="T8" fmla="*/ 12 w 13"/>
                  <a:gd name="T9" fmla="*/ 3 h 13"/>
                  <a:gd name="T10" fmla="*/ 11 w 13"/>
                  <a:gd name="T11" fmla="*/ 2 h 13"/>
                  <a:gd name="T12" fmla="*/ 10 w 13"/>
                  <a:gd name="T13" fmla="*/ 2 h 13"/>
                  <a:gd name="T14" fmla="*/ 9 w 13"/>
                  <a:gd name="T15" fmla="*/ 3 h 13"/>
                  <a:gd name="T16" fmla="*/ 8 w 13"/>
                  <a:gd name="T17" fmla="*/ 2 h 13"/>
                  <a:gd name="T18" fmla="*/ 8 w 13"/>
                  <a:gd name="T19" fmla="*/ 1 h 13"/>
                  <a:gd name="T20" fmla="*/ 7 w 13"/>
                  <a:gd name="T21" fmla="*/ 0 h 13"/>
                  <a:gd name="T22" fmla="*/ 6 w 13"/>
                  <a:gd name="T23" fmla="*/ 0 h 13"/>
                  <a:gd name="T24" fmla="*/ 5 w 13"/>
                  <a:gd name="T25" fmla="*/ 1 h 13"/>
                  <a:gd name="T26" fmla="*/ 5 w 13"/>
                  <a:gd name="T27" fmla="*/ 2 h 13"/>
                  <a:gd name="T28" fmla="*/ 4 w 13"/>
                  <a:gd name="T29" fmla="*/ 3 h 13"/>
                  <a:gd name="T30" fmla="*/ 4 w 13"/>
                  <a:gd name="T31" fmla="*/ 2 h 13"/>
                  <a:gd name="T32" fmla="*/ 3 w 13"/>
                  <a:gd name="T33" fmla="*/ 2 h 13"/>
                  <a:gd name="T34" fmla="*/ 2 w 13"/>
                  <a:gd name="T35" fmla="*/ 3 h 13"/>
                  <a:gd name="T36" fmla="*/ 2 w 13"/>
                  <a:gd name="T37" fmla="*/ 4 h 13"/>
                  <a:gd name="T38" fmla="*/ 2 w 13"/>
                  <a:gd name="T39" fmla="*/ 5 h 13"/>
                  <a:gd name="T40" fmla="*/ 2 w 13"/>
                  <a:gd name="T41" fmla="*/ 5 h 13"/>
                  <a:gd name="T42" fmla="*/ 1 w 13"/>
                  <a:gd name="T43" fmla="*/ 5 h 13"/>
                  <a:gd name="T44" fmla="*/ 0 w 13"/>
                  <a:gd name="T45" fmla="*/ 6 h 13"/>
                  <a:gd name="T46" fmla="*/ 0 w 13"/>
                  <a:gd name="T47" fmla="*/ 7 h 13"/>
                  <a:gd name="T48" fmla="*/ 1 w 13"/>
                  <a:gd name="T49" fmla="*/ 8 h 13"/>
                  <a:gd name="T50" fmla="*/ 2 w 13"/>
                  <a:gd name="T51" fmla="*/ 8 h 13"/>
                  <a:gd name="T52" fmla="*/ 3 w 13"/>
                  <a:gd name="T53" fmla="*/ 9 h 13"/>
                  <a:gd name="T54" fmla="*/ 2 w 13"/>
                  <a:gd name="T55" fmla="*/ 10 h 13"/>
                  <a:gd name="T56" fmla="*/ 2 w 13"/>
                  <a:gd name="T57" fmla="*/ 11 h 13"/>
                  <a:gd name="T58" fmla="*/ 3 w 13"/>
                  <a:gd name="T59" fmla="*/ 12 h 13"/>
                  <a:gd name="T60" fmla="*/ 4 w 13"/>
                  <a:gd name="T61" fmla="*/ 12 h 13"/>
                  <a:gd name="T62" fmla="*/ 5 w 13"/>
                  <a:gd name="T63" fmla="*/ 11 h 13"/>
                  <a:gd name="T64" fmla="*/ 5 w 13"/>
                  <a:gd name="T65" fmla="*/ 12 h 13"/>
                  <a:gd name="T66" fmla="*/ 6 w 13"/>
                  <a:gd name="T67" fmla="*/ 12 h 13"/>
                  <a:gd name="T68" fmla="*/ 6 w 13"/>
                  <a:gd name="T69" fmla="*/ 13 h 13"/>
                  <a:gd name="T70" fmla="*/ 7 w 13"/>
                  <a:gd name="T71" fmla="*/ 13 h 13"/>
                  <a:gd name="T72" fmla="*/ 8 w 13"/>
                  <a:gd name="T73" fmla="*/ 12 h 13"/>
                  <a:gd name="T74" fmla="*/ 8 w 13"/>
                  <a:gd name="T75" fmla="*/ 11 h 13"/>
                  <a:gd name="T76" fmla="*/ 9 w 13"/>
                  <a:gd name="T77" fmla="*/ 11 h 13"/>
                  <a:gd name="T78" fmla="*/ 10 w 13"/>
                  <a:gd name="T79" fmla="*/ 12 h 13"/>
                  <a:gd name="T80" fmla="*/ 11 w 13"/>
                  <a:gd name="T81" fmla="*/ 12 h 13"/>
                  <a:gd name="T82" fmla="*/ 12 w 13"/>
                  <a:gd name="T83" fmla="*/ 11 h 13"/>
                  <a:gd name="T84" fmla="*/ 12 w 13"/>
                  <a:gd name="T85" fmla="*/ 10 h 13"/>
                  <a:gd name="T86" fmla="*/ 11 w 13"/>
                  <a:gd name="T87" fmla="*/ 9 h 13"/>
                  <a:gd name="T88" fmla="*/ 11 w 13"/>
                  <a:gd name="T89" fmla="*/ 8 h 13"/>
                  <a:gd name="T90" fmla="*/ 12 w 13"/>
                  <a:gd name="T91" fmla="*/ 8 h 13"/>
                  <a:gd name="T92" fmla="*/ 13 w 13"/>
                  <a:gd name="T93" fmla="*/ 7 h 13"/>
                  <a:gd name="T94" fmla="*/ 13 w 13"/>
                  <a:gd name="T95" fmla="*/ 6 h 13"/>
                  <a:gd name="T96" fmla="*/ 12 w 13"/>
                  <a:gd name="T97" fmla="*/ 5 h 13"/>
                  <a:gd name="T98" fmla="*/ 8 w 13"/>
                  <a:gd name="T99" fmla="*/ 9 h 13"/>
                  <a:gd name="T100" fmla="*/ 5 w 13"/>
                  <a:gd name="T101" fmla="*/ 9 h 13"/>
                  <a:gd name="T102" fmla="*/ 5 w 13"/>
                  <a:gd name="T103" fmla="*/ 5 h 13"/>
                  <a:gd name="T104" fmla="*/ 8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5"/>
                    </a:moveTo>
                    <a:cubicBezTo>
                      <a:pt x="11" y="5"/>
                      <a:pt x="11" y="5"/>
                      <a:pt x="11" y="5"/>
                    </a:cubicBezTo>
                    <a:cubicBezTo>
                      <a:pt x="11" y="5"/>
                      <a:pt x="11" y="5"/>
                      <a:pt x="11" y="5"/>
                    </a:cubicBezTo>
                    <a:cubicBezTo>
                      <a:pt x="12" y="4"/>
                      <a:pt x="12" y="4"/>
                      <a:pt x="12" y="4"/>
                    </a:cubicBezTo>
                    <a:cubicBezTo>
                      <a:pt x="12" y="3"/>
                      <a:pt x="12" y="3"/>
                      <a:pt x="12" y="3"/>
                    </a:cubicBezTo>
                    <a:cubicBezTo>
                      <a:pt x="11" y="2"/>
                      <a:pt x="11" y="2"/>
                      <a:pt x="11" y="2"/>
                    </a:cubicBezTo>
                    <a:cubicBezTo>
                      <a:pt x="11" y="2"/>
                      <a:pt x="10" y="2"/>
                      <a:pt x="10" y="2"/>
                    </a:cubicBezTo>
                    <a:cubicBezTo>
                      <a:pt x="9" y="3"/>
                      <a:pt x="9" y="3"/>
                      <a:pt x="9" y="3"/>
                    </a:cubicBezTo>
                    <a:cubicBezTo>
                      <a:pt x="9" y="2"/>
                      <a:pt x="8" y="2"/>
                      <a:pt x="8" y="2"/>
                    </a:cubicBezTo>
                    <a:cubicBezTo>
                      <a:pt x="8" y="1"/>
                      <a:pt x="8" y="1"/>
                      <a:pt x="8" y="1"/>
                    </a:cubicBezTo>
                    <a:cubicBezTo>
                      <a:pt x="8" y="1"/>
                      <a:pt x="8" y="0"/>
                      <a:pt x="7" y="0"/>
                    </a:cubicBezTo>
                    <a:cubicBezTo>
                      <a:pt x="6" y="0"/>
                      <a:pt x="6" y="0"/>
                      <a:pt x="6" y="0"/>
                    </a:cubicBezTo>
                    <a:cubicBezTo>
                      <a:pt x="6" y="0"/>
                      <a:pt x="5" y="1"/>
                      <a:pt x="5" y="1"/>
                    </a:cubicBezTo>
                    <a:cubicBezTo>
                      <a:pt x="5" y="2"/>
                      <a:pt x="5" y="2"/>
                      <a:pt x="5" y="2"/>
                    </a:cubicBezTo>
                    <a:cubicBezTo>
                      <a:pt x="5" y="2"/>
                      <a:pt x="5" y="2"/>
                      <a:pt x="4" y="3"/>
                    </a:cubicBezTo>
                    <a:cubicBezTo>
                      <a:pt x="4" y="2"/>
                      <a:pt x="4" y="2"/>
                      <a:pt x="4" y="2"/>
                    </a:cubicBezTo>
                    <a:cubicBezTo>
                      <a:pt x="4" y="2"/>
                      <a:pt x="3" y="2"/>
                      <a:pt x="3" y="2"/>
                    </a:cubicBezTo>
                    <a:cubicBezTo>
                      <a:pt x="2" y="3"/>
                      <a:pt x="2" y="3"/>
                      <a:pt x="2" y="3"/>
                    </a:cubicBezTo>
                    <a:cubicBezTo>
                      <a:pt x="2" y="3"/>
                      <a:pt x="2" y="4"/>
                      <a:pt x="2" y="4"/>
                    </a:cubicBezTo>
                    <a:cubicBezTo>
                      <a:pt x="2" y="5"/>
                      <a:pt x="2" y="5"/>
                      <a:pt x="2" y="5"/>
                    </a:cubicBezTo>
                    <a:cubicBezTo>
                      <a:pt x="2" y="5"/>
                      <a:pt x="2" y="5"/>
                      <a:pt x="2" y="5"/>
                    </a:cubicBezTo>
                    <a:cubicBezTo>
                      <a:pt x="1" y="5"/>
                      <a:pt x="1" y="5"/>
                      <a:pt x="1" y="5"/>
                    </a:cubicBezTo>
                    <a:cubicBezTo>
                      <a:pt x="1" y="5"/>
                      <a:pt x="0" y="6"/>
                      <a:pt x="0" y="6"/>
                    </a:cubicBezTo>
                    <a:cubicBezTo>
                      <a:pt x="0" y="7"/>
                      <a:pt x="0" y="7"/>
                      <a:pt x="0" y="7"/>
                    </a:cubicBezTo>
                    <a:cubicBezTo>
                      <a:pt x="0" y="8"/>
                      <a:pt x="1" y="8"/>
                      <a:pt x="1" y="8"/>
                    </a:cubicBezTo>
                    <a:cubicBezTo>
                      <a:pt x="2" y="8"/>
                      <a:pt x="2" y="8"/>
                      <a:pt x="2" y="8"/>
                    </a:cubicBezTo>
                    <a:cubicBezTo>
                      <a:pt x="2" y="9"/>
                      <a:pt x="2" y="9"/>
                      <a:pt x="3" y="9"/>
                    </a:cubicBezTo>
                    <a:cubicBezTo>
                      <a:pt x="2" y="10"/>
                      <a:pt x="2" y="10"/>
                      <a:pt x="2" y="10"/>
                    </a:cubicBezTo>
                    <a:cubicBezTo>
                      <a:pt x="2" y="10"/>
                      <a:pt x="2" y="11"/>
                      <a:pt x="2" y="11"/>
                    </a:cubicBezTo>
                    <a:cubicBezTo>
                      <a:pt x="3" y="12"/>
                      <a:pt x="3" y="12"/>
                      <a:pt x="3" y="12"/>
                    </a:cubicBezTo>
                    <a:cubicBezTo>
                      <a:pt x="3" y="12"/>
                      <a:pt x="4" y="12"/>
                      <a:pt x="4" y="12"/>
                    </a:cubicBezTo>
                    <a:cubicBezTo>
                      <a:pt x="5" y="11"/>
                      <a:pt x="5" y="11"/>
                      <a:pt x="5" y="11"/>
                    </a:cubicBezTo>
                    <a:cubicBezTo>
                      <a:pt x="5" y="11"/>
                      <a:pt x="5" y="11"/>
                      <a:pt x="5" y="12"/>
                    </a:cubicBezTo>
                    <a:cubicBezTo>
                      <a:pt x="6" y="12"/>
                      <a:pt x="6" y="12"/>
                      <a:pt x="6" y="12"/>
                    </a:cubicBezTo>
                    <a:cubicBezTo>
                      <a:pt x="6" y="13"/>
                      <a:pt x="6" y="13"/>
                      <a:pt x="6" y="13"/>
                    </a:cubicBezTo>
                    <a:cubicBezTo>
                      <a:pt x="7" y="13"/>
                      <a:pt x="7" y="13"/>
                      <a:pt x="7" y="13"/>
                    </a:cubicBezTo>
                    <a:cubicBezTo>
                      <a:pt x="8" y="13"/>
                      <a:pt x="8" y="13"/>
                      <a:pt x="8" y="12"/>
                    </a:cubicBezTo>
                    <a:cubicBezTo>
                      <a:pt x="8" y="11"/>
                      <a:pt x="8" y="11"/>
                      <a:pt x="8" y="11"/>
                    </a:cubicBezTo>
                    <a:cubicBezTo>
                      <a:pt x="9" y="11"/>
                      <a:pt x="9" y="11"/>
                      <a:pt x="9" y="11"/>
                    </a:cubicBezTo>
                    <a:cubicBezTo>
                      <a:pt x="10" y="12"/>
                      <a:pt x="10" y="12"/>
                      <a:pt x="10" y="12"/>
                    </a:cubicBezTo>
                    <a:cubicBezTo>
                      <a:pt x="10" y="12"/>
                      <a:pt x="11" y="12"/>
                      <a:pt x="11" y="12"/>
                    </a:cubicBezTo>
                    <a:cubicBezTo>
                      <a:pt x="12" y="11"/>
                      <a:pt x="12" y="11"/>
                      <a:pt x="12" y="11"/>
                    </a:cubicBezTo>
                    <a:cubicBezTo>
                      <a:pt x="12" y="11"/>
                      <a:pt x="12" y="10"/>
                      <a:pt x="12" y="10"/>
                    </a:cubicBezTo>
                    <a:cubicBezTo>
                      <a:pt x="11" y="9"/>
                      <a:pt x="11" y="9"/>
                      <a:pt x="11" y="9"/>
                    </a:cubicBezTo>
                    <a:cubicBezTo>
                      <a:pt x="11" y="9"/>
                      <a:pt x="11" y="8"/>
                      <a:pt x="11" y="8"/>
                    </a:cubicBezTo>
                    <a:cubicBezTo>
                      <a:pt x="12" y="8"/>
                      <a:pt x="12" y="8"/>
                      <a:pt x="12" y="8"/>
                    </a:cubicBezTo>
                    <a:cubicBezTo>
                      <a:pt x="13" y="8"/>
                      <a:pt x="13" y="8"/>
                      <a:pt x="13" y="7"/>
                    </a:cubicBezTo>
                    <a:cubicBezTo>
                      <a:pt x="13" y="6"/>
                      <a:pt x="13" y="6"/>
                      <a:pt x="13" y="6"/>
                    </a:cubicBezTo>
                    <a:cubicBezTo>
                      <a:pt x="13" y="6"/>
                      <a:pt x="13" y="5"/>
                      <a:pt x="12" y="5"/>
                    </a:cubicBezTo>
                    <a:close/>
                    <a:moveTo>
                      <a:pt x="8" y="9"/>
                    </a:moveTo>
                    <a:cubicBezTo>
                      <a:pt x="8" y="10"/>
                      <a:pt x="6" y="10"/>
                      <a:pt x="5" y="9"/>
                    </a:cubicBezTo>
                    <a:cubicBezTo>
                      <a:pt x="4" y="8"/>
                      <a:pt x="4" y="6"/>
                      <a:pt x="5" y="5"/>
                    </a:cubicBezTo>
                    <a:cubicBezTo>
                      <a:pt x="6" y="4"/>
                      <a:pt x="7" y="4"/>
                      <a:pt x="8" y="5"/>
                    </a:cubicBezTo>
                    <a:cubicBezTo>
                      <a:pt x="9"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95"/>
              <p:cNvSpPr>
                <a:spLocks noEditPoints="1"/>
              </p:cNvSpPr>
              <p:nvPr/>
            </p:nvSpPr>
            <p:spPr bwMode="auto">
              <a:xfrm>
                <a:off x="3923" y="1383"/>
                <a:ext cx="26" cy="28"/>
              </a:xfrm>
              <a:custGeom>
                <a:avLst/>
                <a:gdLst>
                  <a:gd name="T0" fmla="*/ 10 w 11"/>
                  <a:gd name="T1" fmla="*/ 7 h 12"/>
                  <a:gd name="T2" fmla="*/ 9 w 11"/>
                  <a:gd name="T3" fmla="*/ 6 h 12"/>
                  <a:gd name="T4" fmla="*/ 9 w 11"/>
                  <a:gd name="T5" fmla="*/ 6 h 12"/>
                  <a:gd name="T6" fmla="*/ 10 w 11"/>
                  <a:gd name="T7" fmla="*/ 5 h 12"/>
                  <a:gd name="T8" fmla="*/ 11 w 11"/>
                  <a:gd name="T9" fmla="*/ 4 h 12"/>
                  <a:gd name="T10" fmla="*/ 10 w 11"/>
                  <a:gd name="T11" fmla="*/ 3 h 12"/>
                  <a:gd name="T12" fmla="*/ 9 w 11"/>
                  <a:gd name="T13" fmla="*/ 3 h 12"/>
                  <a:gd name="T14" fmla="*/ 8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4 w 11"/>
                  <a:gd name="T31" fmla="*/ 1 h 12"/>
                  <a:gd name="T32" fmla="*/ 3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9" y="6"/>
                      <a:pt x="9" y="6"/>
                      <a:pt x="9" y="6"/>
                    </a:cubicBezTo>
                    <a:cubicBezTo>
                      <a:pt x="9" y="6"/>
                      <a:pt x="9" y="6"/>
                      <a:pt x="9" y="6"/>
                    </a:cubicBezTo>
                    <a:cubicBezTo>
                      <a:pt x="10" y="5"/>
                      <a:pt x="10" y="5"/>
                      <a:pt x="10" y="5"/>
                    </a:cubicBezTo>
                    <a:cubicBezTo>
                      <a:pt x="11" y="5"/>
                      <a:pt x="11" y="5"/>
                      <a:pt x="11" y="4"/>
                    </a:cubicBezTo>
                    <a:cubicBezTo>
                      <a:pt x="10" y="3"/>
                      <a:pt x="10" y="3"/>
                      <a:pt x="10" y="3"/>
                    </a:cubicBezTo>
                    <a:cubicBezTo>
                      <a:pt x="10" y="3"/>
                      <a:pt x="10" y="3"/>
                      <a:pt x="9" y="3"/>
                    </a:cubicBezTo>
                    <a:cubicBezTo>
                      <a:pt x="8" y="3"/>
                      <a:pt x="8" y="3"/>
                      <a:pt x="8"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4" y="1"/>
                      <a:pt x="4" y="1"/>
                      <a:pt x="4" y="1"/>
                    </a:cubicBezTo>
                    <a:cubicBezTo>
                      <a:pt x="4" y="1"/>
                      <a:pt x="4" y="1"/>
                      <a:pt x="3"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0"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2"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1"/>
                      <a:pt x="9" y="10"/>
                      <a:pt x="8" y="10"/>
                    </a:cubicBezTo>
                    <a:cubicBezTo>
                      <a:pt x="8" y="9"/>
                      <a:pt x="8" y="9"/>
                      <a:pt x="8" y="9"/>
                    </a:cubicBezTo>
                    <a:cubicBezTo>
                      <a:pt x="8" y="9"/>
                      <a:pt x="8"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5"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96"/>
              <p:cNvSpPr>
                <a:spLocks noEditPoints="1"/>
              </p:cNvSpPr>
              <p:nvPr/>
            </p:nvSpPr>
            <p:spPr bwMode="auto">
              <a:xfrm>
                <a:off x="4103" y="2498"/>
                <a:ext cx="26" cy="26"/>
              </a:xfrm>
              <a:custGeom>
                <a:avLst/>
                <a:gdLst>
                  <a:gd name="T0" fmla="*/ 10 w 11"/>
                  <a:gd name="T1" fmla="*/ 6 h 11"/>
                  <a:gd name="T2" fmla="*/ 10 w 11"/>
                  <a:gd name="T3" fmla="*/ 5 h 11"/>
                  <a:gd name="T4" fmla="*/ 9 w 11"/>
                  <a:gd name="T5" fmla="*/ 5 h 11"/>
                  <a:gd name="T6" fmla="*/ 10 w 11"/>
                  <a:gd name="T7" fmla="*/ 4 h 11"/>
                  <a:gd name="T8" fmla="*/ 11 w 11"/>
                  <a:gd name="T9" fmla="*/ 3 h 11"/>
                  <a:gd name="T10" fmla="*/ 10 w 11"/>
                  <a:gd name="T11" fmla="*/ 2 h 11"/>
                  <a:gd name="T12" fmla="*/ 9 w 11"/>
                  <a:gd name="T13" fmla="*/ 2 h 11"/>
                  <a:gd name="T14" fmla="*/ 9 w 11"/>
                  <a:gd name="T15" fmla="*/ 2 h 11"/>
                  <a:gd name="T16" fmla="*/ 8 w 11"/>
                  <a:gd name="T17" fmla="*/ 2 h 11"/>
                  <a:gd name="T18" fmla="*/ 8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2 w 11"/>
                  <a:gd name="T37" fmla="*/ 1 h 11"/>
                  <a:gd name="T38" fmla="*/ 3 w 11"/>
                  <a:gd name="T39" fmla="*/ 2 h 11"/>
                  <a:gd name="T40" fmla="*/ 2 w 11"/>
                  <a:gd name="T41" fmla="*/ 2 h 11"/>
                  <a:gd name="T42" fmla="*/ 1 w 11"/>
                  <a:gd name="T43" fmla="*/ 2 h 11"/>
                  <a:gd name="T44" fmla="*/ 0 w 11"/>
                  <a:gd name="T45" fmla="*/ 3 h 11"/>
                  <a:gd name="T46" fmla="*/ 0 w 11"/>
                  <a:gd name="T47" fmla="*/ 3 h 11"/>
                  <a:gd name="T48" fmla="*/ 0 w 11"/>
                  <a:gd name="T49" fmla="*/ 4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8 h 11"/>
                  <a:gd name="T62" fmla="*/ 2 w 11"/>
                  <a:gd name="T63" fmla="*/ 8 h 11"/>
                  <a:gd name="T64" fmla="*/ 3 w 11"/>
                  <a:gd name="T65" fmla="*/ 8 h 11"/>
                  <a:gd name="T66" fmla="*/ 2 w 11"/>
                  <a:gd name="T67" fmla="*/ 9 h 11"/>
                  <a:gd name="T68" fmla="*/ 3 w 11"/>
                  <a:gd name="T69" fmla="*/ 10 h 11"/>
                  <a:gd name="T70" fmla="*/ 4 w 11"/>
                  <a:gd name="T71" fmla="*/ 10 h 11"/>
                  <a:gd name="T72" fmla="*/ 5 w 11"/>
                  <a:gd name="T73" fmla="*/ 10 h 11"/>
                  <a:gd name="T74" fmla="*/ 5 w 11"/>
                  <a:gd name="T75" fmla="*/ 9 h 11"/>
                  <a:gd name="T76" fmla="*/ 6 w 11"/>
                  <a:gd name="T77" fmla="*/ 9 h 11"/>
                  <a:gd name="T78" fmla="*/ 6 w 11"/>
                  <a:gd name="T79" fmla="*/ 10 h 11"/>
                  <a:gd name="T80" fmla="*/ 7 w 11"/>
                  <a:gd name="T81" fmla="*/ 10 h 11"/>
                  <a:gd name="T82" fmla="*/ 8 w 11"/>
                  <a:gd name="T83" fmla="*/ 10 h 11"/>
                  <a:gd name="T84" fmla="*/ 8 w 11"/>
                  <a:gd name="T85" fmla="*/ 9 h 11"/>
                  <a:gd name="T86" fmla="*/ 8 w 11"/>
                  <a:gd name="T87" fmla="*/ 8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5"/>
                      <a:pt x="10" y="5"/>
                      <a:pt x="10" y="5"/>
                    </a:cubicBezTo>
                    <a:cubicBezTo>
                      <a:pt x="10" y="5"/>
                      <a:pt x="10" y="5"/>
                      <a:pt x="9" y="5"/>
                    </a:cubicBezTo>
                    <a:cubicBezTo>
                      <a:pt x="10" y="4"/>
                      <a:pt x="10" y="4"/>
                      <a:pt x="10" y="4"/>
                    </a:cubicBezTo>
                    <a:cubicBezTo>
                      <a:pt x="11" y="4"/>
                      <a:pt x="11" y="4"/>
                      <a:pt x="11" y="3"/>
                    </a:cubicBezTo>
                    <a:cubicBezTo>
                      <a:pt x="10" y="2"/>
                      <a:pt x="10" y="2"/>
                      <a:pt x="10" y="2"/>
                    </a:cubicBezTo>
                    <a:cubicBezTo>
                      <a:pt x="10" y="2"/>
                      <a:pt x="10" y="2"/>
                      <a:pt x="9" y="2"/>
                    </a:cubicBezTo>
                    <a:cubicBezTo>
                      <a:pt x="9" y="2"/>
                      <a:pt x="9" y="2"/>
                      <a:pt x="9" y="2"/>
                    </a:cubicBezTo>
                    <a:cubicBezTo>
                      <a:pt x="8" y="2"/>
                      <a:pt x="8" y="2"/>
                      <a:pt x="8" y="2"/>
                    </a:cubicBezTo>
                    <a:cubicBezTo>
                      <a:pt x="8" y="1"/>
                      <a:pt x="8" y="1"/>
                      <a:pt x="8" y="1"/>
                    </a:cubicBezTo>
                    <a:cubicBezTo>
                      <a:pt x="8" y="1"/>
                      <a:pt x="8" y="0"/>
                      <a:pt x="8" y="0"/>
                    </a:cubicBezTo>
                    <a:cubicBezTo>
                      <a:pt x="7" y="0"/>
                      <a:pt x="7" y="0"/>
                      <a:pt x="7" y="0"/>
                    </a:cubicBezTo>
                    <a:cubicBezTo>
                      <a:pt x="7"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1" y="2"/>
                      <a:pt x="1" y="2"/>
                      <a:pt x="1" y="2"/>
                    </a:cubicBezTo>
                    <a:cubicBezTo>
                      <a:pt x="1" y="2"/>
                      <a:pt x="0" y="2"/>
                      <a:pt x="0" y="3"/>
                    </a:cubicBezTo>
                    <a:cubicBezTo>
                      <a:pt x="0" y="3"/>
                      <a:pt x="0" y="3"/>
                      <a:pt x="0" y="3"/>
                    </a:cubicBezTo>
                    <a:cubicBezTo>
                      <a:pt x="0" y="4"/>
                      <a:pt x="0" y="4"/>
                      <a:pt x="0" y="4"/>
                    </a:cubicBezTo>
                    <a:cubicBezTo>
                      <a:pt x="1" y="5"/>
                      <a:pt x="1" y="5"/>
                      <a:pt x="1" y="5"/>
                    </a:cubicBezTo>
                    <a:cubicBezTo>
                      <a:pt x="1" y="5"/>
                      <a:pt x="1" y="5"/>
                      <a:pt x="1" y="6"/>
                    </a:cubicBezTo>
                    <a:cubicBezTo>
                      <a:pt x="0" y="6"/>
                      <a:pt x="0" y="6"/>
                      <a:pt x="0" y="6"/>
                    </a:cubicBezTo>
                    <a:cubicBezTo>
                      <a:pt x="0" y="6"/>
                      <a:pt x="0" y="7"/>
                      <a:pt x="0" y="7"/>
                    </a:cubicBezTo>
                    <a:cubicBezTo>
                      <a:pt x="0" y="8"/>
                      <a:pt x="0" y="8"/>
                      <a:pt x="0" y="8"/>
                    </a:cubicBezTo>
                    <a:cubicBezTo>
                      <a:pt x="1" y="8"/>
                      <a:pt x="1" y="8"/>
                      <a:pt x="1" y="8"/>
                    </a:cubicBezTo>
                    <a:cubicBezTo>
                      <a:pt x="2" y="8"/>
                      <a:pt x="2" y="8"/>
                      <a:pt x="2" y="8"/>
                    </a:cubicBezTo>
                    <a:cubicBezTo>
                      <a:pt x="2" y="8"/>
                      <a:pt x="2" y="8"/>
                      <a:pt x="3" y="8"/>
                    </a:cubicBezTo>
                    <a:cubicBezTo>
                      <a:pt x="2" y="9"/>
                      <a:pt x="2" y="9"/>
                      <a:pt x="2" y="9"/>
                    </a:cubicBezTo>
                    <a:cubicBezTo>
                      <a:pt x="2" y="10"/>
                      <a:pt x="2" y="10"/>
                      <a:pt x="3" y="10"/>
                    </a:cubicBezTo>
                    <a:cubicBezTo>
                      <a:pt x="4" y="10"/>
                      <a:pt x="4" y="10"/>
                      <a:pt x="4" y="10"/>
                    </a:cubicBezTo>
                    <a:cubicBezTo>
                      <a:pt x="4" y="11"/>
                      <a:pt x="5" y="10"/>
                      <a:pt x="5" y="10"/>
                    </a:cubicBezTo>
                    <a:cubicBezTo>
                      <a:pt x="5" y="9"/>
                      <a:pt x="5" y="9"/>
                      <a:pt x="5" y="9"/>
                    </a:cubicBezTo>
                    <a:cubicBezTo>
                      <a:pt x="5" y="9"/>
                      <a:pt x="6" y="9"/>
                      <a:pt x="6" y="9"/>
                    </a:cubicBezTo>
                    <a:cubicBezTo>
                      <a:pt x="6" y="10"/>
                      <a:pt x="6" y="10"/>
                      <a:pt x="6" y="10"/>
                    </a:cubicBezTo>
                    <a:cubicBezTo>
                      <a:pt x="6" y="10"/>
                      <a:pt x="7" y="11"/>
                      <a:pt x="7" y="10"/>
                    </a:cubicBezTo>
                    <a:cubicBezTo>
                      <a:pt x="8" y="10"/>
                      <a:pt x="8" y="10"/>
                      <a:pt x="8" y="10"/>
                    </a:cubicBezTo>
                    <a:cubicBezTo>
                      <a:pt x="8" y="10"/>
                      <a:pt x="9" y="9"/>
                      <a:pt x="8" y="9"/>
                    </a:cubicBezTo>
                    <a:cubicBezTo>
                      <a:pt x="8" y="8"/>
                      <a:pt x="8" y="8"/>
                      <a:pt x="8" y="8"/>
                    </a:cubicBezTo>
                    <a:cubicBezTo>
                      <a:pt x="8" y="8"/>
                      <a:pt x="8" y="8"/>
                      <a:pt x="9" y="8"/>
                    </a:cubicBezTo>
                    <a:cubicBezTo>
                      <a:pt x="9" y="8"/>
                      <a:pt x="9" y="8"/>
                      <a:pt x="9" y="8"/>
                    </a:cubicBezTo>
                    <a:cubicBezTo>
                      <a:pt x="10" y="8"/>
                      <a:pt x="10" y="8"/>
                      <a:pt x="10" y="8"/>
                    </a:cubicBezTo>
                    <a:cubicBezTo>
                      <a:pt x="11" y="7"/>
                      <a:pt x="11" y="7"/>
                      <a:pt x="11" y="7"/>
                    </a:cubicBezTo>
                    <a:cubicBezTo>
                      <a:pt x="11" y="6"/>
                      <a:pt x="11" y="6"/>
                      <a:pt x="10" y="6"/>
                    </a:cubicBezTo>
                    <a:close/>
                    <a:moveTo>
                      <a:pt x="6" y="7"/>
                    </a:moveTo>
                    <a:cubicBezTo>
                      <a:pt x="5" y="8"/>
                      <a:pt x="4" y="7"/>
                      <a:pt x="3" y="6"/>
                    </a:cubicBezTo>
                    <a:cubicBezTo>
                      <a:pt x="3" y="5"/>
                      <a:pt x="3" y="4"/>
                      <a:pt x="4" y="3"/>
                    </a:cubicBezTo>
                    <a:cubicBezTo>
                      <a:pt x="5"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97"/>
              <p:cNvSpPr>
                <a:spLocks noEditPoints="1"/>
              </p:cNvSpPr>
              <p:nvPr/>
            </p:nvSpPr>
            <p:spPr bwMode="auto">
              <a:xfrm>
                <a:off x="3783" y="2425"/>
                <a:ext cx="33" cy="30"/>
              </a:xfrm>
              <a:custGeom>
                <a:avLst/>
                <a:gdLst>
                  <a:gd name="T0" fmla="*/ 13 w 14"/>
                  <a:gd name="T1" fmla="*/ 7 h 13"/>
                  <a:gd name="T2" fmla="*/ 12 w 14"/>
                  <a:gd name="T3" fmla="*/ 7 h 13"/>
                  <a:gd name="T4" fmla="*/ 12 w 14"/>
                  <a:gd name="T5" fmla="*/ 6 h 13"/>
                  <a:gd name="T6" fmla="*/ 13 w 14"/>
                  <a:gd name="T7" fmla="*/ 6 h 13"/>
                  <a:gd name="T8" fmla="*/ 13 w 14"/>
                  <a:gd name="T9" fmla="*/ 4 h 13"/>
                  <a:gd name="T10" fmla="*/ 13 w 14"/>
                  <a:gd name="T11" fmla="*/ 3 h 13"/>
                  <a:gd name="T12" fmla="*/ 12 w 14"/>
                  <a:gd name="T13" fmla="*/ 3 h 13"/>
                  <a:gd name="T14" fmla="*/ 11 w 14"/>
                  <a:gd name="T15" fmla="*/ 3 h 13"/>
                  <a:gd name="T16" fmla="*/ 10 w 14"/>
                  <a:gd name="T17" fmla="*/ 3 h 13"/>
                  <a:gd name="T18" fmla="*/ 10 w 14"/>
                  <a:gd name="T19" fmla="*/ 2 h 13"/>
                  <a:gd name="T20" fmla="*/ 10 w 14"/>
                  <a:gd name="T21" fmla="*/ 0 h 13"/>
                  <a:gd name="T22" fmla="*/ 9 w 14"/>
                  <a:gd name="T23" fmla="*/ 0 h 13"/>
                  <a:gd name="T24" fmla="*/ 8 w 14"/>
                  <a:gd name="T25" fmla="*/ 1 h 13"/>
                  <a:gd name="T26" fmla="*/ 7 w 14"/>
                  <a:gd name="T27" fmla="*/ 1 h 13"/>
                  <a:gd name="T28" fmla="*/ 6 w 14"/>
                  <a:gd name="T29" fmla="*/ 1 h 13"/>
                  <a:gd name="T30" fmla="*/ 6 w 14"/>
                  <a:gd name="T31" fmla="*/ 1 h 13"/>
                  <a:gd name="T32" fmla="*/ 5 w 14"/>
                  <a:gd name="T33" fmla="*/ 0 h 13"/>
                  <a:gd name="T34" fmla="*/ 4 w 14"/>
                  <a:gd name="T35" fmla="*/ 1 h 13"/>
                  <a:gd name="T36" fmla="*/ 3 w 14"/>
                  <a:gd name="T37" fmla="*/ 2 h 13"/>
                  <a:gd name="T38" fmla="*/ 4 w 14"/>
                  <a:gd name="T39" fmla="*/ 3 h 13"/>
                  <a:gd name="T40" fmla="*/ 3 w 14"/>
                  <a:gd name="T41" fmla="*/ 3 h 13"/>
                  <a:gd name="T42" fmla="*/ 2 w 14"/>
                  <a:gd name="T43" fmla="*/ 3 h 13"/>
                  <a:gd name="T44" fmla="*/ 1 w 14"/>
                  <a:gd name="T45" fmla="*/ 4 h 13"/>
                  <a:gd name="T46" fmla="*/ 1 w 14"/>
                  <a:gd name="T47" fmla="*/ 5 h 13"/>
                  <a:gd name="T48" fmla="*/ 1 w 14"/>
                  <a:gd name="T49" fmla="*/ 6 h 13"/>
                  <a:gd name="T50" fmla="*/ 2 w 14"/>
                  <a:gd name="T51" fmla="*/ 6 h 13"/>
                  <a:gd name="T52" fmla="*/ 2 w 14"/>
                  <a:gd name="T53" fmla="*/ 7 h 13"/>
                  <a:gd name="T54" fmla="*/ 1 w 14"/>
                  <a:gd name="T55" fmla="*/ 7 h 13"/>
                  <a:gd name="T56" fmla="*/ 1 w 14"/>
                  <a:gd name="T57" fmla="*/ 9 h 13"/>
                  <a:gd name="T58" fmla="*/ 1 w 14"/>
                  <a:gd name="T59" fmla="*/ 10 h 13"/>
                  <a:gd name="T60" fmla="*/ 2 w 14"/>
                  <a:gd name="T61" fmla="*/ 10 h 13"/>
                  <a:gd name="T62" fmla="*/ 3 w 14"/>
                  <a:gd name="T63" fmla="*/ 10 h 13"/>
                  <a:gd name="T64" fmla="*/ 4 w 14"/>
                  <a:gd name="T65" fmla="*/ 11 h 13"/>
                  <a:gd name="T66" fmla="*/ 4 w 14"/>
                  <a:gd name="T67" fmla="*/ 11 h 13"/>
                  <a:gd name="T68" fmla="*/ 4 w 14"/>
                  <a:gd name="T69" fmla="*/ 13 h 13"/>
                  <a:gd name="T70" fmla="*/ 5 w 14"/>
                  <a:gd name="T71" fmla="*/ 13 h 13"/>
                  <a:gd name="T72" fmla="*/ 6 w 14"/>
                  <a:gd name="T73" fmla="*/ 12 h 13"/>
                  <a:gd name="T74" fmla="*/ 7 w 14"/>
                  <a:gd name="T75" fmla="*/ 12 h 13"/>
                  <a:gd name="T76" fmla="*/ 8 w 14"/>
                  <a:gd name="T77" fmla="*/ 12 h 13"/>
                  <a:gd name="T78" fmla="*/ 8 w 14"/>
                  <a:gd name="T79" fmla="*/ 12 h 13"/>
                  <a:gd name="T80" fmla="*/ 9 w 14"/>
                  <a:gd name="T81" fmla="*/ 13 h 13"/>
                  <a:gd name="T82" fmla="*/ 10 w 14"/>
                  <a:gd name="T83" fmla="*/ 12 h 13"/>
                  <a:gd name="T84" fmla="*/ 11 w 14"/>
                  <a:gd name="T85" fmla="*/ 11 h 13"/>
                  <a:gd name="T86" fmla="*/ 10 w 14"/>
                  <a:gd name="T87" fmla="*/ 10 h 13"/>
                  <a:gd name="T88" fmla="*/ 11 w 14"/>
                  <a:gd name="T89" fmla="*/ 10 h 13"/>
                  <a:gd name="T90" fmla="*/ 12 w 14"/>
                  <a:gd name="T91" fmla="*/ 10 h 13"/>
                  <a:gd name="T92" fmla="*/ 13 w 14"/>
                  <a:gd name="T93" fmla="*/ 9 h 13"/>
                  <a:gd name="T94" fmla="*/ 13 w 14"/>
                  <a:gd name="T95" fmla="*/ 8 h 13"/>
                  <a:gd name="T96" fmla="*/ 13 w 14"/>
                  <a:gd name="T97" fmla="*/ 7 h 13"/>
                  <a:gd name="T98" fmla="*/ 8 w 14"/>
                  <a:gd name="T99" fmla="*/ 9 h 13"/>
                  <a:gd name="T100" fmla="*/ 5 w 14"/>
                  <a:gd name="T101" fmla="*/ 8 h 13"/>
                  <a:gd name="T102" fmla="*/ 6 w 14"/>
                  <a:gd name="T103" fmla="*/ 4 h 13"/>
                  <a:gd name="T104" fmla="*/ 9 w 14"/>
                  <a:gd name="T105" fmla="*/ 6 h 13"/>
                  <a:gd name="T106" fmla="*/ 8 w 14"/>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 h="13">
                    <a:moveTo>
                      <a:pt x="13" y="7"/>
                    </a:moveTo>
                    <a:cubicBezTo>
                      <a:pt x="12" y="7"/>
                      <a:pt x="12" y="7"/>
                      <a:pt x="12" y="7"/>
                    </a:cubicBezTo>
                    <a:cubicBezTo>
                      <a:pt x="12" y="7"/>
                      <a:pt x="12" y="6"/>
                      <a:pt x="12" y="6"/>
                    </a:cubicBezTo>
                    <a:cubicBezTo>
                      <a:pt x="13" y="6"/>
                      <a:pt x="13" y="6"/>
                      <a:pt x="13" y="6"/>
                    </a:cubicBezTo>
                    <a:cubicBezTo>
                      <a:pt x="13" y="5"/>
                      <a:pt x="14" y="5"/>
                      <a:pt x="13" y="4"/>
                    </a:cubicBezTo>
                    <a:cubicBezTo>
                      <a:pt x="13" y="3"/>
                      <a:pt x="13" y="3"/>
                      <a:pt x="13" y="3"/>
                    </a:cubicBezTo>
                    <a:cubicBezTo>
                      <a:pt x="13" y="3"/>
                      <a:pt x="12" y="3"/>
                      <a:pt x="12" y="3"/>
                    </a:cubicBezTo>
                    <a:cubicBezTo>
                      <a:pt x="11" y="3"/>
                      <a:pt x="11" y="3"/>
                      <a:pt x="11" y="3"/>
                    </a:cubicBezTo>
                    <a:cubicBezTo>
                      <a:pt x="11" y="3"/>
                      <a:pt x="10" y="3"/>
                      <a:pt x="10" y="3"/>
                    </a:cubicBezTo>
                    <a:cubicBezTo>
                      <a:pt x="10" y="2"/>
                      <a:pt x="10" y="2"/>
                      <a:pt x="10" y="2"/>
                    </a:cubicBezTo>
                    <a:cubicBezTo>
                      <a:pt x="11" y="1"/>
                      <a:pt x="10" y="1"/>
                      <a:pt x="10" y="0"/>
                    </a:cubicBezTo>
                    <a:cubicBezTo>
                      <a:pt x="9" y="0"/>
                      <a:pt x="9" y="0"/>
                      <a:pt x="9" y="0"/>
                    </a:cubicBezTo>
                    <a:cubicBezTo>
                      <a:pt x="8" y="0"/>
                      <a:pt x="8" y="0"/>
                      <a:pt x="8" y="1"/>
                    </a:cubicBezTo>
                    <a:cubicBezTo>
                      <a:pt x="7" y="1"/>
                      <a:pt x="7" y="1"/>
                      <a:pt x="7" y="1"/>
                    </a:cubicBezTo>
                    <a:cubicBezTo>
                      <a:pt x="7" y="1"/>
                      <a:pt x="7" y="1"/>
                      <a:pt x="6" y="1"/>
                    </a:cubicBezTo>
                    <a:cubicBezTo>
                      <a:pt x="6" y="1"/>
                      <a:pt x="6" y="1"/>
                      <a:pt x="6" y="1"/>
                    </a:cubicBezTo>
                    <a:cubicBezTo>
                      <a:pt x="6" y="0"/>
                      <a:pt x="5" y="0"/>
                      <a:pt x="5" y="0"/>
                    </a:cubicBezTo>
                    <a:cubicBezTo>
                      <a:pt x="4" y="1"/>
                      <a:pt x="4" y="1"/>
                      <a:pt x="4" y="1"/>
                    </a:cubicBezTo>
                    <a:cubicBezTo>
                      <a:pt x="3" y="1"/>
                      <a:pt x="3" y="1"/>
                      <a:pt x="3" y="2"/>
                    </a:cubicBezTo>
                    <a:cubicBezTo>
                      <a:pt x="4" y="3"/>
                      <a:pt x="4" y="3"/>
                      <a:pt x="4" y="3"/>
                    </a:cubicBezTo>
                    <a:cubicBezTo>
                      <a:pt x="3" y="3"/>
                      <a:pt x="3" y="3"/>
                      <a:pt x="3" y="3"/>
                    </a:cubicBezTo>
                    <a:cubicBezTo>
                      <a:pt x="2" y="3"/>
                      <a:pt x="2" y="3"/>
                      <a:pt x="2" y="3"/>
                    </a:cubicBezTo>
                    <a:cubicBezTo>
                      <a:pt x="2" y="3"/>
                      <a:pt x="1" y="3"/>
                      <a:pt x="1" y="4"/>
                    </a:cubicBezTo>
                    <a:cubicBezTo>
                      <a:pt x="1" y="5"/>
                      <a:pt x="1" y="5"/>
                      <a:pt x="1" y="5"/>
                    </a:cubicBezTo>
                    <a:cubicBezTo>
                      <a:pt x="0" y="5"/>
                      <a:pt x="1" y="6"/>
                      <a:pt x="1" y="6"/>
                    </a:cubicBezTo>
                    <a:cubicBezTo>
                      <a:pt x="2" y="6"/>
                      <a:pt x="2" y="6"/>
                      <a:pt x="2" y="6"/>
                    </a:cubicBezTo>
                    <a:cubicBezTo>
                      <a:pt x="2" y="6"/>
                      <a:pt x="2" y="7"/>
                      <a:pt x="2" y="7"/>
                    </a:cubicBezTo>
                    <a:cubicBezTo>
                      <a:pt x="1" y="7"/>
                      <a:pt x="1" y="7"/>
                      <a:pt x="1" y="7"/>
                    </a:cubicBezTo>
                    <a:cubicBezTo>
                      <a:pt x="1" y="8"/>
                      <a:pt x="0" y="8"/>
                      <a:pt x="1" y="9"/>
                    </a:cubicBezTo>
                    <a:cubicBezTo>
                      <a:pt x="1" y="10"/>
                      <a:pt x="1" y="10"/>
                      <a:pt x="1" y="10"/>
                    </a:cubicBezTo>
                    <a:cubicBezTo>
                      <a:pt x="1" y="10"/>
                      <a:pt x="2" y="10"/>
                      <a:pt x="2" y="10"/>
                    </a:cubicBezTo>
                    <a:cubicBezTo>
                      <a:pt x="3" y="10"/>
                      <a:pt x="3" y="10"/>
                      <a:pt x="3" y="10"/>
                    </a:cubicBezTo>
                    <a:cubicBezTo>
                      <a:pt x="3" y="10"/>
                      <a:pt x="4" y="10"/>
                      <a:pt x="4" y="11"/>
                    </a:cubicBezTo>
                    <a:cubicBezTo>
                      <a:pt x="4" y="11"/>
                      <a:pt x="4" y="11"/>
                      <a:pt x="4" y="11"/>
                    </a:cubicBezTo>
                    <a:cubicBezTo>
                      <a:pt x="3" y="12"/>
                      <a:pt x="4" y="12"/>
                      <a:pt x="4" y="13"/>
                    </a:cubicBezTo>
                    <a:cubicBezTo>
                      <a:pt x="5" y="13"/>
                      <a:pt x="5" y="13"/>
                      <a:pt x="5" y="13"/>
                    </a:cubicBezTo>
                    <a:cubicBezTo>
                      <a:pt x="6" y="13"/>
                      <a:pt x="6" y="13"/>
                      <a:pt x="6" y="12"/>
                    </a:cubicBezTo>
                    <a:cubicBezTo>
                      <a:pt x="7" y="12"/>
                      <a:pt x="7" y="12"/>
                      <a:pt x="7" y="12"/>
                    </a:cubicBezTo>
                    <a:cubicBezTo>
                      <a:pt x="7" y="12"/>
                      <a:pt x="7" y="12"/>
                      <a:pt x="8" y="12"/>
                    </a:cubicBezTo>
                    <a:cubicBezTo>
                      <a:pt x="8" y="12"/>
                      <a:pt x="8" y="12"/>
                      <a:pt x="8" y="12"/>
                    </a:cubicBezTo>
                    <a:cubicBezTo>
                      <a:pt x="8" y="13"/>
                      <a:pt x="9" y="13"/>
                      <a:pt x="9" y="13"/>
                    </a:cubicBezTo>
                    <a:cubicBezTo>
                      <a:pt x="10" y="12"/>
                      <a:pt x="10" y="12"/>
                      <a:pt x="10" y="12"/>
                    </a:cubicBezTo>
                    <a:cubicBezTo>
                      <a:pt x="11" y="12"/>
                      <a:pt x="11" y="12"/>
                      <a:pt x="11" y="11"/>
                    </a:cubicBezTo>
                    <a:cubicBezTo>
                      <a:pt x="10" y="10"/>
                      <a:pt x="10" y="10"/>
                      <a:pt x="10" y="10"/>
                    </a:cubicBezTo>
                    <a:cubicBezTo>
                      <a:pt x="11" y="10"/>
                      <a:pt x="11" y="10"/>
                      <a:pt x="11" y="10"/>
                    </a:cubicBezTo>
                    <a:cubicBezTo>
                      <a:pt x="12" y="10"/>
                      <a:pt x="12" y="10"/>
                      <a:pt x="12" y="10"/>
                    </a:cubicBezTo>
                    <a:cubicBezTo>
                      <a:pt x="12" y="10"/>
                      <a:pt x="13" y="10"/>
                      <a:pt x="13" y="9"/>
                    </a:cubicBezTo>
                    <a:cubicBezTo>
                      <a:pt x="13" y="8"/>
                      <a:pt x="13" y="8"/>
                      <a:pt x="13" y="8"/>
                    </a:cubicBezTo>
                    <a:cubicBezTo>
                      <a:pt x="14" y="8"/>
                      <a:pt x="13" y="7"/>
                      <a:pt x="13" y="7"/>
                    </a:cubicBezTo>
                    <a:close/>
                    <a:moveTo>
                      <a:pt x="8" y="9"/>
                    </a:moveTo>
                    <a:cubicBezTo>
                      <a:pt x="7" y="9"/>
                      <a:pt x="5" y="9"/>
                      <a:pt x="5" y="8"/>
                    </a:cubicBezTo>
                    <a:cubicBezTo>
                      <a:pt x="4" y="6"/>
                      <a:pt x="5" y="5"/>
                      <a:pt x="6" y="4"/>
                    </a:cubicBezTo>
                    <a:cubicBezTo>
                      <a:pt x="7" y="4"/>
                      <a:pt x="9" y="4"/>
                      <a:pt x="9" y="6"/>
                    </a:cubicBezTo>
                    <a:cubicBezTo>
                      <a:pt x="10" y="7"/>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98"/>
              <p:cNvSpPr>
                <a:spLocks noEditPoints="1"/>
              </p:cNvSpPr>
              <p:nvPr/>
            </p:nvSpPr>
            <p:spPr bwMode="auto">
              <a:xfrm>
                <a:off x="4018" y="2002"/>
                <a:ext cx="21" cy="21"/>
              </a:xfrm>
              <a:custGeom>
                <a:avLst/>
                <a:gdLst>
                  <a:gd name="T0" fmla="*/ 8 w 9"/>
                  <a:gd name="T1" fmla="*/ 5 h 9"/>
                  <a:gd name="T2" fmla="*/ 8 w 9"/>
                  <a:gd name="T3" fmla="*/ 5 h 9"/>
                  <a:gd name="T4" fmla="*/ 8 w 9"/>
                  <a:gd name="T5" fmla="*/ 4 h 9"/>
                  <a:gd name="T6" fmla="*/ 8 w 9"/>
                  <a:gd name="T7" fmla="*/ 4 h 9"/>
                  <a:gd name="T8" fmla="*/ 8 w 9"/>
                  <a:gd name="T9" fmla="*/ 3 h 9"/>
                  <a:gd name="T10" fmla="*/ 8 w 9"/>
                  <a:gd name="T11" fmla="*/ 2 h 9"/>
                  <a:gd name="T12" fmla="*/ 7 w 9"/>
                  <a:gd name="T13" fmla="*/ 2 h 9"/>
                  <a:gd name="T14" fmla="*/ 7 w 9"/>
                  <a:gd name="T15" fmla="*/ 2 h 9"/>
                  <a:gd name="T16" fmla="*/ 6 w 9"/>
                  <a:gd name="T17" fmla="*/ 2 h 9"/>
                  <a:gd name="T18" fmla="*/ 7 w 9"/>
                  <a:gd name="T19" fmla="*/ 1 h 9"/>
                  <a:gd name="T20" fmla="*/ 6 w 9"/>
                  <a:gd name="T21" fmla="*/ 0 h 9"/>
                  <a:gd name="T22" fmla="*/ 6 w 9"/>
                  <a:gd name="T23" fmla="*/ 0 h 9"/>
                  <a:gd name="T24" fmla="*/ 5 w 9"/>
                  <a:gd name="T25" fmla="*/ 0 h 9"/>
                  <a:gd name="T26" fmla="*/ 4 w 9"/>
                  <a:gd name="T27" fmla="*/ 1 h 9"/>
                  <a:gd name="T28" fmla="*/ 4 w 9"/>
                  <a:gd name="T29" fmla="*/ 1 h 9"/>
                  <a:gd name="T30" fmla="*/ 4 w 9"/>
                  <a:gd name="T31" fmla="*/ 0 h 9"/>
                  <a:gd name="T32" fmla="*/ 3 w 9"/>
                  <a:gd name="T33" fmla="*/ 0 h 9"/>
                  <a:gd name="T34" fmla="*/ 2 w 9"/>
                  <a:gd name="T35" fmla="*/ 0 h 9"/>
                  <a:gd name="T36" fmla="*/ 2 w 9"/>
                  <a:gd name="T37" fmla="*/ 1 h 9"/>
                  <a:gd name="T38" fmla="*/ 2 w 9"/>
                  <a:gd name="T39" fmla="*/ 2 h 9"/>
                  <a:gd name="T40" fmla="*/ 1 w 9"/>
                  <a:gd name="T41" fmla="*/ 2 h 9"/>
                  <a:gd name="T42" fmla="*/ 1 w 9"/>
                  <a:gd name="T43" fmla="*/ 2 h 9"/>
                  <a:gd name="T44" fmla="*/ 0 w 9"/>
                  <a:gd name="T45" fmla="*/ 2 h 9"/>
                  <a:gd name="T46" fmla="*/ 0 w 9"/>
                  <a:gd name="T47" fmla="*/ 3 h 9"/>
                  <a:gd name="T48" fmla="*/ 0 w 9"/>
                  <a:gd name="T49" fmla="*/ 4 h 9"/>
                  <a:gd name="T50" fmla="*/ 1 w 9"/>
                  <a:gd name="T51" fmla="*/ 4 h 9"/>
                  <a:gd name="T52" fmla="*/ 1 w 9"/>
                  <a:gd name="T53" fmla="*/ 5 h 9"/>
                  <a:gd name="T54" fmla="*/ 0 w 9"/>
                  <a:gd name="T55" fmla="*/ 5 h 9"/>
                  <a:gd name="T56" fmla="*/ 0 w 9"/>
                  <a:gd name="T57" fmla="*/ 6 h 9"/>
                  <a:gd name="T58" fmla="*/ 0 w 9"/>
                  <a:gd name="T59" fmla="*/ 6 h 9"/>
                  <a:gd name="T60" fmla="*/ 1 w 9"/>
                  <a:gd name="T61" fmla="*/ 7 h 9"/>
                  <a:gd name="T62" fmla="*/ 2 w 9"/>
                  <a:gd name="T63" fmla="*/ 7 h 9"/>
                  <a:gd name="T64" fmla="*/ 2 w 9"/>
                  <a:gd name="T65" fmla="*/ 7 h 9"/>
                  <a:gd name="T66" fmla="*/ 2 w 9"/>
                  <a:gd name="T67" fmla="*/ 8 h 9"/>
                  <a:gd name="T68" fmla="*/ 2 w 9"/>
                  <a:gd name="T69" fmla="*/ 8 h 9"/>
                  <a:gd name="T70" fmla="*/ 3 w 9"/>
                  <a:gd name="T71" fmla="*/ 9 h 9"/>
                  <a:gd name="T72" fmla="*/ 4 w 9"/>
                  <a:gd name="T73" fmla="*/ 8 h 9"/>
                  <a:gd name="T74" fmla="*/ 4 w 9"/>
                  <a:gd name="T75" fmla="*/ 8 h 9"/>
                  <a:gd name="T76" fmla="*/ 5 w 9"/>
                  <a:gd name="T77" fmla="*/ 8 h 9"/>
                  <a:gd name="T78" fmla="*/ 5 w 9"/>
                  <a:gd name="T79" fmla="*/ 8 h 9"/>
                  <a:gd name="T80" fmla="*/ 6 w 9"/>
                  <a:gd name="T81" fmla="*/ 9 h 9"/>
                  <a:gd name="T82" fmla="*/ 6 w 9"/>
                  <a:gd name="T83" fmla="*/ 8 h 9"/>
                  <a:gd name="T84" fmla="*/ 7 w 9"/>
                  <a:gd name="T85" fmla="*/ 7 h 9"/>
                  <a:gd name="T86" fmla="*/ 6 w 9"/>
                  <a:gd name="T87" fmla="*/ 7 h 9"/>
                  <a:gd name="T88" fmla="*/ 7 w 9"/>
                  <a:gd name="T89" fmla="*/ 6 h 9"/>
                  <a:gd name="T90" fmla="*/ 7 w 9"/>
                  <a:gd name="T91" fmla="*/ 7 h 9"/>
                  <a:gd name="T92" fmla="*/ 8 w 9"/>
                  <a:gd name="T93" fmla="*/ 6 h 9"/>
                  <a:gd name="T94" fmla="*/ 9 w 9"/>
                  <a:gd name="T95" fmla="*/ 6 h 9"/>
                  <a:gd name="T96" fmla="*/ 8 w 9"/>
                  <a:gd name="T97" fmla="*/ 5 h 9"/>
                  <a:gd name="T98" fmla="*/ 5 w 9"/>
                  <a:gd name="T99" fmla="*/ 6 h 9"/>
                  <a:gd name="T100" fmla="*/ 3 w 9"/>
                  <a:gd name="T101" fmla="*/ 5 h 9"/>
                  <a:gd name="T102" fmla="*/ 3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4"/>
                      <a:pt x="8" y="4"/>
                      <a:pt x="8" y="4"/>
                    </a:cubicBezTo>
                    <a:cubicBezTo>
                      <a:pt x="8" y="4"/>
                      <a:pt x="8" y="4"/>
                      <a:pt x="8" y="4"/>
                    </a:cubicBezTo>
                    <a:cubicBezTo>
                      <a:pt x="8" y="4"/>
                      <a:pt x="9" y="3"/>
                      <a:pt x="8" y="3"/>
                    </a:cubicBezTo>
                    <a:cubicBezTo>
                      <a:pt x="8" y="2"/>
                      <a:pt x="8" y="2"/>
                      <a:pt x="8" y="2"/>
                    </a:cubicBezTo>
                    <a:cubicBezTo>
                      <a:pt x="8" y="2"/>
                      <a:pt x="8" y="2"/>
                      <a:pt x="7" y="2"/>
                    </a:cubicBezTo>
                    <a:cubicBezTo>
                      <a:pt x="7" y="2"/>
                      <a:pt x="7" y="2"/>
                      <a:pt x="7" y="2"/>
                    </a:cubicBezTo>
                    <a:cubicBezTo>
                      <a:pt x="7" y="2"/>
                      <a:pt x="6" y="2"/>
                      <a:pt x="6" y="2"/>
                    </a:cubicBezTo>
                    <a:cubicBezTo>
                      <a:pt x="7" y="1"/>
                      <a:pt x="7" y="1"/>
                      <a:pt x="7" y="1"/>
                    </a:cubicBezTo>
                    <a:cubicBezTo>
                      <a:pt x="7" y="1"/>
                      <a:pt x="6" y="0"/>
                      <a:pt x="6" y="0"/>
                    </a:cubicBezTo>
                    <a:cubicBezTo>
                      <a:pt x="6" y="0"/>
                      <a:pt x="6" y="0"/>
                      <a:pt x="6" y="0"/>
                    </a:cubicBezTo>
                    <a:cubicBezTo>
                      <a:pt x="5" y="0"/>
                      <a:pt x="5" y="0"/>
                      <a:pt x="5" y="0"/>
                    </a:cubicBezTo>
                    <a:cubicBezTo>
                      <a:pt x="4" y="1"/>
                      <a:pt x="4" y="1"/>
                      <a:pt x="4" y="1"/>
                    </a:cubicBezTo>
                    <a:cubicBezTo>
                      <a:pt x="4" y="1"/>
                      <a:pt x="4" y="1"/>
                      <a:pt x="4" y="1"/>
                    </a:cubicBezTo>
                    <a:cubicBezTo>
                      <a:pt x="4" y="0"/>
                      <a:pt x="4" y="0"/>
                      <a:pt x="4" y="0"/>
                    </a:cubicBezTo>
                    <a:cubicBezTo>
                      <a:pt x="3" y="0"/>
                      <a:pt x="3" y="0"/>
                      <a:pt x="3" y="0"/>
                    </a:cubicBezTo>
                    <a:cubicBezTo>
                      <a:pt x="2" y="0"/>
                      <a:pt x="2" y="0"/>
                      <a:pt x="2" y="0"/>
                    </a:cubicBezTo>
                    <a:cubicBezTo>
                      <a:pt x="2" y="1"/>
                      <a:pt x="2" y="1"/>
                      <a:pt x="2" y="1"/>
                    </a:cubicBezTo>
                    <a:cubicBezTo>
                      <a:pt x="2" y="2"/>
                      <a:pt x="2" y="2"/>
                      <a:pt x="2" y="2"/>
                    </a:cubicBezTo>
                    <a:cubicBezTo>
                      <a:pt x="2" y="2"/>
                      <a:pt x="2" y="2"/>
                      <a:pt x="1" y="2"/>
                    </a:cubicBezTo>
                    <a:cubicBezTo>
                      <a:pt x="1" y="2"/>
                      <a:pt x="1" y="2"/>
                      <a:pt x="1" y="2"/>
                    </a:cubicBezTo>
                    <a:cubicBezTo>
                      <a:pt x="1" y="2"/>
                      <a:pt x="0" y="2"/>
                      <a:pt x="0" y="2"/>
                    </a:cubicBezTo>
                    <a:cubicBezTo>
                      <a:pt x="0" y="3"/>
                      <a:pt x="0" y="3"/>
                      <a:pt x="0" y="3"/>
                    </a:cubicBezTo>
                    <a:cubicBezTo>
                      <a:pt x="0" y="3"/>
                      <a:pt x="0" y="4"/>
                      <a:pt x="0" y="4"/>
                    </a:cubicBezTo>
                    <a:cubicBezTo>
                      <a:pt x="1" y="4"/>
                      <a:pt x="1" y="4"/>
                      <a:pt x="1" y="4"/>
                    </a:cubicBezTo>
                    <a:cubicBezTo>
                      <a:pt x="1" y="4"/>
                      <a:pt x="1" y="5"/>
                      <a:pt x="1" y="5"/>
                    </a:cubicBezTo>
                    <a:cubicBezTo>
                      <a:pt x="0" y="5"/>
                      <a:pt x="0" y="5"/>
                      <a:pt x="0" y="5"/>
                    </a:cubicBezTo>
                    <a:cubicBezTo>
                      <a:pt x="0" y="5"/>
                      <a:pt x="0" y="6"/>
                      <a:pt x="0" y="6"/>
                    </a:cubicBezTo>
                    <a:cubicBezTo>
                      <a:pt x="0" y="6"/>
                      <a:pt x="0" y="6"/>
                      <a:pt x="0" y="6"/>
                    </a:cubicBezTo>
                    <a:cubicBezTo>
                      <a:pt x="0" y="7"/>
                      <a:pt x="1" y="7"/>
                      <a:pt x="1" y="7"/>
                    </a:cubicBezTo>
                    <a:cubicBezTo>
                      <a:pt x="2" y="7"/>
                      <a:pt x="2" y="7"/>
                      <a:pt x="2" y="7"/>
                    </a:cubicBezTo>
                    <a:cubicBezTo>
                      <a:pt x="2" y="7"/>
                      <a:pt x="2" y="7"/>
                      <a:pt x="2" y="7"/>
                    </a:cubicBezTo>
                    <a:cubicBezTo>
                      <a:pt x="2" y="8"/>
                      <a:pt x="2" y="8"/>
                      <a:pt x="2" y="8"/>
                    </a:cubicBezTo>
                    <a:cubicBezTo>
                      <a:pt x="2" y="8"/>
                      <a:pt x="2" y="8"/>
                      <a:pt x="2" y="8"/>
                    </a:cubicBezTo>
                    <a:cubicBezTo>
                      <a:pt x="3" y="9"/>
                      <a:pt x="3" y="9"/>
                      <a:pt x="3" y="9"/>
                    </a:cubicBezTo>
                    <a:cubicBezTo>
                      <a:pt x="3" y="9"/>
                      <a:pt x="4" y="9"/>
                      <a:pt x="4" y="8"/>
                    </a:cubicBezTo>
                    <a:cubicBezTo>
                      <a:pt x="4" y="8"/>
                      <a:pt x="4" y="8"/>
                      <a:pt x="4" y="8"/>
                    </a:cubicBezTo>
                    <a:cubicBezTo>
                      <a:pt x="4" y="8"/>
                      <a:pt x="4" y="8"/>
                      <a:pt x="5" y="8"/>
                    </a:cubicBezTo>
                    <a:cubicBezTo>
                      <a:pt x="5" y="8"/>
                      <a:pt x="5" y="8"/>
                      <a:pt x="5" y="8"/>
                    </a:cubicBezTo>
                    <a:cubicBezTo>
                      <a:pt x="5" y="9"/>
                      <a:pt x="5" y="9"/>
                      <a:pt x="6" y="9"/>
                    </a:cubicBezTo>
                    <a:cubicBezTo>
                      <a:pt x="6" y="8"/>
                      <a:pt x="6" y="8"/>
                      <a:pt x="6" y="8"/>
                    </a:cubicBezTo>
                    <a:cubicBezTo>
                      <a:pt x="7" y="8"/>
                      <a:pt x="7" y="8"/>
                      <a:pt x="7" y="7"/>
                    </a:cubicBezTo>
                    <a:cubicBezTo>
                      <a:pt x="6" y="7"/>
                      <a:pt x="6" y="7"/>
                      <a:pt x="6" y="7"/>
                    </a:cubicBezTo>
                    <a:cubicBezTo>
                      <a:pt x="7" y="7"/>
                      <a:pt x="7" y="7"/>
                      <a:pt x="7" y="6"/>
                    </a:cubicBezTo>
                    <a:cubicBezTo>
                      <a:pt x="7" y="7"/>
                      <a:pt x="7" y="7"/>
                      <a:pt x="7" y="7"/>
                    </a:cubicBezTo>
                    <a:cubicBezTo>
                      <a:pt x="8" y="7"/>
                      <a:pt x="8" y="7"/>
                      <a:pt x="8" y="6"/>
                    </a:cubicBezTo>
                    <a:cubicBezTo>
                      <a:pt x="9" y="6"/>
                      <a:pt x="9" y="6"/>
                      <a:pt x="9" y="6"/>
                    </a:cubicBezTo>
                    <a:cubicBezTo>
                      <a:pt x="9" y="5"/>
                      <a:pt x="8" y="5"/>
                      <a:pt x="8" y="5"/>
                    </a:cubicBezTo>
                    <a:close/>
                    <a:moveTo>
                      <a:pt x="5" y="6"/>
                    </a:moveTo>
                    <a:cubicBezTo>
                      <a:pt x="4" y="6"/>
                      <a:pt x="3" y="6"/>
                      <a:pt x="3" y="5"/>
                    </a:cubicBezTo>
                    <a:cubicBezTo>
                      <a:pt x="2" y="4"/>
                      <a:pt x="3" y="3"/>
                      <a:pt x="3" y="3"/>
                    </a:cubicBezTo>
                    <a:cubicBezTo>
                      <a:pt x="4" y="2"/>
                      <a:pt x="5"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99"/>
              <p:cNvSpPr>
                <a:spLocks noEditPoints="1"/>
              </p:cNvSpPr>
              <p:nvPr/>
            </p:nvSpPr>
            <p:spPr bwMode="auto">
              <a:xfrm>
                <a:off x="3767" y="1615"/>
                <a:ext cx="26" cy="26"/>
              </a:xfrm>
              <a:custGeom>
                <a:avLst/>
                <a:gdLst>
                  <a:gd name="T0" fmla="*/ 11 w 11"/>
                  <a:gd name="T1" fmla="*/ 7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1 h 11"/>
                  <a:gd name="T24" fmla="*/ 6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6 h 11"/>
                  <a:gd name="T52" fmla="*/ 1 w 11"/>
                  <a:gd name="T53" fmla="*/ 6 h 11"/>
                  <a:gd name="T54" fmla="*/ 1 w 11"/>
                  <a:gd name="T55" fmla="*/ 7 h 11"/>
                  <a:gd name="T56" fmla="*/ 0 w 11"/>
                  <a:gd name="T57" fmla="*/ 8 h 11"/>
                  <a:gd name="T58" fmla="*/ 1 w 11"/>
                  <a:gd name="T59" fmla="*/ 9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8 w 11"/>
                  <a:gd name="T81" fmla="*/ 11 h 11"/>
                  <a:gd name="T82" fmla="*/ 8 w 11"/>
                  <a:gd name="T83" fmla="*/ 11 h 11"/>
                  <a:gd name="T84" fmla="*/ 9 w 11"/>
                  <a:gd name="T85" fmla="*/ 10 h 11"/>
                  <a:gd name="T86" fmla="*/ 8 w 11"/>
                  <a:gd name="T87" fmla="*/ 9 h 11"/>
                  <a:gd name="T88" fmla="*/ 9 w 11"/>
                  <a:gd name="T89" fmla="*/ 9 h 11"/>
                  <a:gd name="T90" fmla="*/ 10 w 11"/>
                  <a:gd name="T91" fmla="*/ 9 h 11"/>
                  <a:gd name="T92" fmla="*/ 11 w 11"/>
                  <a:gd name="T93" fmla="*/ 8 h 11"/>
                  <a:gd name="T94" fmla="*/ 11 w 11"/>
                  <a:gd name="T95" fmla="*/ 8 h 11"/>
                  <a:gd name="T96" fmla="*/ 11 w 11"/>
                  <a:gd name="T97" fmla="*/ 7 h 11"/>
                  <a:gd name="T98" fmla="*/ 6 w 11"/>
                  <a:gd name="T99" fmla="*/ 8 h 11"/>
                  <a:gd name="T100" fmla="*/ 4 w 11"/>
                  <a:gd name="T101" fmla="*/ 7 h 11"/>
                  <a:gd name="T102" fmla="*/ 5 w 11"/>
                  <a:gd name="T103" fmla="*/ 4 h 11"/>
                  <a:gd name="T104" fmla="*/ 8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7"/>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0" y="3"/>
                      <a:pt x="10" y="3"/>
                      <a:pt x="10" y="3"/>
                    </a:cubicBezTo>
                    <a:cubicBezTo>
                      <a:pt x="9" y="3"/>
                      <a:pt x="9" y="3"/>
                      <a:pt x="9" y="3"/>
                    </a:cubicBezTo>
                    <a:cubicBezTo>
                      <a:pt x="9" y="3"/>
                      <a:pt x="8" y="3"/>
                      <a:pt x="8" y="3"/>
                    </a:cubicBezTo>
                    <a:cubicBezTo>
                      <a:pt x="9" y="2"/>
                      <a:pt x="9" y="2"/>
                      <a:pt x="9" y="2"/>
                    </a:cubicBezTo>
                    <a:cubicBezTo>
                      <a:pt x="9" y="1"/>
                      <a:pt x="9" y="1"/>
                      <a:pt x="8" y="1"/>
                    </a:cubicBezTo>
                    <a:cubicBezTo>
                      <a:pt x="7" y="1"/>
                      <a:pt x="7" y="1"/>
                      <a:pt x="7" y="1"/>
                    </a:cubicBezTo>
                    <a:cubicBezTo>
                      <a:pt x="7" y="0"/>
                      <a:pt x="6" y="1"/>
                      <a:pt x="6" y="1"/>
                    </a:cubicBezTo>
                    <a:cubicBezTo>
                      <a:pt x="6" y="2"/>
                      <a:pt x="6" y="2"/>
                      <a:pt x="6" y="2"/>
                    </a:cubicBezTo>
                    <a:cubicBezTo>
                      <a:pt x="6" y="2"/>
                      <a:pt x="5" y="2"/>
                      <a:pt x="5" y="2"/>
                    </a:cubicBezTo>
                    <a:cubicBezTo>
                      <a:pt x="5" y="1"/>
                      <a:pt x="5" y="1"/>
                      <a:pt x="5" y="1"/>
                    </a:cubicBezTo>
                    <a:cubicBezTo>
                      <a:pt x="5" y="1"/>
                      <a:pt x="4" y="0"/>
                      <a:pt x="4" y="1"/>
                    </a:cubicBezTo>
                    <a:cubicBezTo>
                      <a:pt x="3" y="1"/>
                      <a:pt x="3" y="1"/>
                      <a:pt x="3" y="1"/>
                    </a:cubicBezTo>
                    <a:cubicBezTo>
                      <a:pt x="3" y="1"/>
                      <a:pt x="2" y="2"/>
                      <a:pt x="3" y="2"/>
                    </a:cubicBezTo>
                    <a:cubicBezTo>
                      <a:pt x="3" y="3"/>
                      <a:pt x="3" y="3"/>
                      <a:pt x="3" y="3"/>
                    </a:cubicBezTo>
                    <a:cubicBezTo>
                      <a:pt x="3" y="3"/>
                      <a:pt x="2" y="3"/>
                      <a:pt x="2" y="3"/>
                    </a:cubicBezTo>
                    <a:cubicBezTo>
                      <a:pt x="2" y="3"/>
                      <a:pt x="2" y="3"/>
                      <a:pt x="2" y="3"/>
                    </a:cubicBezTo>
                    <a:cubicBezTo>
                      <a:pt x="1" y="3"/>
                      <a:pt x="1" y="3"/>
                      <a:pt x="1" y="3"/>
                    </a:cubicBezTo>
                    <a:cubicBezTo>
                      <a:pt x="0" y="4"/>
                      <a:pt x="0" y="4"/>
                      <a:pt x="0" y="4"/>
                    </a:cubicBezTo>
                    <a:cubicBezTo>
                      <a:pt x="0" y="5"/>
                      <a:pt x="0" y="5"/>
                      <a:pt x="1" y="5"/>
                    </a:cubicBezTo>
                    <a:cubicBezTo>
                      <a:pt x="1" y="6"/>
                      <a:pt x="1" y="6"/>
                      <a:pt x="1" y="6"/>
                    </a:cubicBezTo>
                    <a:cubicBezTo>
                      <a:pt x="1" y="6"/>
                      <a:pt x="1" y="6"/>
                      <a:pt x="1" y="6"/>
                    </a:cubicBezTo>
                    <a:cubicBezTo>
                      <a:pt x="1" y="7"/>
                      <a:pt x="1" y="7"/>
                      <a:pt x="1" y="7"/>
                    </a:cubicBezTo>
                    <a:cubicBezTo>
                      <a:pt x="0" y="7"/>
                      <a:pt x="0" y="7"/>
                      <a:pt x="0" y="8"/>
                    </a:cubicBezTo>
                    <a:cubicBezTo>
                      <a:pt x="1" y="9"/>
                      <a:pt x="1" y="9"/>
                      <a:pt x="1" y="9"/>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4" y="11"/>
                      <a:pt x="5" y="11"/>
                      <a:pt x="5" y="11"/>
                    </a:cubicBezTo>
                    <a:cubicBezTo>
                      <a:pt x="5" y="10"/>
                      <a:pt x="5" y="10"/>
                      <a:pt x="5" y="10"/>
                    </a:cubicBezTo>
                    <a:cubicBezTo>
                      <a:pt x="6" y="10"/>
                      <a:pt x="6" y="10"/>
                      <a:pt x="6" y="10"/>
                    </a:cubicBezTo>
                    <a:cubicBezTo>
                      <a:pt x="6" y="11"/>
                      <a:pt x="6" y="11"/>
                      <a:pt x="6" y="11"/>
                    </a:cubicBezTo>
                    <a:cubicBezTo>
                      <a:pt x="7" y="11"/>
                      <a:pt x="7" y="11"/>
                      <a:pt x="8" y="11"/>
                    </a:cubicBezTo>
                    <a:cubicBezTo>
                      <a:pt x="8" y="11"/>
                      <a:pt x="8" y="11"/>
                      <a:pt x="8" y="11"/>
                    </a:cubicBezTo>
                    <a:cubicBezTo>
                      <a:pt x="9" y="11"/>
                      <a:pt x="9" y="10"/>
                      <a:pt x="9" y="10"/>
                    </a:cubicBezTo>
                    <a:cubicBezTo>
                      <a:pt x="8" y="9"/>
                      <a:pt x="8" y="9"/>
                      <a:pt x="8"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6" y="8"/>
                    </a:moveTo>
                    <a:cubicBezTo>
                      <a:pt x="5" y="8"/>
                      <a:pt x="4" y="8"/>
                      <a:pt x="4" y="7"/>
                    </a:cubicBezTo>
                    <a:cubicBezTo>
                      <a:pt x="3" y="6"/>
                      <a:pt x="4" y="5"/>
                      <a:pt x="5" y="4"/>
                    </a:cubicBezTo>
                    <a:cubicBezTo>
                      <a:pt x="6" y="4"/>
                      <a:pt x="7" y="4"/>
                      <a:pt x="8" y="5"/>
                    </a:cubicBezTo>
                    <a:cubicBezTo>
                      <a:pt x="8" y="6"/>
                      <a:pt x="8"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00"/>
              <p:cNvSpPr>
                <a:spLocks noEditPoints="1"/>
              </p:cNvSpPr>
              <p:nvPr/>
            </p:nvSpPr>
            <p:spPr bwMode="auto">
              <a:xfrm>
                <a:off x="3622" y="1729"/>
                <a:ext cx="31" cy="31"/>
              </a:xfrm>
              <a:custGeom>
                <a:avLst/>
                <a:gdLst>
                  <a:gd name="T0" fmla="*/ 13 w 13"/>
                  <a:gd name="T1" fmla="*/ 7 h 13"/>
                  <a:gd name="T2" fmla="*/ 12 w 13"/>
                  <a:gd name="T3" fmla="*/ 7 h 13"/>
                  <a:gd name="T4" fmla="*/ 12 w 13"/>
                  <a:gd name="T5" fmla="*/ 6 h 13"/>
                  <a:gd name="T6" fmla="*/ 13 w 13"/>
                  <a:gd name="T7" fmla="*/ 5 h 13"/>
                  <a:gd name="T8" fmla="*/ 13 w 13"/>
                  <a:gd name="T9" fmla="*/ 4 h 13"/>
                  <a:gd name="T10" fmla="*/ 13 w 13"/>
                  <a:gd name="T11" fmla="*/ 3 h 13"/>
                  <a:gd name="T12" fmla="*/ 11 w 13"/>
                  <a:gd name="T13" fmla="*/ 3 h 13"/>
                  <a:gd name="T14" fmla="*/ 10 w 13"/>
                  <a:gd name="T15" fmla="*/ 3 h 13"/>
                  <a:gd name="T16" fmla="*/ 10 w 13"/>
                  <a:gd name="T17" fmla="*/ 2 h 13"/>
                  <a:gd name="T18" fmla="*/ 10 w 13"/>
                  <a:gd name="T19" fmla="*/ 1 h 13"/>
                  <a:gd name="T20" fmla="*/ 10 w 13"/>
                  <a:gd name="T21" fmla="*/ 0 h 13"/>
                  <a:gd name="T22" fmla="*/ 9 w 13"/>
                  <a:gd name="T23" fmla="*/ 0 h 13"/>
                  <a:gd name="T24" fmla="*/ 7 w 13"/>
                  <a:gd name="T25" fmla="*/ 0 h 13"/>
                  <a:gd name="T26" fmla="*/ 7 w 13"/>
                  <a:gd name="T27" fmla="*/ 1 h 13"/>
                  <a:gd name="T28" fmla="*/ 6 w 13"/>
                  <a:gd name="T29" fmla="*/ 1 h 13"/>
                  <a:gd name="T30" fmla="*/ 6 w 13"/>
                  <a:gd name="T31" fmla="*/ 0 h 13"/>
                  <a:gd name="T32" fmla="*/ 5 w 13"/>
                  <a:gd name="T33" fmla="*/ 0 h 13"/>
                  <a:gd name="T34" fmla="*/ 4 w 13"/>
                  <a:gd name="T35" fmla="*/ 0 h 13"/>
                  <a:gd name="T36" fmla="*/ 3 w 13"/>
                  <a:gd name="T37" fmla="*/ 1 h 13"/>
                  <a:gd name="T38" fmla="*/ 3 w 13"/>
                  <a:gd name="T39" fmla="*/ 2 h 13"/>
                  <a:gd name="T40" fmla="*/ 3 w 13"/>
                  <a:gd name="T41" fmla="*/ 3 h 13"/>
                  <a:gd name="T42" fmla="*/ 2 w 13"/>
                  <a:gd name="T43" fmla="*/ 3 h 13"/>
                  <a:gd name="T44" fmla="*/ 1 w 13"/>
                  <a:gd name="T45" fmla="*/ 3 h 13"/>
                  <a:gd name="T46" fmla="*/ 0 w 13"/>
                  <a:gd name="T47" fmla="*/ 4 h 13"/>
                  <a:gd name="T48" fmla="*/ 1 w 13"/>
                  <a:gd name="T49" fmla="*/ 5 h 13"/>
                  <a:gd name="T50" fmla="*/ 2 w 13"/>
                  <a:gd name="T51" fmla="*/ 6 h 13"/>
                  <a:gd name="T52" fmla="*/ 2 w 13"/>
                  <a:gd name="T53" fmla="*/ 7 h 13"/>
                  <a:gd name="T54" fmla="*/ 1 w 13"/>
                  <a:gd name="T55" fmla="*/ 7 h 13"/>
                  <a:gd name="T56" fmla="*/ 0 w 13"/>
                  <a:gd name="T57" fmla="*/ 8 h 13"/>
                  <a:gd name="T58" fmla="*/ 1 w 13"/>
                  <a:gd name="T59" fmla="*/ 9 h 13"/>
                  <a:gd name="T60" fmla="*/ 2 w 13"/>
                  <a:gd name="T61" fmla="*/ 10 h 13"/>
                  <a:gd name="T62" fmla="*/ 3 w 13"/>
                  <a:gd name="T63" fmla="*/ 9 h 13"/>
                  <a:gd name="T64" fmla="*/ 4 w 13"/>
                  <a:gd name="T65" fmla="*/ 10 h 13"/>
                  <a:gd name="T66" fmla="*/ 3 w 13"/>
                  <a:gd name="T67" fmla="*/ 11 h 13"/>
                  <a:gd name="T68" fmla="*/ 4 w 13"/>
                  <a:gd name="T69" fmla="*/ 12 h 13"/>
                  <a:gd name="T70" fmla="*/ 5 w 13"/>
                  <a:gd name="T71" fmla="*/ 13 h 13"/>
                  <a:gd name="T72" fmla="*/ 6 w 13"/>
                  <a:gd name="T73" fmla="*/ 12 h 13"/>
                  <a:gd name="T74" fmla="*/ 6 w 13"/>
                  <a:gd name="T75" fmla="*/ 11 h 13"/>
                  <a:gd name="T76" fmla="*/ 7 w 13"/>
                  <a:gd name="T77" fmla="*/ 11 h 13"/>
                  <a:gd name="T78" fmla="*/ 8 w 13"/>
                  <a:gd name="T79" fmla="*/ 12 h 13"/>
                  <a:gd name="T80" fmla="*/ 9 w 13"/>
                  <a:gd name="T81" fmla="*/ 12 h 13"/>
                  <a:gd name="T82" fmla="*/ 10 w 13"/>
                  <a:gd name="T83" fmla="*/ 12 h 13"/>
                  <a:gd name="T84" fmla="*/ 10 w 13"/>
                  <a:gd name="T85" fmla="*/ 11 h 13"/>
                  <a:gd name="T86" fmla="*/ 10 w 13"/>
                  <a:gd name="T87" fmla="*/ 10 h 13"/>
                  <a:gd name="T88" fmla="*/ 11 w 13"/>
                  <a:gd name="T89" fmla="*/ 9 h 13"/>
                  <a:gd name="T90" fmla="*/ 12 w 13"/>
                  <a:gd name="T91" fmla="*/ 10 h 13"/>
                  <a:gd name="T92" fmla="*/ 13 w 13"/>
                  <a:gd name="T93" fmla="*/ 9 h 13"/>
                  <a:gd name="T94" fmla="*/ 13 w 13"/>
                  <a:gd name="T95" fmla="*/ 8 h 13"/>
                  <a:gd name="T96" fmla="*/ 13 w 13"/>
                  <a:gd name="T97" fmla="*/ 7 h 13"/>
                  <a:gd name="T98" fmla="*/ 8 w 13"/>
                  <a:gd name="T99" fmla="*/ 9 h 13"/>
                  <a:gd name="T100" fmla="*/ 4 w 13"/>
                  <a:gd name="T101" fmla="*/ 7 h 13"/>
                  <a:gd name="T102" fmla="*/ 6 w 13"/>
                  <a:gd name="T103" fmla="*/ 4 h 13"/>
                  <a:gd name="T104" fmla="*/ 9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3" y="7"/>
                    </a:moveTo>
                    <a:cubicBezTo>
                      <a:pt x="12" y="7"/>
                      <a:pt x="12" y="7"/>
                      <a:pt x="12" y="7"/>
                    </a:cubicBezTo>
                    <a:cubicBezTo>
                      <a:pt x="12" y="6"/>
                      <a:pt x="12" y="6"/>
                      <a:pt x="12" y="6"/>
                    </a:cubicBezTo>
                    <a:cubicBezTo>
                      <a:pt x="13" y="5"/>
                      <a:pt x="13" y="5"/>
                      <a:pt x="13" y="5"/>
                    </a:cubicBezTo>
                    <a:cubicBezTo>
                      <a:pt x="13" y="5"/>
                      <a:pt x="13" y="4"/>
                      <a:pt x="13" y="4"/>
                    </a:cubicBezTo>
                    <a:cubicBezTo>
                      <a:pt x="13" y="3"/>
                      <a:pt x="13" y="3"/>
                      <a:pt x="13" y="3"/>
                    </a:cubicBezTo>
                    <a:cubicBezTo>
                      <a:pt x="12" y="3"/>
                      <a:pt x="12" y="2"/>
                      <a:pt x="11" y="3"/>
                    </a:cubicBezTo>
                    <a:cubicBezTo>
                      <a:pt x="10" y="3"/>
                      <a:pt x="10" y="3"/>
                      <a:pt x="10" y="3"/>
                    </a:cubicBezTo>
                    <a:cubicBezTo>
                      <a:pt x="10" y="3"/>
                      <a:pt x="10" y="2"/>
                      <a:pt x="10" y="2"/>
                    </a:cubicBezTo>
                    <a:cubicBezTo>
                      <a:pt x="10" y="1"/>
                      <a:pt x="10" y="1"/>
                      <a:pt x="10" y="1"/>
                    </a:cubicBezTo>
                    <a:cubicBezTo>
                      <a:pt x="10" y="1"/>
                      <a:pt x="10" y="0"/>
                      <a:pt x="10" y="0"/>
                    </a:cubicBezTo>
                    <a:cubicBezTo>
                      <a:pt x="9" y="0"/>
                      <a:pt x="9" y="0"/>
                      <a:pt x="9" y="0"/>
                    </a:cubicBezTo>
                    <a:cubicBezTo>
                      <a:pt x="8" y="0"/>
                      <a:pt x="8" y="0"/>
                      <a:pt x="7" y="0"/>
                    </a:cubicBezTo>
                    <a:cubicBezTo>
                      <a:pt x="7" y="1"/>
                      <a:pt x="7" y="1"/>
                      <a:pt x="7" y="1"/>
                    </a:cubicBezTo>
                    <a:cubicBezTo>
                      <a:pt x="7" y="1"/>
                      <a:pt x="6" y="1"/>
                      <a:pt x="6" y="1"/>
                    </a:cubicBezTo>
                    <a:cubicBezTo>
                      <a:pt x="6" y="0"/>
                      <a:pt x="6" y="0"/>
                      <a:pt x="6" y="0"/>
                    </a:cubicBezTo>
                    <a:cubicBezTo>
                      <a:pt x="6" y="0"/>
                      <a:pt x="5" y="0"/>
                      <a:pt x="5" y="0"/>
                    </a:cubicBezTo>
                    <a:cubicBezTo>
                      <a:pt x="4" y="0"/>
                      <a:pt x="4" y="0"/>
                      <a:pt x="4" y="0"/>
                    </a:cubicBezTo>
                    <a:cubicBezTo>
                      <a:pt x="3" y="0"/>
                      <a:pt x="3" y="1"/>
                      <a:pt x="3" y="1"/>
                    </a:cubicBezTo>
                    <a:cubicBezTo>
                      <a:pt x="3" y="2"/>
                      <a:pt x="3" y="2"/>
                      <a:pt x="3" y="2"/>
                    </a:cubicBezTo>
                    <a:cubicBezTo>
                      <a:pt x="3" y="2"/>
                      <a:pt x="3" y="3"/>
                      <a:pt x="3" y="3"/>
                    </a:cubicBezTo>
                    <a:cubicBezTo>
                      <a:pt x="2" y="3"/>
                      <a:pt x="2" y="3"/>
                      <a:pt x="2" y="3"/>
                    </a:cubicBezTo>
                    <a:cubicBezTo>
                      <a:pt x="1" y="2"/>
                      <a:pt x="1" y="3"/>
                      <a:pt x="1" y="3"/>
                    </a:cubicBezTo>
                    <a:cubicBezTo>
                      <a:pt x="0" y="4"/>
                      <a:pt x="0" y="4"/>
                      <a:pt x="0" y="4"/>
                    </a:cubicBezTo>
                    <a:cubicBezTo>
                      <a:pt x="0" y="5"/>
                      <a:pt x="0" y="5"/>
                      <a:pt x="1" y="5"/>
                    </a:cubicBezTo>
                    <a:cubicBezTo>
                      <a:pt x="2" y="6"/>
                      <a:pt x="2" y="6"/>
                      <a:pt x="2" y="6"/>
                    </a:cubicBezTo>
                    <a:cubicBezTo>
                      <a:pt x="2" y="6"/>
                      <a:pt x="2" y="6"/>
                      <a:pt x="2" y="7"/>
                    </a:cubicBezTo>
                    <a:cubicBezTo>
                      <a:pt x="1" y="7"/>
                      <a:pt x="1" y="7"/>
                      <a:pt x="1" y="7"/>
                    </a:cubicBezTo>
                    <a:cubicBezTo>
                      <a:pt x="0" y="7"/>
                      <a:pt x="0" y="8"/>
                      <a:pt x="0" y="8"/>
                    </a:cubicBezTo>
                    <a:cubicBezTo>
                      <a:pt x="1" y="9"/>
                      <a:pt x="1" y="9"/>
                      <a:pt x="1" y="9"/>
                    </a:cubicBezTo>
                    <a:cubicBezTo>
                      <a:pt x="1" y="10"/>
                      <a:pt x="2" y="10"/>
                      <a:pt x="2" y="10"/>
                    </a:cubicBezTo>
                    <a:cubicBezTo>
                      <a:pt x="3" y="9"/>
                      <a:pt x="3" y="9"/>
                      <a:pt x="3" y="9"/>
                    </a:cubicBezTo>
                    <a:cubicBezTo>
                      <a:pt x="3" y="10"/>
                      <a:pt x="3" y="10"/>
                      <a:pt x="4" y="10"/>
                    </a:cubicBezTo>
                    <a:cubicBezTo>
                      <a:pt x="3" y="11"/>
                      <a:pt x="3" y="11"/>
                      <a:pt x="3" y="11"/>
                    </a:cubicBezTo>
                    <a:cubicBezTo>
                      <a:pt x="3" y="11"/>
                      <a:pt x="3" y="12"/>
                      <a:pt x="4" y="12"/>
                    </a:cubicBezTo>
                    <a:cubicBezTo>
                      <a:pt x="5" y="13"/>
                      <a:pt x="5" y="13"/>
                      <a:pt x="5" y="13"/>
                    </a:cubicBezTo>
                    <a:cubicBezTo>
                      <a:pt x="5" y="13"/>
                      <a:pt x="6" y="13"/>
                      <a:pt x="6" y="12"/>
                    </a:cubicBezTo>
                    <a:cubicBezTo>
                      <a:pt x="6" y="11"/>
                      <a:pt x="6" y="11"/>
                      <a:pt x="6" y="11"/>
                    </a:cubicBezTo>
                    <a:cubicBezTo>
                      <a:pt x="7" y="11"/>
                      <a:pt x="7" y="11"/>
                      <a:pt x="7" y="11"/>
                    </a:cubicBezTo>
                    <a:cubicBezTo>
                      <a:pt x="8" y="12"/>
                      <a:pt x="8" y="12"/>
                      <a:pt x="8" y="12"/>
                    </a:cubicBezTo>
                    <a:cubicBezTo>
                      <a:pt x="8" y="12"/>
                      <a:pt x="8" y="13"/>
                      <a:pt x="9" y="12"/>
                    </a:cubicBezTo>
                    <a:cubicBezTo>
                      <a:pt x="10" y="12"/>
                      <a:pt x="10" y="12"/>
                      <a:pt x="10" y="12"/>
                    </a:cubicBezTo>
                    <a:cubicBezTo>
                      <a:pt x="10" y="12"/>
                      <a:pt x="11" y="11"/>
                      <a:pt x="10" y="11"/>
                    </a:cubicBezTo>
                    <a:cubicBezTo>
                      <a:pt x="10" y="10"/>
                      <a:pt x="10" y="10"/>
                      <a:pt x="10" y="10"/>
                    </a:cubicBezTo>
                    <a:cubicBezTo>
                      <a:pt x="10" y="10"/>
                      <a:pt x="10" y="10"/>
                      <a:pt x="11" y="9"/>
                    </a:cubicBezTo>
                    <a:cubicBezTo>
                      <a:pt x="12" y="10"/>
                      <a:pt x="12" y="10"/>
                      <a:pt x="12" y="10"/>
                    </a:cubicBezTo>
                    <a:cubicBezTo>
                      <a:pt x="12" y="10"/>
                      <a:pt x="13" y="10"/>
                      <a:pt x="13" y="9"/>
                    </a:cubicBezTo>
                    <a:cubicBezTo>
                      <a:pt x="13" y="8"/>
                      <a:pt x="13" y="8"/>
                      <a:pt x="13" y="8"/>
                    </a:cubicBezTo>
                    <a:cubicBezTo>
                      <a:pt x="13" y="8"/>
                      <a:pt x="13" y="7"/>
                      <a:pt x="13" y="7"/>
                    </a:cubicBezTo>
                    <a:close/>
                    <a:moveTo>
                      <a:pt x="8" y="9"/>
                    </a:moveTo>
                    <a:cubicBezTo>
                      <a:pt x="6" y="9"/>
                      <a:pt x="5" y="8"/>
                      <a:pt x="4" y="7"/>
                    </a:cubicBezTo>
                    <a:cubicBezTo>
                      <a:pt x="4" y="6"/>
                      <a:pt x="4" y="4"/>
                      <a:pt x="6" y="4"/>
                    </a:cubicBezTo>
                    <a:cubicBezTo>
                      <a:pt x="7" y="3"/>
                      <a:pt x="8" y="4"/>
                      <a:pt x="9" y="5"/>
                    </a:cubicBezTo>
                    <a:cubicBezTo>
                      <a:pt x="10"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01"/>
              <p:cNvSpPr>
                <a:spLocks noEditPoints="1"/>
              </p:cNvSpPr>
              <p:nvPr/>
            </p:nvSpPr>
            <p:spPr bwMode="auto">
              <a:xfrm>
                <a:off x="3677" y="1618"/>
                <a:ext cx="26" cy="26"/>
              </a:xfrm>
              <a:custGeom>
                <a:avLst/>
                <a:gdLst>
                  <a:gd name="T0" fmla="*/ 11 w 11"/>
                  <a:gd name="T1" fmla="*/ 6 h 11"/>
                  <a:gd name="T2" fmla="*/ 10 w 11"/>
                  <a:gd name="T3" fmla="*/ 6 h 11"/>
                  <a:gd name="T4" fmla="*/ 10 w 11"/>
                  <a:gd name="T5" fmla="*/ 5 h 11"/>
                  <a:gd name="T6" fmla="*/ 11 w 11"/>
                  <a:gd name="T7" fmla="*/ 4 h 11"/>
                  <a:gd name="T8" fmla="*/ 11 w 11"/>
                  <a:gd name="T9" fmla="*/ 3 h 11"/>
                  <a:gd name="T10" fmla="*/ 11 w 11"/>
                  <a:gd name="T11" fmla="*/ 3 h 11"/>
                  <a:gd name="T12" fmla="*/ 10 w 11"/>
                  <a:gd name="T13" fmla="*/ 2 h 11"/>
                  <a:gd name="T14" fmla="*/ 9 w 11"/>
                  <a:gd name="T15" fmla="*/ 2 h 11"/>
                  <a:gd name="T16" fmla="*/ 8 w 11"/>
                  <a:gd name="T17" fmla="*/ 2 h 11"/>
                  <a:gd name="T18" fmla="*/ 9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2 w 11"/>
                  <a:gd name="T41" fmla="*/ 3 h 11"/>
                  <a:gd name="T42" fmla="*/ 2 w 11"/>
                  <a:gd name="T43" fmla="*/ 2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6 h 11"/>
                  <a:gd name="T56" fmla="*/ 0 w 11"/>
                  <a:gd name="T57" fmla="*/ 7 h 11"/>
                  <a:gd name="T58" fmla="*/ 1 w 11"/>
                  <a:gd name="T59" fmla="*/ 8 h 11"/>
                  <a:gd name="T60" fmla="*/ 2 w 11"/>
                  <a:gd name="T61" fmla="*/ 8 h 11"/>
                  <a:gd name="T62" fmla="*/ 2 w 11"/>
                  <a:gd name="T63" fmla="*/ 8 h 11"/>
                  <a:gd name="T64" fmla="*/ 3 w 11"/>
                  <a:gd name="T65" fmla="*/ 9 h 11"/>
                  <a:gd name="T66" fmla="*/ 3 w 11"/>
                  <a:gd name="T67" fmla="*/ 9 h 11"/>
                  <a:gd name="T68" fmla="*/ 3 w 11"/>
                  <a:gd name="T69" fmla="*/ 10 h 11"/>
                  <a:gd name="T70" fmla="*/ 4 w 11"/>
                  <a:gd name="T71" fmla="*/ 11 h 11"/>
                  <a:gd name="T72" fmla="*/ 5 w 11"/>
                  <a:gd name="T73" fmla="*/ 10 h 11"/>
                  <a:gd name="T74" fmla="*/ 5 w 11"/>
                  <a:gd name="T75" fmla="*/ 9 h 11"/>
                  <a:gd name="T76" fmla="*/ 6 w 11"/>
                  <a:gd name="T77" fmla="*/ 9 h 11"/>
                  <a:gd name="T78" fmla="*/ 6 w 11"/>
                  <a:gd name="T79" fmla="*/ 10 h 11"/>
                  <a:gd name="T80" fmla="*/ 7 w 11"/>
                  <a:gd name="T81" fmla="*/ 11 h 11"/>
                  <a:gd name="T82" fmla="*/ 8 w 11"/>
                  <a:gd name="T83" fmla="*/ 10 h 11"/>
                  <a:gd name="T84" fmla="*/ 9 w 11"/>
                  <a:gd name="T85" fmla="*/ 9 h 11"/>
                  <a:gd name="T86" fmla="*/ 8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6 w 11"/>
                  <a:gd name="T99" fmla="*/ 7 h 11"/>
                  <a:gd name="T100" fmla="*/ 4 w 11"/>
                  <a:gd name="T101" fmla="*/ 6 h 11"/>
                  <a:gd name="T102" fmla="*/ 5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5"/>
                      <a:pt x="10" y="5"/>
                      <a:pt x="10" y="5"/>
                    </a:cubicBezTo>
                    <a:cubicBezTo>
                      <a:pt x="11" y="4"/>
                      <a:pt x="11" y="4"/>
                      <a:pt x="11" y="4"/>
                    </a:cubicBezTo>
                    <a:cubicBezTo>
                      <a:pt x="11" y="4"/>
                      <a:pt x="11" y="4"/>
                      <a:pt x="11" y="3"/>
                    </a:cubicBezTo>
                    <a:cubicBezTo>
                      <a:pt x="11" y="3"/>
                      <a:pt x="11" y="3"/>
                      <a:pt x="11" y="3"/>
                    </a:cubicBezTo>
                    <a:cubicBezTo>
                      <a:pt x="10" y="2"/>
                      <a:pt x="10" y="2"/>
                      <a:pt x="10" y="2"/>
                    </a:cubicBezTo>
                    <a:cubicBezTo>
                      <a:pt x="9" y="2"/>
                      <a:pt x="9" y="2"/>
                      <a:pt x="9" y="2"/>
                    </a:cubicBezTo>
                    <a:cubicBezTo>
                      <a:pt x="9" y="2"/>
                      <a:pt x="8" y="2"/>
                      <a:pt x="8" y="2"/>
                    </a:cubicBezTo>
                    <a:cubicBezTo>
                      <a:pt x="9" y="1"/>
                      <a:pt x="9" y="1"/>
                      <a:pt x="9" y="1"/>
                    </a:cubicBezTo>
                    <a:cubicBezTo>
                      <a:pt x="9" y="1"/>
                      <a:pt x="8" y="0"/>
                      <a:pt x="8" y="0"/>
                    </a:cubicBezTo>
                    <a:cubicBezTo>
                      <a:pt x="7" y="0"/>
                      <a:pt x="7" y="0"/>
                      <a:pt x="7" y="0"/>
                    </a:cubicBezTo>
                    <a:cubicBezTo>
                      <a:pt x="7" y="0"/>
                      <a:pt x="6" y="0"/>
                      <a:pt x="6" y="0"/>
                    </a:cubicBezTo>
                    <a:cubicBezTo>
                      <a:pt x="6" y="1"/>
                      <a:pt x="6" y="1"/>
                      <a:pt x="6" y="1"/>
                    </a:cubicBezTo>
                    <a:cubicBezTo>
                      <a:pt x="6" y="1"/>
                      <a:pt x="5" y="1"/>
                      <a:pt x="5" y="1"/>
                    </a:cubicBezTo>
                    <a:cubicBezTo>
                      <a:pt x="5" y="0"/>
                      <a:pt x="5" y="0"/>
                      <a:pt x="5" y="0"/>
                    </a:cubicBezTo>
                    <a:cubicBezTo>
                      <a:pt x="5" y="0"/>
                      <a:pt x="4" y="0"/>
                      <a:pt x="4" y="0"/>
                    </a:cubicBezTo>
                    <a:cubicBezTo>
                      <a:pt x="3" y="0"/>
                      <a:pt x="3" y="0"/>
                      <a:pt x="3" y="0"/>
                    </a:cubicBezTo>
                    <a:cubicBezTo>
                      <a:pt x="3" y="0"/>
                      <a:pt x="2" y="1"/>
                      <a:pt x="3" y="1"/>
                    </a:cubicBezTo>
                    <a:cubicBezTo>
                      <a:pt x="3" y="2"/>
                      <a:pt x="3" y="2"/>
                      <a:pt x="3" y="2"/>
                    </a:cubicBezTo>
                    <a:cubicBezTo>
                      <a:pt x="3" y="2"/>
                      <a:pt x="2" y="2"/>
                      <a:pt x="2" y="3"/>
                    </a:cubicBezTo>
                    <a:cubicBezTo>
                      <a:pt x="2" y="2"/>
                      <a:pt x="2" y="2"/>
                      <a:pt x="2" y="2"/>
                    </a:cubicBezTo>
                    <a:cubicBezTo>
                      <a:pt x="1" y="2"/>
                      <a:pt x="1" y="2"/>
                      <a:pt x="1" y="3"/>
                    </a:cubicBezTo>
                    <a:cubicBezTo>
                      <a:pt x="0" y="4"/>
                      <a:pt x="0" y="4"/>
                      <a:pt x="0" y="4"/>
                    </a:cubicBezTo>
                    <a:cubicBezTo>
                      <a:pt x="0" y="4"/>
                      <a:pt x="0" y="4"/>
                      <a:pt x="1" y="5"/>
                    </a:cubicBezTo>
                    <a:cubicBezTo>
                      <a:pt x="1" y="5"/>
                      <a:pt x="1" y="5"/>
                      <a:pt x="1" y="5"/>
                    </a:cubicBezTo>
                    <a:cubicBezTo>
                      <a:pt x="1" y="5"/>
                      <a:pt x="1" y="5"/>
                      <a:pt x="1" y="6"/>
                    </a:cubicBezTo>
                    <a:cubicBezTo>
                      <a:pt x="1" y="6"/>
                      <a:pt x="1" y="6"/>
                      <a:pt x="1" y="6"/>
                    </a:cubicBezTo>
                    <a:cubicBezTo>
                      <a:pt x="0" y="6"/>
                      <a:pt x="0" y="7"/>
                      <a:pt x="0" y="7"/>
                    </a:cubicBezTo>
                    <a:cubicBezTo>
                      <a:pt x="1" y="8"/>
                      <a:pt x="1" y="8"/>
                      <a:pt x="1" y="8"/>
                    </a:cubicBezTo>
                    <a:cubicBezTo>
                      <a:pt x="1" y="8"/>
                      <a:pt x="1" y="8"/>
                      <a:pt x="2" y="8"/>
                    </a:cubicBezTo>
                    <a:cubicBezTo>
                      <a:pt x="2" y="8"/>
                      <a:pt x="2" y="8"/>
                      <a:pt x="2" y="8"/>
                    </a:cubicBezTo>
                    <a:cubicBezTo>
                      <a:pt x="3" y="8"/>
                      <a:pt x="3" y="8"/>
                      <a:pt x="3" y="9"/>
                    </a:cubicBezTo>
                    <a:cubicBezTo>
                      <a:pt x="3" y="9"/>
                      <a:pt x="3" y="9"/>
                      <a:pt x="3" y="9"/>
                    </a:cubicBezTo>
                    <a:cubicBezTo>
                      <a:pt x="3" y="10"/>
                      <a:pt x="3" y="10"/>
                      <a:pt x="3" y="10"/>
                    </a:cubicBezTo>
                    <a:cubicBezTo>
                      <a:pt x="4" y="11"/>
                      <a:pt x="4" y="11"/>
                      <a:pt x="4" y="11"/>
                    </a:cubicBezTo>
                    <a:cubicBezTo>
                      <a:pt x="4" y="11"/>
                      <a:pt x="5" y="11"/>
                      <a:pt x="5" y="10"/>
                    </a:cubicBezTo>
                    <a:cubicBezTo>
                      <a:pt x="5" y="9"/>
                      <a:pt x="5" y="9"/>
                      <a:pt x="5" y="9"/>
                    </a:cubicBezTo>
                    <a:cubicBezTo>
                      <a:pt x="6" y="10"/>
                      <a:pt x="6" y="10"/>
                      <a:pt x="6" y="9"/>
                    </a:cubicBezTo>
                    <a:cubicBezTo>
                      <a:pt x="6" y="10"/>
                      <a:pt x="6" y="10"/>
                      <a:pt x="6" y="10"/>
                    </a:cubicBezTo>
                    <a:cubicBezTo>
                      <a:pt x="7" y="11"/>
                      <a:pt x="7" y="11"/>
                      <a:pt x="7" y="11"/>
                    </a:cubicBezTo>
                    <a:cubicBezTo>
                      <a:pt x="8" y="10"/>
                      <a:pt x="8" y="10"/>
                      <a:pt x="8" y="10"/>
                    </a:cubicBezTo>
                    <a:cubicBezTo>
                      <a:pt x="9" y="10"/>
                      <a:pt x="9" y="10"/>
                      <a:pt x="9" y="9"/>
                    </a:cubicBezTo>
                    <a:cubicBezTo>
                      <a:pt x="8" y="8"/>
                      <a:pt x="8" y="8"/>
                      <a:pt x="8"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6" y="7"/>
                    </a:moveTo>
                    <a:cubicBezTo>
                      <a:pt x="5" y="8"/>
                      <a:pt x="4" y="7"/>
                      <a:pt x="4" y="6"/>
                    </a:cubicBezTo>
                    <a:cubicBezTo>
                      <a:pt x="3" y="5"/>
                      <a:pt x="4" y="4"/>
                      <a:pt x="5" y="3"/>
                    </a:cubicBezTo>
                    <a:cubicBezTo>
                      <a:pt x="6"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02"/>
              <p:cNvSpPr>
                <a:spLocks noEditPoints="1"/>
              </p:cNvSpPr>
              <p:nvPr/>
            </p:nvSpPr>
            <p:spPr bwMode="auto">
              <a:xfrm>
                <a:off x="3660" y="2140"/>
                <a:ext cx="24" cy="40"/>
              </a:xfrm>
              <a:custGeom>
                <a:avLst/>
                <a:gdLst>
                  <a:gd name="T0" fmla="*/ 5 w 10"/>
                  <a:gd name="T1" fmla="*/ 17 h 17"/>
                  <a:gd name="T2" fmla="*/ 10 w 10"/>
                  <a:gd name="T3" fmla="*/ 12 h 17"/>
                  <a:gd name="T4" fmla="*/ 5 w 10"/>
                  <a:gd name="T5" fmla="*/ 0 h 17"/>
                  <a:gd name="T6" fmla="*/ 0 w 10"/>
                  <a:gd name="T7" fmla="*/ 12 h 17"/>
                  <a:gd name="T8" fmla="*/ 5 w 10"/>
                  <a:gd name="T9" fmla="*/ 17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7"/>
                    </a:moveTo>
                    <a:cubicBezTo>
                      <a:pt x="8" y="17"/>
                      <a:pt x="10" y="14"/>
                      <a:pt x="10" y="12"/>
                    </a:cubicBezTo>
                    <a:cubicBezTo>
                      <a:pt x="10" y="7"/>
                      <a:pt x="5" y="0"/>
                      <a:pt x="5" y="0"/>
                    </a:cubicBezTo>
                    <a:cubicBezTo>
                      <a:pt x="5" y="0"/>
                      <a:pt x="0" y="7"/>
                      <a:pt x="0" y="12"/>
                    </a:cubicBezTo>
                    <a:cubicBezTo>
                      <a:pt x="0" y="15"/>
                      <a:pt x="3" y="17"/>
                      <a:pt x="5" y="17"/>
                    </a:cubicBezTo>
                    <a:close/>
                    <a:moveTo>
                      <a:pt x="8" y="11"/>
                    </a:moveTo>
                    <a:cubicBezTo>
                      <a:pt x="8" y="11"/>
                      <a:pt x="9"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03"/>
              <p:cNvSpPr>
                <a:spLocks noEditPoints="1"/>
              </p:cNvSpPr>
              <p:nvPr/>
            </p:nvSpPr>
            <p:spPr bwMode="auto">
              <a:xfrm>
                <a:off x="4112" y="2028"/>
                <a:ext cx="24" cy="41"/>
              </a:xfrm>
              <a:custGeom>
                <a:avLst/>
                <a:gdLst>
                  <a:gd name="T0" fmla="*/ 5 w 10"/>
                  <a:gd name="T1" fmla="*/ 16 h 17"/>
                  <a:gd name="T2" fmla="*/ 10 w 10"/>
                  <a:gd name="T3" fmla="*/ 12 h 17"/>
                  <a:gd name="T4" fmla="*/ 5 w 10"/>
                  <a:gd name="T5" fmla="*/ 0 h 17"/>
                  <a:gd name="T6" fmla="*/ 0 w 10"/>
                  <a:gd name="T7" fmla="*/ 12 h 17"/>
                  <a:gd name="T8" fmla="*/ 5 w 10"/>
                  <a:gd name="T9" fmla="*/ 16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6"/>
                    </a:moveTo>
                    <a:cubicBezTo>
                      <a:pt x="8" y="16"/>
                      <a:pt x="10" y="14"/>
                      <a:pt x="10" y="12"/>
                    </a:cubicBezTo>
                    <a:cubicBezTo>
                      <a:pt x="10" y="7"/>
                      <a:pt x="5" y="0"/>
                      <a:pt x="5" y="0"/>
                    </a:cubicBezTo>
                    <a:cubicBezTo>
                      <a:pt x="5" y="0"/>
                      <a:pt x="0" y="7"/>
                      <a:pt x="0" y="12"/>
                    </a:cubicBezTo>
                    <a:cubicBezTo>
                      <a:pt x="0" y="14"/>
                      <a:pt x="2" y="17"/>
                      <a:pt x="5" y="16"/>
                    </a:cubicBezTo>
                    <a:close/>
                    <a:moveTo>
                      <a:pt x="8" y="11"/>
                    </a:moveTo>
                    <a:cubicBezTo>
                      <a:pt x="8" y="11"/>
                      <a:pt x="8"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04"/>
              <p:cNvSpPr>
                <a:spLocks noEditPoints="1"/>
              </p:cNvSpPr>
              <p:nvPr/>
            </p:nvSpPr>
            <p:spPr bwMode="auto">
              <a:xfrm>
                <a:off x="3975" y="2230"/>
                <a:ext cx="33" cy="55"/>
              </a:xfrm>
              <a:custGeom>
                <a:avLst/>
                <a:gdLst>
                  <a:gd name="T0" fmla="*/ 7 w 14"/>
                  <a:gd name="T1" fmla="*/ 23 h 23"/>
                  <a:gd name="T2" fmla="*/ 14 w 14"/>
                  <a:gd name="T3" fmla="*/ 16 h 23"/>
                  <a:gd name="T4" fmla="*/ 7 w 14"/>
                  <a:gd name="T5" fmla="*/ 0 h 23"/>
                  <a:gd name="T6" fmla="*/ 0 w 14"/>
                  <a:gd name="T7" fmla="*/ 17 h 23"/>
                  <a:gd name="T8" fmla="*/ 7 w 14"/>
                  <a:gd name="T9" fmla="*/ 23 h 23"/>
                  <a:gd name="T10" fmla="*/ 11 w 14"/>
                  <a:gd name="T11" fmla="*/ 15 h 23"/>
                  <a:gd name="T12" fmla="*/ 7 w 14"/>
                  <a:gd name="T13" fmla="*/ 21 h 23"/>
                  <a:gd name="T14" fmla="*/ 11 w 14"/>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7" y="23"/>
                    </a:moveTo>
                    <a:cubicBezTo>
                      <a:pt x="11" y="23"/>
                      <a:pt x="14" y="20"/>
                      <a:pt x="14" y="16"/>
                    </a:cubicBezTo>
                    <a:cubicBezTo>
                      <a:pt x="14" y="9"/>
                      <a:pt x="7" y="0"/>
                      <a:pt x="7" y="0"/>
                    </a:cubicBezTo>
                    <a:cubicBezTo>
                      <a:pt x="7" y="0"/>
                      <a:pt x="0" y="10"/>
                      <a:pt x="0" y="17"/>
                    </a:cubicBezTo>
                    <a:cubicBezTo>
                      <a:pt x="1" y="20"/>
                      <a:pt x="4" y="23"/>
                      <a:pt x="7" y="23"/>
                    </a:cubicBezTo>
                    <a:close/>
                    <a:moveTo>
                      <a:pt x="11" y="15"/>
                    </a:moveTo>
                    <a:cubicBezTo>
                      <a:pt x="11" y="15"/>
                      <a:pt x="12" y="20"/>
                      <a:pt x="7" y="21"/>
                    </a:cubicBezTo>
                    <a:lnTo>
                      <a:pt x="11"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Freeform 206"/>
            <p:cNvSpPr>
              <a:spLocks noEditPoints="1"/>
            </p:cNvSpPr>
            <p:nvPr/>
          </p:nvSpPr>
          <p:spPr bwMode="auto">
            <a:xfrm>
              <a:off x="4046" y="1940"/>
              <a:ext cx="21" cy="29"/>
            </a:xfrm>
            <a:custGeom>
              <a:avLst/>
              <a:gdLst>
                <a:gd name="T0" fmla="*/ 3 w 9"/>
                <a:gd name="T1" fmla="*/ 11 h 12"/>
                <a:gd name="T2" fmla="*/ 8 w 9"/>
                <a:gd name="T3" fmla="*/ 10 h 12"/>
                <a:gd name="T4" fmla="*/ 9 w 9"/>
                <a:gd name="T5" fmla="*/ 0 h 12"/>
                <a:gd name="T6" fmla="*/ 1 w 9"/>
                <a:gd name="T7" fmla="*/ 6 h 12"/>
                <a:gd name="T8" fmla="*/ 3 w 9"/>
                <a:gd name="T9" fmla="*/ 11 h 12"/>
                <a:gd name="T10" fmla="*/ 7 w 9"/>
                <a:gd name="T11" fmla="*/ 8 h 12"/>
                <a:gd name="T12" fmla="*/ 3 w 9"/>
                <a:gd name="T13" fmla="*/ 10 h 12"/>
                <a:gd name="T14" fmla="*/ 7 w 9"/>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3" y="11"/>
                  </a:moveTo>
                  <a:cubicBezTo>
                    <a:pt x="4" y="12"/>
                    <a:pt x="7" y="11"/>
                    <a:pt x="8" y="10"/>
                  </a:cubicBezTo>
                  <a:cubicBezTo>
                    <a:pt x="9" y="6"/>
                    <a:pt x="9" y="0"/>
                    <a:pt x="9" y="0"/>
                  </a:cubicBezTo>
                  <a:cubicBezTo>
                    <a:pt x="9" y="0"/>
                    <a:pt x="3" y="3"/>
                    <a:pt x="1" y="6"/>
                  </a:cubicBezTo>
                  <a:cubicBezTo>
                    <a:pt x="0" y="8"/>
                    <a:pt x="1" y="10"/>
                    <a:pt x="3" y="11"/>
                  </a:cubicBezTo>
                  <a:close/>
                  <a:moveTo>
                    <a:pt x="7" y="8"/>
                  </a:moveTo>
                  <a:cubicBezTo>
                    <a:pt x="7" y="8"/>
                    <a:pt x="6" y="11"/>
                    <a:pt x="3" y="10"/>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07"/>
            <p:cNvSpPr>
              <a:spLocks noEditPoints="1"/>
            </p:cNvSpPr>
            <p:nvPr/>
          </p:nvSpPr>
          <p:spPr bwMode="auto">
            <a:xfrm>
              <a:off x="4136" y="2524"/>
              <a:ext cx="26" cy="45"/>
            </a:xfrm>
            <a:custGeom>
              <a:avLst/>
              <a:gdLst>
                <a:gd name="T0" fmla="*/ 5 w 11"/>
                <a:gd name="T1" fmla="*/ 19 h 19"/>
                <a:gd name="T2" fmla="*/ 11 w 11"/>
                <a:gd name="T3" fmla="*/ 14 h 19"/>
                <a:gd name="T4" fmla="*/ 5 w 11"/>
                <a:gd name="T5" fmla="*/ 0 h 19"/>
                <a:gd name="T6" fmla="*/ 0 w 11"/>
                <a:gd name="T7" fmla="*/ 14 h 19"/>
                <a:gd name="T8" fmla="*/ 5 w 11"/>
                <a:gd name="T9" fmla="*/ 19 h 19"/>
                <a:gd name="T10" fmla="*/ 9 w 11"/>
                <a:gd name="T11" fmla="*/ 13 h 19"/>
                <a:gd name="T12" fmla="*/ 5 w 11"/>
                <a:gd name="T13" fmla="*/ 17 h 19"/>
                <a:gd name="T14" fmla="*/ 9 w 11"/>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5" y="19"/>
                  </a:moveTo>
                  <a:cubicBezTo>
                    <a:pt x="9" y="19"/>
                    <a:pt x="11" y="17"/>
                    <a:pt x="11" y="14"/>
                  </a:cubicBezTo>
                  <a:cubicBezTo>
                    <a:pt x="11" y="8"/>
                    <a:pt x="5" y="0"/>
                    <a:pt x="5" y="0"/>
                  </a:cubicBezTo>
                  <a:cubicBezTo>
                    <a:pt x="5" y="0"/>
                    <a:pt x="0" y="8"/>
                    <a:pt x="0" y="14"/>
                  </a:cubicBezTo>
                  <a:cubicBezTo>
                    <a:pt x="0" y="17"/>
                    <a:pt x="2" y="19"/>
                    <a:pt x="5" y="19"/>
                  </a:cubicBezTo>
                  <a:close/>
                  <a:moveTo>
                    <a:pt x="9" y="13"/>
                  </a:moveTo>
                  <a:cubicBezTo>
                    <a:pt x="9" y="13"/>
                    <a:pt x="9" y="17"/>
                    <a:pt x="5" y="17"/>
                  </a:cubicBezTo>
                  <a:lnTo>
                    <a:pt x="9"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8"/>
            <p:cNvSpPr>
              <a:spLocks noEditPoints="1"/>
            </p:cNvSpPr>
            <p:nvPr/>
          </p:nvSpPr>
          <p:spPr bwMode="auto">
            <a:xfrm>
              <a:off x="3743" y="1845"/>
              <a:ext cx="31" cy="50"/>
            </a:xfrm>
            <a:custGeom>
              <a:avLst/>
              <a:gdLst>
                <a:gd name="T0" fmla="*/ 5 w 13"/>
                <a:gd name="T1" fmla="*/ 0 h 21"/>
                <a:gd name="T2" fmla="*/ 1 w 13"/>
                <a:gd name="T3" fmla="*/ 15 h 21"/>
                <a:gd name="T4" fmla="*/ 7 w 13"/>
                <a:gd name="T5" fmla="*/ 20 h 21"/>
                <a:gd name="T6" fmla="*/ 12 w 13"/>
                <a:gd name="T7" fmla="*/ 14 h 21"/>
                <a:gd name="T8" fmla="*/ 5 w 13"/>
                <a:gd name="T9" fmla="*/ 0 h 21"/>
                <a:gd name="T10" fmla="*/ 7 w 13"/>
                <a:gd name="T11" fmla="*/ 18 h 21"/>
                <a:gd name="T12" fmla="*/ 10 w 13"/>
                <a:gd name="T13" fmla="*/ 13 h 21"/>
                <a:gd name="T14" fmla="*/ 7 w 13"/>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5" y="0"/>
                  </a:moveTo>
                  <a:cubicBezTo>
                    <a:pt x="5" y="0"/>
                    <a:pt x="0" y="9"/>
                    <a:pt x="1" y="15"/>
                  </a:cubicBezTo>
                  <a:cubicBezTo>
                    <a:pt x="1" y="18"/>
                    <a:pt x="4" y="21"/>
                    <a:pt x="7" y="20"/>
                  </a:cubicBezTo>
                  <a:cubicBezTo>
                    <a:pt x="10" y="20"/>
                    <a:pt x="13" y="17"/>
                    <a:pt x="12" y="14"/>
                  </a:cubicBezTo>
                  <a:cubicBezTo>
                    <a:pt x="11" y="8"/>
                    <a:pt x="5" y="0"/>
                    <a:pt x="5" y="0"/>
                  </a:cubicBezTo>
                  <a:close/>
                  <a:moveTo>
                    <a:pt x="7" y="18"/>
                  </a:moveTo>
                  <a:cubicBezTo>
                    <a:pt x="10" y="13"/>
                    <a:pt x="10" y="13"/>
                    <a:pt x="10" y="13"/>
                  </a:cubicBezTo>
                  <a:cubicBezTo>
                    <a:pt x="10" y="13"/>
                    <a:pt x="11"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09"/>
            <p:cNvSpPr/>
            <p:nvPr/>
          </p:nvSpPr>
          <p:spPr bwMode="auto">
            <a:xfrm>
              <a:off x="3759" y="2489"/>
              <a:ext cx="41" cy="85"/>
            </a:xfrm>
            <a:custGeom>
              <a:avLst/>
              <a:gdLst>
                <a:gd name="T0" fmla="*/ 17 w 17"/>
                <a:gd name="T1" fmla="*/ 4 h 36"/>
                <a:gd name="T2" fmla="*/ 17 w 17"/>
                <a:gd name="T3" fmla="*/ 4 h 36"/>
                <a:gd name="T4" fmla="*/ 17 w 17"/>
                <a:gd name="T5" fmla="*/ 4 h 36"/>
                <a:gd name="T6" fmla="*/ 10 w 17"/>
                <a:gd name="T7" fmla="*/ 0 h 36"/>
                <a:gd name="T8" fmla="*/ 10 w 17"/>
                <a:gd name="T9" fmla="*/ 0 h 36"/>
                <a:gd name="T10" fmla="*/ 7 w 17"/>
                <a:gd name="T11" fmla="*/ 0 h 36"/>
                <a:gd name="T12" fmla="*/ 0 w 17"/>
                <a:gd name="T13" fmla="*/ 5 h 36"/>
                <a:gd name="T14" fmla="*/ 0 w 17"/>
                <a:gd name="T15" fmla="*/ 16 h 36"/>
                <a:gd name="T16" fmla="*/ 2 w 17"/>
                <a:gd name="T17" fmla="*/ 17 h 36"/>
                <a:gd name="T18" fmla="*/ 4 w 17"/>
                <a:gd name="T19" fmla="*/ 15 h 36"/>
                <a:gd name="T20" fmla="*/ 4 w 17"/>
                <a:gd name="T21" fmla="*/ 7 h 36"/>
                <a:gd name="T22" fmla="*/ 4 w 17"/>
                <a:gd name="T23" fmla="*/ 7 h 36"/>
                <a:gd name="T24" fmla="*/ 4 w 17"/>
                <a:gd name="T25" fmla="*/ 12 h 36"/>
                <a:gd name="T26" fmla="*/ 4 w 17"/>
                <a:gd name="T27" fmla="*/ 17 h 36"/>
                <a:gd name="T28" fmla="*/ 5 w 17"/>
                <a:gd name="T29" fmla="*/ 34 h 36"/>
                <a:gd name="T30" fmla="*/ 7 w 17"/>
                <a:gd name="T31" fmla="*/ 36 h 36"/>
                <a:gd name="T32" fmla="*/ 9 w 17"/>
                <a:gd name="T33" fmla="*/ 34 h 36"/>
                <a:gd name="T34" fmla="*/ 9 w 17"/>
                <a:gd name="T35" fmla="*/ 18 h 36"/>
                <a:gd name="T36" fmla="*/ 9 w 17"/>
                <a:gd name="T37" fmla="*/ 18 h 36"/>
                <a:gd name="T38" fmla="*/ 10 w 17"/>
                <a:gd name="T39" fmla="*/ 33 h 36"/>
                <a:gd name="T40" fmla="*/ 12 w 17"/>
                <a:gd name="T41" fmla="*/ 35 h 36"/>
                <a:gd name="T42" fmla="*/ 14 w 17"/>
                <a:gd name="T43" fmla="*/ 33 h 36"/>
                <a:gd name="T44" fmla="*/ 13 w 17"/>
                <a:gd name="T45" fmla="*/ 16 h 36"/>
                <a:gd name="T46" fmla="*/ 13 w 17"/>
                <a:gd name="T47" fmla="*/ 12 h 36"/>
                <a:gd name="T48" fmla="*/ 13 w 17"/>
                <a:gd name="T49" fmla="*/ 7 h 36"/>
                <a:gd name="T50" fmla="*/ 14 w 17"/>
                <a:gd name="T51" fmla="*/ 7 h 36"/>
                <a:gd name="T52" fmla="*/ 14 w 17"/>
                <a:gd name="T53" fmla="*/ 15 h 36"/>
                <a:gd name="T54" fmla="*/ 16 w 17"/>
                <a:gd name="T55" fmla="*/ 17 h 36"/>
                <a:gd name="T56" fmla="*/ 17 w 17"/>
                <a:gd name="T57" fmla="*/ 15 h 36"/>
                <a:gd name="T58" fmla="*/ 17 w 17"/>
                <a:gd name="T59" fmla="*/ 4 h 36"/>
                <a:gd name="T60" fmla="*/ 17 w 17"/>
                <a:gd name="T6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36">
                  <a:moveTo>
                    <a:pt x="17" y="4"/>
                  </a:moveTo>
                  <a:cubicBezTo>
                    <a:pt x="17" y="4"/>
                    <a:pt x="17" y="4"/>
                    <a:pt x="17" y="4"/>
                  </a:cubicBezTo>
                  <a:cubicBezTo>
                    <a:pt x="17" y="4"/>
                    <a:pt x="17" y="4"/>
                    <a:pt x="17" y="4"/>
                  </a:cubicBezTo>
                  <a:cubicBezTo>
                    <a:pt x="16" y="1"/>
                    <a:pt x="12" y="0"/>
                    <a:pt x="10" y="0"/>
                  </a:cubicBezTo>
                  <a:cubicBezTo>
                    <a:pt x="10" y="0"/>
                    <a:pt x="10" y="0"/>
                    <a:pt x="10" y="0"/>
                  </a:cubicBezTo>
                  <a:cubicBezTo>
                    <a:pt x="7" y="0"/>
                    <a:pt x="7" y="0"/>
                    <a:pt x="7" y="0"/>
                  </a:cubicBezTo>
                  <a:cubicBezTo>
                    <a:pt x="7" y="0"/>
                    <a:pt x="0" y="0"/>
                    <a:pt x="0" y="5"/>
                  </a:cubicBezTo>
                  <a:cubicBezTo>
                    <a:pt x="0" y="16"/>
                    <a:pt x="0" y="16"/>
                    <a:pt x="0" y="16"/>
                  </a:cubicBezTo>
                  <a:cubicBezTo>
                    <a:pt x="0" y="17"/>
                    <a:pt x="1" y="17"/>
                    <a:pt x="2" y="17"/>
                  </a:cubicBezTo>
                  <a:cubicBezTo>
                    <a:pt x="3" y="17"/>
                    <a:pt x="4" y="16"/>
                    <a:pt x="4" y="15"/>
                  </a:cubicBezTo>
                  <a:cubicBezTo>
                    <a:pt x="4" y="7"/>
                    <a:pt x="4" y="7"/>
                    <a:pt x="4" y="7"/>
                  </a:cubicBezTo>
                  <a:cubicBezTo>
                    <a:pt x="4" y="7"/>
                    <a:pt x="4" y="7"/>
                    <a:pt x="4" y="7"/>
                  </a:cubicBezTo>
                  <a:cubicBezTo>
                    <a:pt x="4" y="12"/>
                    <a:pt x="4" y="12"/>
                    <a:pt x="4" y="12"/>
                  </a:cubicBezTo>
                  <a:cubicBezTo>
                    <a:pt x="4" y="17"/>
                    <a:pt x="4" y="17"/>
                    <a:pt x="4" y="17"/>
                  </a:cubicBezTo>
                  <a:cubicBezTo>
                    <a:pt x="5" y="34"/>
                    <a:pt x="5" y="34"/>
                    <a:pt x="5" y="34"/>
                  </a:cubicBezTo>
                  <a:cubicBezTo>
                    <a:pt x="5" y="35"/>
                    <a:pt x="6" y="36"/>
                    <a:pt x="7" y="36"/>
                  </a:cubicBezTo>
                  <a:cubicBezTo>
                    <a:pt x="8" y="36"/>
                    <a:pt x="9" y="35"/>
                    <a:pt x="9" y="34"/>
                  </a:cubicBezTo>
                  <a:cubicBezTo>
                    <a:pt x="9" y="18"/>
                    <a:pt x="9" y="18"/>
                    <a:pt x="9" y="18"/>
                  </a:cubicBezTo>
                  <a:cubicBezTo>
                    <a:pt x="9" y="18"/>
                    <a:pt x="9" y="18"/>
                    <a:pt x="9" y="18"/>
                  </a:cubicBezTo>
                  <a:cubicBezTo>
                    <a:pt x="10" y="33"/>
                    <a:pt x="10" y="33"/>
                    <a:pt x="10" y="33"/>
                  </a:cubicBezTo>
                  <a:cubicBezTo>
                    <a:pt x="10" y="35"/>
                    <a:pt x="10" y="36"/>
                    <a:pt x="12" y="35"/>
                  </a:cubicBezTo>
                  <a:cubicBezTo>
                    <a:pt x="13" y="35"/>
                    <a:pt x="14" y="35"/>
                    <a:pt x="14" y="33"/>
                  </a:cubicBezTo>
                  <a:cubicBezTo>
                    <a:pt x="13" y="16"/>
                    <a:pt x="13" y="16"/>
                    <a:pt x="13" y="16"/>
                  </a:cubicBezTo>
                  <a:cubicBezTo>
                    <a:pt x="13" y="12"/>
                    <a:pt x="13" y="12"/>
                    <a:pt x="13" y="12"/>
                  </a:cubicBezTo>
                  <a:cubicBezTo>
                    <a:pt x="13" y="7"/>
                    <a:pt x="13" y="7"/>
                    <a:pt x="13" y="7"/>
                  </a:cubicBezTo>
                  <a:cubicBezTo>
                    <a:pt x="14" y="7"/>
                    <a:pt x="14" y="7"/>
                    <a:pt x="14" y="7"/>
                  </a:cubicBezTo>
                  <a:cubicBezTo>
                    <a:pt x="14" y="15"/>
                    <a:pt x="14" y="15"/>
                    <a:pt x="14" y="15"/>
                  </a:cubicBezTo>
                  <a:cubicBezTo>
                    <a:pt x="14" y="16"/>
                    <a:pt x="15" y="17"/>
                    <a:pt x="16" y="17"/>
                  </a:cubicBezTo>
                  <a:cubicBezTo>
                    <a:pt x="16" y="17"/>
                    <a:pt x="17" y="16"/>
                    <a:pt x="17" y="15"/>
                  </a:cubicBezTo>
                  <a:cubicBezTo>
                    <a:pt x="17" y="4"/>
                    <a:pt x="17" y="4"/>
                    <a:pt x="17" y="4"/>
                  </a:cubicBezTo>
                  <a:cubicBezTo>
                    <a:pt x="17" y="4"/>
                    <a:pt x="17" y="4"/>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0"/>
            <p:cNvSpPr/>
            <p:nvPr/>
          </p:nvSpPr>
          <p:spPr bwMode="auto">
            <a:xfrm>
              <a:off x="3771" y="2470"/>
              <a:ext cx="17" cy="19"/>
            </a:xfrm>
            <a:custGeom>
              <a:avLst/>
              <a:gdLst>
                <a:gd name="T0" fmla="*/ 3 w 7"/>
                <a:gd name="T1" fmla="*/ 8 h 8"/>
                <a:gd name="T2" fmla="*/ 7 w 7"/>
                <a:gd name="T3" fmla="*/ 4 h 8"/>
                <a:gd name="T4" fmla="*/ 3 w 7"/>
                <a:gd name="T5" fmla="*/ 0 h 8"/>
                <a:gd name="T6" fmla="*/ 0 w 7"/>
                <a:gd name="T7" fmla="*/ 4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6" y="8"/>
                    <a:pt x="7" y="6"/>
                    <a:pt x="7" y="4"/>
                  </a:cubicBezTo>
                  <a:cubicBezTo>
                    <a:pt x="7" y="2"/>
                    <a:pt x="5" y="0"/>
                    <a:pt x="3" y="0"/>
                  </a:cubicBezTo>
                  <a:cubicBezTo>
                    <a:pt x="1" y="0"/>
                    <a:pt x="0" y="2"/>
                    <a:pt x="0" y="4"/>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1"/>
            <p:cNvSpPr/>
            <p:nvPr/>
          </p:nvSpPr>
          <p:spPr bwMode="auto">
            <a:xfrm>
              <a:off x="3674" y="2726"/>
              <a:ext cx="57" cy="116"/>
            </a:xfrm>
            <a:custGeom>
              <a:avLst/>
              <a:gdLst>
                <a:gd name="T0" fmla="*/ 24 w 24"/>
                <a:gd name="T1" fmla="*/ 5 h 49"/>
                <a:gd name="T2" fmla="*/ 24 w 24"/>
                <a:gd name="T3" fmla="*/ 5 h 49"/>
                <a:gd name="T4" fmla="*/ 24 w 24"/>
                <a:gd name="T5" fmla="*/ 5 h 49"/>
                <a:gd name="T6" fmla="*/ 15 w 24"/>
                <a:gd name="T7" fmla="*/ 0 h 49"/>
                <a:gd name="T8" fmla="*/ 14 w 24"/>
                <a:gd name="T9" fmla="*/ 0 h 49"/>
                <a:gd name="T10" fmla="*/ 11 w 24"/>
                <a:gd name="T11" fmla="*/ 0 h 49"/>
                <a:gd name="T12" fmla="*/ 0 w 24"/>
                <a:gd name="T13" fmla="*/ 6 h 49"/>
                <a:gd name="T14" fmla="*/ 1 w 24"/>
                <a:gd name="T15" fmla="*/ 22 h 49"/>
                <a:gd name="T16" fmla="*/ 3 w 24"/>
                <a:gd name="T17" fmla="*/ 24 h 49"/>
                <a:gd name="T18" fmla="*/ 6 w 24"/>
                <a:gd name="T19" fmla="*/ 21 h 49"/>
                <a:gd name="T20" fmla="*/ 5 w 24"/>
                <a:gd name="T21" fmla="*/ 10 h 49"/>
                <a:gd name="T22" fmla="*/ 6 w 24"/>
                <a:gd name="T23" fmla="*/ 10 h 49"/>
                <a:gd name="T24" fmla="*/ 6 w 24"/>
                <a:gd name="T25" fmla="*/ 17 h 49"/>
                <a:gd name="T26" fmla="*/ 7 w 24"/>
                <a:gd name="T27" fmla="*/ 23 h 49"/>
                <a:gd name="T28" fmla="*/ 7 w 24"/>
                <a:gd name="T29" fmla="*/ 47 h 49"/>
                <a:gd name="T30" fmla="*/ 10 w 24"/>
                <a:gd name="T31" fmla="*/ 49 h 49"/>
                <a:gd name="T32" fmla="*/ 13 w 24"/>
                <a:gd name="T33" fmla="*/ 46 h 49"/>
                <a:gd name="T34" fmla="*/ 12 w 24"/>
                <a:gd name="T35" fmla="*/ 25 h 49"/>
                <a:gd name="T36" fmla="*/ 13 w 24"/>
                <a:gd name="T37" fmla="*/ 25 h 49"/>
                <a:gd name="T38" fmla="*/ 14 w 24"/>
                <a:gd name="T39" fmla="*/ 46 h 49"/>
                <a:gd name="T40" fmla="*/ 17 w 24"/>
                <a:gd name="T41" fmla="*/ 49 h 49"/>
                <a:gd name="T42" fmla="*/ 19 w 24"/>
                <a:gd name="T43" fmla="*/ 46 h 49"/>
                <a:gd name="T44" fmla="*/ 19 w 24"/>
                <a:gd name="T45" fmla="*/ 23 h 49"/>
                <a:gd name="T46" fmla="*/ 19 w 24"/>
                <a:gd name="T47" fmla="*/ 16 h 49"/>
                <a:gd name="T48" fmla="*/ 18 w 24"/>
                <a:gd name="T49" fmla="*/ 9 h 49"/>
                <a:gd name="T50" fmla="*/ 19 w 24"/>
                <a:gd name="T51" fmla="*/ 9 h 49"/>
                <a:gd name="T52" fmla="*/ 19 w 24"/>
                <a:gd name="T53" fmla="*/ 21 h 49"/>
                <a:gd name="T54" fmla="*/ 22 w 24"/>
                <a:gd name="T55" fmla="*/ 23 h 49"/>
                <a:gd name="T56" fmla="*/ 24 w 24"/>
                <a:gd name="T57" fmla="*/ 21 h 49"/>
                <a:gd name="T58" fmla="*/ 24 w 24"/>
                <a:gd name="T59" fmla="*/ 6 h 49"/>
                <a:gd name="T60" fmla="*/ 24 w 24"/>
                <a:gd name="T61"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9">
                  <a:moveTo>
                    <a:pt x="24" y="5"/>
                  </a:moveTo>
                  <a:cubicBezTo>
                    <a:pt x="24" y="5"/>
                    <a:pt x="24" y="5"/>
                    <a:pt x="24" y="5"/>
                  </a:cubicBezTo>
                  <a:cubicBezTo>
                    <a:pt x="24" y="5"/>
                    <a:pt x="24" y="5"/>
                    <a:pt x="24" y="5"/>
                  </a:cubicBezTo>
                  <a:cubicBezTo>
                    <a:pt x="23" y="1"/>
                    <a:pt x="17" y="0"/>
                    <a:pt x="15" y="0"/>
                  </a:cubicBezTo>
                  <a:cubicBezTo>
                    <a:pt x="15" y="0"/>
                    <a:pt x="14" y="0"/>
                    <a:pt x="14" y="0"/>
                  </a:cubicBezTo>
                  <a:cubicBezTo>
                    <a:pt x="11" y="0"/>
                    <a:pt x="11" y="0"/>
                    <a:pt x="11" y="0"/>
                  </a:cubicBezTo>
                  <a:cubicBezTo>
                    <a:pt x="11" y="0"/>
                    <a:pt x="0" y="0"/>
                    <a:pt x="0" y="6"/>
                  </a:cubicBezTo>
                  <a:cubicBezTo>
                    <a:pt x="1" y="22"/>
                    <a:pt x="1" y="22"/>
                    <a:pt x="1" y="22"/>
                  </a:cubicBezTo>
                  <a:cubicBezTo>
                    <a:pt x="1" y="23"/>
                    <a:pt x="2" y="24"/>
                    <a:pt x="3" y="24"/>
                  </a:cubicBezTo>
                  <a:cubicBezTo>
                    <a:pt x="5" y="24"/>
                    <a:pt x="6" y="23"/>
                    <a:pt x="6" y="21"/>
                  </a:cubicBezTo>
                  <a:cubicBezTo>
                    <a:pt x="5" y="10"/>
                    <a:pt x="5" y="10"/>
                    <a:pt x="5" y="10"/>
                  </a:cubicBezTo>
                  <a:cubicBezTo>
                    <a:pt x="6" y="10"/>
                    <a:pt x="6" y="10"/>
                    <a:pt x="6" y="10"/>
                  </a:cubicBezTo>
                  <a:cubicBezTo>
                    <a:pt x="6" y="17"/>
                    <a:pt x="6" y="17"/>
                    <a:pt x="6" y="17"/>
                  </a:cubicBezTo>
                  <a:cubicBezTo>
                    <a:pt x="7" y="23"/>
                    <a:pt x="7" y="23"/>
                    <a:pt x="7" y="23"/>
                  </a:cubicBezTo>
                  <a:cubicBezTo>
                    <a:pt x="7" y="47"/>
                    <a:pt x="7" y="47"/>
                    <a:pt x="7" y="47"/>
                  </a:cubicBezTo>
                  <a:cubicBezTo>
                    <a:pt x="7" y="48"/>
                    <a:pt x="8" y="49"/>
                    <a:pt x="10" y="49"/>
                  </a:cubicBezTo>
                  <a:cubicBezTo>
                    <a:pt x="11" y="49"/>
                    <a:pt x="13" y="48"/>
                    <a:pt x="13" y="46"/>
                  </a:cubicBezTo>
                  <a:cubicBezTo>
                    <a:pt x="12" y="25"/>
                    <a:pt x="12" y="25"/>
                    <a:pt x="12" y="25"/>
                  </a:cubicBezTo>
                  <a:cubicBezTo>
                    <a:pt x="13" y="25"/>
                    <a:pt x="13" y="25"/>
                    <a:pt x="13" y="25"/>
                  </a:cubicBezTo>
                  <a:cubicBezTo>
                    <a:pt x="14" y="46"/>
                    <a:pt x="14" y="46"/>
                    <a:pt x="14" y="46"/>
                  </a:cubicBezTo>
                  <a:cubicBezTo>
                    <a:pt x="14" y="48"/>
                    <a:pt x="15" y="49"/>
                    <a:pt x="17" y="49"/>
                  </a:cubicBezTo>
                  <a:cubicBezTo>
                    <a:pt x="18" y="49"/>
                    <a:pt x="19" y="48"/>
                    <a:pt x="19" y="46"/>
                  </a:cubicBezTo>
                  <a:cubicBezTo>
                    <a:pt x="19" y="23"/>
                    <a:pt x="19" y="23"/>
                    <a:pt x="19" y="23"/>
                  </a:cubicBezTo>
                  <a:cubicBezTo>
                    <a:pt x="19" y="16"/>
                    <a:pt x="19" y="16"/>
                    <a:pt x="19" y="16"/>
                  </a:cubicBezTo>
                  <a:cubicBezTo>
                    <a:pt x="18" y="9"/>
                    <a:pt x="18" y="9"/>
                    <a:pt x="18" y="9"/>
                  </a:cubicBezTo>
                  <a:cubicBezTo>
                    <a:pt x="19" y="9"/>
                    <a:pt x="19" y="9"/>
                    <a:pt x="19" y="9"/>
                  </a:cubicBezTo>
                  <a:cubicBezTo>
                    <a:pt x="19" y="21"/>
                    <a:pt x="19" y="21"/>
                    <a:pt x="19" y="21"/>
                  </a:cubicBezTo>
                  <a:cubicBezTo>
                    <a:pt x="20" y="22"/>
                    <a:pt x="21" y="23"/>
                    <a:pt x="22" y="23"/>
                  </a:cubicBezTo>
                  <a:cubicBezTo>
                    <a:pt x="23" y="23"/>
                    <a:pt x="24" y="22"/>
                    <a:pt x="24" y="21"/>
                  </a:cubicBezTo>
                  <a:cubicBezTo>
                    <a:pt x="24" y="6"/>
                    <a:pt x="24" y="6"/>
                    <a:pt x="24" y="6"/>
                  </a:cubicBezTo>
                  <a:cubicBezTo>
                    <a:pt x="24" y="6"/>
                    <a:pt x="24"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212"/>
            <p:cNvSpPr>
              <a:spLocks noChangeArrowheads="1"/>
            </p:cNvSpPr>
            <p:nvPr/>
          </p:nvSpPr>
          <p:spPr bwMode="auto">
            <a:xfrm>
              <a:off x="3691" y="2700"/>
              <a:ext cx="23"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3"/>
            <p:cNvSpPr>
              <a:spLocks noEditPoints="1"/>
            </p:cNvSpPr>
            <p:nvPr/>
          </p:nvSpPr>
          <p:spPr bwMode="auto">
            <a:xfrm>
              <a:off x="3738" y="1475"/>
              <a:ext cx="76" cy="136"/>
            </a:xfrm>
            <a:custGeom>
              <a:avLst/>
              <a:gdLst>
                <a:gd name="T0" fmla="*/ 16 w 32"/>
                <a:gd name="T1" fmla="*/ 8 h 57"/>
                <a:gd name="T2" fmla="*/ 20 w 32"/>
                <a:gd name="T3" fmla="*/ 4 h 57"/>
                <a:gd name="T4" fmla="*/ 15 w 32"/>
                <a:gd name="T5" fmla="*/ 0 h 57"/>
                <a:gd name="T6" fmla="*/ 11 w 32"/>
                <a:gd name="T7" fmla="*/ 4 h 57"/>
                <a:gd name="T8" fmla="*/ 16 w 32"/>
                <a:gd name="T9" fmla="*/ 8 h 57"/>
                <a:gd name="T10" fmla="*/ 27 w 32"/>
                <a:gd name="T11" fmla="*/ 24 h 57"/>
                <a:gd name="T12" fmla="*/ 30 w 32"/>
                <a:gd name="T13" fmla="*/ 26 h 57"/>
                <a:gd name="T14" fmla="*/ 32 w 32"/>
                <a:gd name="T15" fmla="*/ 23 h 57"/>
                <a:gd name="T16" fmla="*/ 30 w 32"/>
                <a:gd name="T17" fmla="*/ 14 h 57"/>
                <a:gd name="T18" fmla="*/ 28 w 32"/>
                <a:gd name="T19" fmla="*/ 12 h 57"/>
                <a:gd name="T20" fmla="*/ 22 w 32"/>
                <a:gd name="T21" fmla="*/ 10 h 57"/>
                <a:gd name="T22" fmla="*/ 17 w 32"/>
                <a:gd name="T23" fmla="*/ 9 h 57"/>
                <a:gd name="T24" fmla="*/ 14 w 32"/>
                <a:gd name="T25" fmla="*/ 11 h 57"/>
                <a:gd name="T26" fmla="*/ 14 w 32"/>
                <a:gd name="T27" fmla="*/ 11 h 57"/>
                <a:gd name="T28" fmla="*/ 14 w 32"/>
                <a:gd name="T29" fmla="*/ 11 h 57"/>
                <a:gd name="T30" fmla="*/ 13 w 32"/>
                <a:gd name="T31" fmla="*/ 12 h 57"/>
                <a:gd name="T32" fmla="*/ 9 w 32"/>
                <a:gd name="T33" fmla="*/ 20 h 57"/>
                <a:gd name="T34" fmla="*/ 8 w 32"/>
                <a:gd name="T35" fmla="*/ 20 h 57"/>
                <a:gd name="T36" fmla="*/ 1 w 32"/>
                <a:gd name="T37" fmla="*/ 26 h 57"/>
                <a:gd name="T38" fmla="*/ 1 w 32"/>
                <a:gd name="T39" fmla="*/ 29 h 57"/>
                <a:gd name="T40" fmla="*/ 4 w 32"/>
                <a:gd name="T41" fmla="*/ 29 h 57"/>
                <a:gd name="T42" fmla="*/ 11 w 32"/>
                <a:gd name="T43" fmla="*/ 23 h 57"/>
                <a:gd name="T44" fmla="*/ 12 w 32"/>
                <a:gd name="T45" fmla="*/ 23 h 57"/>
                <a:gd name="T46" fmla="*/ 13 w 32"/>
                <a:gd name="T47" fmla="*/ 22 h 57"/>
                <a:gd name="T48" fmla="*/ 14 w 32"/>
                <a:gd name="T49" fmla="*/ 20 h 57"/>
                <a:gd name="T50" fmla="*/ 15 w 32"/>
                <a:gd name="T51" fmla="*/ 28 h 57"/>
                <a:gd name="T52" fmla="*/ 16 w 32"/>
                <a:gd name="T53" fmla="*/ 30 h 57"/>
                <a:gd name="T54" fmla="*/ 11 w 32"/>
                <a:gd name="T55" fmla="*/ 40 h 57"/>
                <a:gd name="T56" fmla="*/ 11 w 32"/>
                <a:gd name="T57" fmla="*/ 40 h 57"/>
                <a:gd name="T58" fmla="*/ 11 w 32"/>
                <a:gd name="T59" fmla="*/ 40 h 57"/>
                <a:gd name="T60" fmla="*/ 11 w 32"/>
                <a:gd name="T61" fmla="*/ 42 h 57"/>
                <a:gd name="T62" fmla="*/ 9 w 32"/>
                <a:gd name="T63" fmla="*/ 54 h 57"/>
                <a:gd name="T64" fmla="*/ 12 w 32"/>
                <a:gd name="T65" fmla="*/ 57 h 57"/>
                <a:gd name="T66" fmla="*/ 15 w 32"/>
                <a:gd name="T67" fmla="*/ 54 h 57"/>
                <a:gd name="T68" fmla="*/ 16 w 32"/>
                <a:gd name="T69" fmla="*/ 42 h 57"/>
                <a:gd name="T70" fmla="*/ 21 w 32"/>
                <a:gd name="T71" fmla="*/ 36 h 57"/>
                <a:gd name="T72" fmla="*/ 26 w 32"/>
                <a:gd name="T73" fmla="*/ 54 h 57"/>
                <a:gd name="T74" fmla="*/ 29 w 32"/>
                <a:gd name="T75" fmla="*/ 56 h 57"/>
                <a:gd name="T76" fmla="*/ 31 w 32"/>
                <a:gd name="T77" fmla="*/ 53 h 57"/>
                <a:gd name="T78" fmla="*/ 25 w 32"/>
                <a:gd name="T79" fmla="*/ 28 h 57"/>
                <a:gd name="T80" fmla="*/ 26 w 32"/>
                <a:gd name="T81" fmla="*/ 25 h 57"/>
                <a:gd name="T82" fmla="*/ 24 w 32"/>
                <a:gd name="T83" fmla="*/ 16 h 57"/>
                <a:gd name="T84" fmla="*/ 26 w 32"/>
                <a:gd name="T85" fmla="*/ 16 h 57"/>
                <a:gd name="T86" fmla="*/ 27 w 32"/>
                <a:gd name="T8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57">
                  <a:moveTo>
                    <a:pt x="16" y="8"/>
                  </a:moveTo>
                  <a:cubicBezTo>
                    <a:pt x="18" y="8"/>
                    <a:pt x="20" y="6"/>
                    <a:pt x="20" y="4"/>
                  </a:cubicBezTo>
                  <a:cubicBezTo>
                    <a:pt x="20" y="1"/>
                    <a:pt x="18" y="0"/>
                    <a:pt x="15" y="0"/>
                  </a:cubicBezTo>
                  <a:cubicBezTo>
                    <a:pt x="13" y="0"/>
                    <a:pt x="11" y="2"/>
                    <a:pt x="11" y="4"/>
                  </a:cubicBezTo>
                  <a:cubicBezTo>
                    <a:pt x="11" y="7"/>
                    <a:pt x="13" y="9"/>
                    <a:pt x="16" y="8"/>
                  </a:cubicBezTo>
                  <a:close/>
                  <a:moveTo>
                    <a:pt x="27" y="24"/>
                  </a:moveTo>
                  <a:cubicBezTo>
                    <a:pt x="28" y="25"/>
                    <a:pt x="29" y="26"/>
                    <a:pt x="30" y="26"/>
                  </a:cubicBezTo>
                  <a:cubicBezTo>
                    <a:pt x="31" y="25"/>
                    <a:pt x="32" y="24"/>
                    <a:pt x="32" y="23"/>
                  </a:cubicBezTo>
                  <a:cubicBezTo>
                    <a:pt x="30" y="14"/>
                    <a:pt x="30" y="14"/>
                    <a:pt x="30" y="14"/>
                  </a:cubicBezTo>
                  <a:cubicBezTo>
                    <a:pt x="29" y="13"/>
                    <a:pt x="29" y="12"/>
                    <a:pt x="28" y="12"/>
                  </a:cubicBezTo>
                  <a:cubicBezTo>
                    <a:pt x="22" y="10"/>
                    <a:pt x="22" y="10"/>
                    <a:pt x="22" y="10"/>
                  </a:cubicBezTo>
                  <a:cubicBezTo>
                    <a:pt x="21" y="9"/>
                    <a:pt x="19" y="9"/>
                    <a:pt x="17" y="9"/>
                  </a:cubicBezTo>
                  <a:cubicBezTo>
                    <a:pt x="16" y="9"/>
                    <a:pt x="14" y="10"/>
                    <a:pt x="14" y="11"/>
                  </a:cubicBezTo>
                  <a:cubicBezTo>
                    <a:pt x="14" y="11"/>
                    <a:pt x="14" y="11"/>
                    <a:pt x="14" y="11"/>
                  </a:cubicBezTo>
                  <a:cubicBezTo>
                    <a:pt x="14" y="11"/>
                    <a:pt x="14" y="11"/>
                    <a:pt x="14" y="11"/>
                  </a:cubicBezTo>
                  <a:cubicBezTo>
                    <a:pt x="13" y="11"/>
                    <a:pt x="13" y="11"/>
                    <a:pt x="13" y="12"/>
                  </a:cubicBezTo>
                  <a:cubicBezTo>
                    <a:pt x="9" y="20"/>
                    <a:pt x="9" y="20"/>
                    <a:pt x="9" y="20"/>
                  </a:cubicBezTo>
                  <a:cubicBezTo>
                    <a:pt x="9" y="20"/>
                    <a:pt x="9" y="20"/>
                    <a:pt x="8" y="20"/>
                  </a:cubicBezTo>
                  <a:cubicBezTo>
                    <a:pt x="1" y="26"/>
                    <a:pt x="1" y="26"/>
                    <a:pt x="1" y="26"/>
                  </a:cubicBezTo>
                  <a:cubicBezTo>
                    <a:pt x="0" y="27"/>
                    <a:pt x="0" y="28"/>
                    <a:pt x="1" y="29"/>
                  </a:cubicBezTo>
                  <a:cubicBezTo>
                    <a:pt x="2" y="30"/>
                    <a:pt x="3" y="30"/>
                    <a:pt x="4" y="29"/>
                  </a:cubicBezTo>
                  <a:cubicBezTo>
                    <a:pt x="11" y="23"/>
                    <a:pt x="11" y="23"/>
                    <a:pt x="11" y="23"/>
                  </a:cubicBezTo>
                  <a:cubicBezTo>
                    <a:pt x="12" y="23"/>
                    <a:pt x="12" y="23"/>
                    <a:pt x="12" y="23"/>
                  </a:cubicBezTo>
                  <a:cubicBezTo>
                    <a:pt x="12" y="23"/>
                    <a:pt x="12" y="22"/>
                    <a:pt x="13" y="22"/>
                  </a:cubicBezTo>
                  <a:cubicBezTo>
                    <a:pt x="14" y="20"/>
                    <a:pt x="14" y="20"/>
                    <a:pt x="14" y="20"/>
                  </a:cubicBezTo>
                  <a:cubicBezTo>
                    <a:pt x="15" y="28"/>
                    <a:pt x="15" y="28"/>
                    <a:pt x="15" y="28"/>
                  </a:cubicBezTo>
                  <a:cubicBezTo>
                    <a:pt x="15" y="28"/>
                    <a:pt x="15" y="29"/>
                    <a:pt x="16" y="30"/>
                  </a:cubicBezTo>
                  <a:cubicBezTo>
                    <a:pt x="11" y="40"/>
                    <a:pt x="11" y="40"/>
                    <a:pt x="11" y="40"/>
                  </a:cubicBezTo>
                  <a:cubicBezTo>
                    <a:pt x="11" y="40"/>
                    <a:pt x="11" y="40"/>
                    <a:pt x="11" y="40"/>
                  </a:cubicBezTo>
                  <a:cubicBezTo>
                    <a:pt x="11" y="40"/>
                    <a:pt x="11" y="40"/>
                    <a:pt x="11" y="40"/>
                  </a:cubicBezTo>
                  <a:cubicBezTo>
                    <a:pt x="11" y="41"/>
                    <a:pt x="11" y="41"/>
                    <a:pt x="11" y="42"/>
                  </a:cubicBezTo>
                  <a:cubicBezTo>
                    <a:pt x="9" y="54"/>
                    <a:pt x="9" y="54"/>
                    <a:pt x="9" y="54"/>
                  </a:cubicBezTo>
                  <a:cubicBezTo>
                    <a:pt x="9" y="56"/>
                    <a:pt x="10" y="57"/>
                    <a:pt x="12" y="57"/>
                  </a:cubicBezTo>
                  <a:cubicBezTo>
                    <a:pt x="13" y="57"/>
                    <a:pt x="15" y="56"/>
                    <a:pt x="15" y="54"/>
                  </a:cubicBezTo>
                  <a:cubicBezTo>
                    <a:pt x="16" y="42"/>
                    <a:pt x="16" y="42"/>
                    <a:pt x="16" y="42"/>
                  </a:cubicBezTo>
                  <a:cubicBezTo>
                    <a:pt x="21" y="36"/>
                    <a:pt x="21" y="36"/>
                    <a:pt x="21" y="36"/>
                  </a:cubicBezTo>
                  <a:cubicBezTo>
                    <a:pt x="26" y="54"/>
                    <a:pt x="26" y="54"/>
                    <a:pt x="26" y="54"/>
                  </a:cubicBezTo>
                  <a:cubicBezTo>
                    <a:pt x="26" y="56"/>
                    <a:pt x="28" y="57"/>
                    <a:pt x="29" y="56"/>
                  </a:cubicBezTo>
                  <a:cubicBezTo>
                    <a:pt x="31" y="56"/>
                    <a:pt x="32" y="54"/>
                    <a:pt x="31" y="53"/>
                  </a:cubicBezTo>
                  <a:cubicBezTo>
                    <a:pt x="25" y="28"/>
                    <a:pt x="25" y="28"/>
                    <a:pt x="25" y="28"/>
                  </a:cubicBezTo>
                  <a:cubicBezTo>
                    <a:pt x="26" y="27"/>
                    <a:pt x="26" y="26"/>
                    <a:pt x="26" y="25"/>
                  </a:cubicBezTo>
                  <a:cubicBezTo>
                    <a:pt x="24" y="16"/>
                    <a:pt x="24" y="16"/>
                    <a:pt x="24" y="16"/>
                  </a:cubicBezTo>
                  <a:cubicBezTo>
                    <a:pt x="26" y="16"/>
                    <a:pt x="26" y="16"/>
                    <a:pt x="26" y="16"/>
                  </a:cubicBezTo>
                  <a:lnTo>
                    <a:pt x="2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4"/>
            <p:cNvSpPr/>
            <p:nvPr/>
          </p:nvSpPr>
          <p:spPr bwMode="auto">
            <a:xfrm>
              <a:off x="3835" y="1359"/>
              <a:ext cx="45" cy="33"/>
            </a:xfrm>
            <a:custGeom>
              <a:avLst/>
              <a:gdLst>
                <a:gd name="T0" fmla="*/ 8 w 19"/>
                <a:gd name="T1" fmla="*/ 12 h 14"/>
                <a:gd name="T2" fmla="*/ 1 w 19"/>
                <a:gd name="T3" fmla="*/ 4 h 14"/>
                <a:gd name="T4" fmla="*/ 3 w 19"/>
                <a:gd name="T5" fmla="*/ 1 h 14"/>
                <a:gd name="T6" fmla="*/ 16 w 19"/>
                <a:gd name="T7" fmla="*/ 1 h 14"/>
                <a:gd name="T8" fmla="*/ 18 w 19"/>
                <a:gd name="T9" fmla="*/ 4 h 14"/>
                <a:gd name="T10" fmla="*/ 12 w 19"/>
                <a:gd name="T11" fmla="*/ 12 h 14"/>
                <a:gd name="T12" fmla="*/ 8 w 19"/>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8" y="12"/>
                  </a:moveTo>
                  <a:cubicBezTo>
                    <a:pt x="1" y="4"/>
                    <a:pt x="1" y="4"/>
                    <a:pt x="1" y="4"/>
                  </a:cubicBezTo>
                  <a:cubicBezTo>
                    <a:pt x="0" y="2"/>
                    <a:pt x="1" y="1"/>
                    <a:pt x="3" y="1"/>
                  </a:cubicBezTo>
                  <a:cubicBezTo>
                    <a:pt x="16" y="1"/>
                    <a:pt x="16" y="1"/>
                    <a:pt x="16" y="1"/>
                  </a:cubicBezTo>
                  <a:cubicBezTo>
                    <a:pt x="18" y="0"/>
                    <a:pt x="19" y="2"/>
                    <a:pt x="18" y="4"/>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15"/>
            <p:cNvSpPr>
              <a:spLocks noEditPoints="1"/>
            </p:cNvSpPr>
            <p:nvPr/>
          </p:nvSpPr>
          <p:spPr bwMode="auto">
            <a:xfrm>
              <a:off x="3549" y="1848"/>
              <a:ext cx="40" cy="57"/>
            </a:xfrm>
            <a:custGeom>
              <a:avLst/>
              <a:gdLst>
                <a:gd name="T0" fmla="*/ 12 w 17"/>
                <a:gd name="T1" fmla="*/ 7 h 24"/>
                <a:gd name="T2" fmla="*/ 14 w 17"/>
                <a:gd name="T3" fmla="*/ 4 h 24"/>
                <a:gd name="T4" fmla="*/ 11 w 17"/>
                <a:gd name="T5" fmla="*/ 0 h 24"/>
                <a:gd name="T6" fmla="*/ 5 w 17"/>
                <a:gd name="T7" fmla="*/ 0 h 24"/>
                <a:gd name="T8" fmla="*/ 2 w 17"/>
                <a:gd name="T9" fmla="*/ 4 h 24"/>
                <a:gd name="T10" fmla="*/ 5 w 17"/>
                <a:gd name="T11" fmla="*/ 7 h 24"/>
                <a:gd name="T12" fmla="*/ 0 w 17"/>
                <a:gd name="T13" fmla="*/ 15 h 24"/>
                <a:gd name="T14" fmla="*/ 8 w 17"/>
                <a:gd name="T15" fmla="*/ 24 h 24"/>
                <a:gd name="T16" fmla="*/ 17 w 17"/>
                <a:gd name="T17" fmla="*/ 15 h 24"/>
                <a:gd name="T18" fmla="*/ 12 w 17"/>
                <a:gd name="T19" fmla="*/ 7 h 24"/>
                <a:gd name="T20" fmla="*/ 10 w 17"/>
                <a:gd name="T21" fmla="*/ 1 h 24"/>
                <a:gd name="T22" fmla="*/ 12 w 17"/>
                <a:gd name="T23" fmla="*/ 4 h 24"/>
                <a:gd name="T24" fmla="*/ 10 w 17"/>
                <a:gd name="T25" fmla="*/ 4 h 24"/>
                <a:gd name="T26" fmla="*/ 10 w 17"/>
                <a:gd name="T27" fmla="*/ 1 h 24"/>
                <a:gd name="T28" fmla="*/ 4 w 17"/>
                <a:gd name="T29" fmla="*/ 4 h 24"/>
                <a:gd name="T30" fmla="*/ 6 w 17"/>
                <a:gd name="T31" fmla="*/ 4 h 24"/>
                <a:gd name="T32" fmla="*/ 6 w 17"/>
                <a:gd name="T33" fmla="*/ 7 h 24"/>
                <a:gd name="T34" fmla="*/ 4 w 17"/>
                <a:gd name="T35" fmla="*/ 4 h 24"/>
                <a:gd name="T36" fmla="*/ 8 w 17"/>
                <a:gd name="T37" fmla="*/ 21 h 24"/>
                <a:gd name="T38" fmla="*/ 2 w 17"/>
                <a:gd name="T39" fmla="*/ 15 h 24"/>
                <a:gd name="T40" fmla="*/ 8 w 17"/>
                <a:gd name="T41" fmla="*/ 9 h 24"/>
                <a:gd name="T42" fmla="*/ 15 w 17"/>
                <a:gd name="T43" fmla="*/ 15 h 24"/>
                <a:gd name="T44" fmla="*/ 8 w 17"/>
                <a:gd name="T4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4">
                  <a:moveTo>
                    <a:pt x="12" y="7"/>
                  </a:moveTo>
                  <a:cubicBezTo>
                    <a:pt x="14" y="4"/>
                    <a:pt x="14" y="4"/>
                    <a:pt x="14" y="4"/>
                  </a:cubicBezTo>
                  <a:cubicBezTo>
                    <a:pt x="11" y="0"/>
                    <a:pt x="11" y="0"/>
                    <a:pt x="11" y="0"/>
                  </a:cubicBezTo>
                  <a:cubicBezTo>
                    <a:pt x="5" y="0"/>
                    <a:pt x="5" y="0"/>
                    <a:pt x="5" y="0"/>
                  </a:cubicBezTo>
                  <a:cubicBezTo>
                    <a:pt x="2" y="4"/>
                    <a:pt x="2" y="4"/>
                    <a:pt x="2" y="4"/>
                  </a:cubicBezTo>
                  <a:cubicBezTo>
                    <a:pt x="5" y="7"/>
                    <a:pt x="5" y="7"/>
                    <a:pt x="5" y="7"/>
                  </a:cubicBezTo>
                  <a:cubicBezTo>
                    <a:pt x="2" y="8"/>
                    <a:pt x="0" y="12"/>
                    <a:pt x="0" y="15"/>
                  </a:cubicBezTo>
                  <a:cubicBezTo>
                    <a:pt x="0" y="20"/>
                    <a:pt x="4" y="24"/>
                    <a:pt x="8" y="24"/>
                  </a:cubicBezTo>
                  <a:cubicBezTo>
                    <a:pt x="13" y="24"/>
                    <a:pt x="17" y="20"/>
                    <a:pt x="17" y="15"/>
                  </a:cubicBezTo>
                  <a:cubicBezTo>
                    <a:pt x="17" y="11"/>
                    <a:pt x="15" y="9"/>
                    <a:pt x="12" y="7"/>
                  </a:cubicBezTo>
                  <a:close/>
                  <a:moveTo>
                    <a:pt x="10" y="1"/>
                  </a:moveTo>
                  <a:cubicBezTo>
                    <a:pt x="12" y="4"/>
                    <a:pt x="12" y="4"/>
                    <a:pt x="12" y="4"/>
                  </a:cubicBezTo>
                  <a:cubicBezTo>
                    <a:pt x="10" y="4"/>
                    <a:pt x="10" y="4"/>
                    <a:pt x="10" y="4"/>
                  </a:cubicBezTo>
                  <a:lnTo>
                    <a:pt x="10" y="1"/>
                  </a:lnTo>
                  <a:close/>
                  <a:moveTo>
                    <a:pt x="4" y="4"/>
                  </a:moveTo>
                  <a:cubicBezTo>
                    <a:pt x="6" y="4"/>
                    <a:pt x="6" y="4"/>
                    <a:pt x="6" y="4"/>
                  </a:cubicBezTo>
                  <a:cubicBezTo>
                    <a:pt x="6" y="7"/>
                    <a:pt x="6" y="7"/>
                    <a:pt x="6" y="7"/>
                  </a:cubicBezTo>
                  <a:lnTo>
                    <a:pt x="4" y="4"/>
                  </a:lnTo>
                  <a:close/>
                  <a:moveTo>
                    <a:pt x="8" y="21"/>
                  </a:moveTo>
                  <a:cubicBezTo>
                    <a:pt x="5" y="21"/>
                    <a:pt x="2" y="19"/>
                    <a:pt x="2" y="15"/>
                  </a:cubicBezTo>
                  <a:cubicBezTo>
                    <a:pt x="2" y="12"/>
                    <a:pt x="5" y="9"/>
                    <a:pt x="8" y="9"/>
                  </a:cubicBezTo>
                  <a:cubicBezTo>
                    <a:pt x="12" y="9"/>
                    <a:pt x="14" y="11"/>
                    <a:pt x="15" y="15"/>
                  </a:cubicBezTo>
                  <a:cubicBezTo>
                    <a:pt x="15" y="18"/>
                    <a:pt x="12" y="21"/>
                    <a:pt x="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6"/>
            <p:cNvSpPr>
              <a:spLocks noEditPoints="1"/>
            </p:cNvSpPr>
            <p:nvPr/>
          </p:nvSpPr>
          <p:spPr bwMode="auto">
            <a:xfrm>
              <a:off x="3807" y="2529"/>
              <a:ext cx="35" cy="50"/>
            </a:xfrm>
            <a:custGeom>
              <a:avLst/>
              <a:gdLst>
                <a:gd name="T0" fmla="*/ 11 w 15"/>
                <a:gd name="T1" fmla="*/ 6 h 21"/>
                <a:gd name="T2" fmla="*/ 13 w 15"/>
                <a:gd name="T3" fmla="*/ 3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3 h 21"/>
                <a:gd name="T24" fmla="*/ 9 w 15"/>
                <a:gd name="T25" fmla="*/ 3 h 21"/>
                <a:gd name="T26" fmla="*/ 9 w 15"/>
                <a:gd name="T27" fmla="*/ 1 h 21"/>
                <a:gd name="T28" fmla="*/ 4 w 15"/>
                <a:gd name="T29" fmla="*/ 3 h 21"/>
                <a:gd name="T30" fmla="*/ 5 w 15"/>
                <a:gd name="T31" fmla="*/ 3 h 21"/>
                <a:gd name="T32" fmla="*/ 6 w 15"/>
                <a:gd name="T33" fmla="*/ 6 h 21"/>
                <a:gd name="T34" fmla="*/ 4 w 15"/>
                <a:gd name="T35" fmla="*/ 3 h 21"/>
                <a:gd name="T36" fmla="*/ 8 w 15"/>
                <a:gd name="T37" fmla="*/ 19 h 21"/>
                <a:gd name="T38" fmla="*/ 2 w 15"/>
                <a:gd name="T39" fmla="*/ 14 h 21"/>
                <a:gd name="T40" fmla="*/ 7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3"/>
                    <a:pt x="13" y="3"/>
                    <a:pt x="13" y="3"/>
                  </a:cubicBezTo>
                  <a:cubicBezTo>
                    <a:pt x="10" y="0"/>
                    <a:pt x="10" y="0"/>
                    <a:pt x="10" y="0"/>
                  </a:cubicBezTo>
                  <a:cubicBezTo>
                    <a:pt x="5" y="0"/>
                    <a:pt x="5" y="0"/>
                    <a:pt x="5" y="0"/>
                  </a:cubicBezTo>
                  <a:cubicBezTo>
                    <a:pt x="2" y="4"/>
                    <a:pt x="2" y="4"/>
                    <a:pt x="2" y="4"/>
                  </a:cubicBezTo>
                  <a:cubicBezTo>
                    <a:pt x="4" y="6"/>
                    <a:pt x="4" y="6"/>
                    <a:pt x="4" y="6"/>
                  </a:cubicBezTo>
                  <a:cubicBezTo>
                    <a:pt x="2" y="7"/>
                    <a:pt x="0" y="10"/>
                    <a:pt x="0" y="14"/>
                  </a:cubicBezTo>
                  <a:cubicBezTo>
                    <a:pt x="0" y="18"/>
                    <a:pt x="3" y="21"/>
                    <a:pt x="8" y="21"/>
                  </a:cubicBezTo>
                  <a:cubicBezTo>
                    <a:pt x="12" y="21"/>
                    <a:pt x="15" y="18"/>
                    <a:pt x="15" y="13"/>
                  </a:cubicBezTo>
                  <a:cubicBezTo>
                    <a:pt x="15" y="10"/>
                    <a:pt x="13" y="8"/>
                    <a:pt x="11" y="6"/>
                  </a:cubicBezTo>
                  <a:close/>
                  <a:moveTo>
                    <a:pt x="9" y="1"/>
                  </a:moveTo>
                  <a:cubicBezTo>
                    <a:pt x="11" y="3"/>
                    <a:pt x="11" y="3"/>
                    <a:pt x="11" y="3"/>
                  </a:cubicBezTo>
                  <a:cubicBezTo>
                    <a:pt x="9" y="3"/>
                    <a:pt x="9" y="3"/>
                    <a:pt x="9" y="3"/>
                  </a:cubicBezTo>
                  <a:lnTo>
                    <a:pt x="9" y="1"/>
                  </a:lnTo>
                  <a:close/>
                  <a:moveTo>
                    <a:pt x="4" y="3"/>
                  </a:moveTo>
                  <a:cubicBezTo>
                    <a:pt x="5" y="3"/>
                    <a:pt x="5" y="3"/>
                    <a:pt x="5" y="3"/>
                  </a:cubicBezTo>
                  <a:cubicBezTo>
                    <a:pt x="6" y="6"/>
                    <a:pt x="6" y="6"/>
                    <a:pt x="6" y="6"/>
                  </a:cubicBezTo>
                  <a:lnTo>
                    <a:pt x="4" y="3"/>
                  </a:lnTo>
                  <a:close/>
                  <a:moveTo>
                    <a:pt x="8" y="19"/>
                  </a:moveTo>
                  <a:cubicBezTo>
                    <a:pt x="4" y="19"/>
                    <a:pt x="2" y="17"/>
                    <a:pt x="2" y="14"/>
                  </a:cubicBezTo>
                  <a:cubicBezTo>
                    <a:pt x="2" y="10"/>
                    <a:pt x="4" y="8"/>
                    <a:pt x="7"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17"/>
            <p:cNvSpPr>
              <a:spLocks noEditPoints="1"/>
            </p:cNvSpPr>
            <p:nvPr/>
          </p:nvSpPr>
          <p:spPr bwMode="auto">
            <a:xfrm>
              <a:off x="3774" y="1843"/>
              <a:ext cx="38" cy="50"/>
            </a:xfrm>
            <a:custGeom>
              <a:avLst/>
              <a:gdLst>
                <a:gd name="T0" fmla="*/ 12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1 w 16"/>
                <a:gd name="T13" fmla="*/ 13 h 21"/>
                <a:gd name="T14" fmla="*/ 8 w 16"/>
                <a:gd name="T15" fmla="*/ 21 h 21"/>
                <a:gd name="T16" fmla="*/ 16 w 16"/>
                <a:gd name="T17" fmla="*/ 13 h 21"/>
                <a:gd name="T18" fmla="*/ 12 w 16"/>
                <a:gd name="T19" fmla="*/ 6 h 21"/>
                <a:gd name="T20" fmla="*/ 10 w 16"/>
                <a:gd name="T21" fmla="*/ 1 h 21"/>
                <a:gd name="T22" fmla="*/ 12 w 16"/>
                <a:gd name="T23" fmla="*/ 3 h 21"/>
                <a:gd name="T24" fmla="*/ 10 w 16"/>
                <a:gd name="T25" fmla="*/ 3 h 21"/>
                <a:gd name="T26" fmla="*/ 10 w 16"/>
                <a:gd name="T27" fmla="*/ 1 h 21"/>
                <a:gd name="T28" fmla="*/ 5 w 16"/>
                <a:gd name="T29" fmla="*/ 3 h 21"/>
                <a:gd name="T30" fmla="*/ 6 w 16"/>
                <a:gd name="T31" fmla="*/ 3 h 21"/>
                <a:gd name="T32" fmla="*/ 7 w 16"/>
                <a:gd name="T33" fmla="*/ 6 h 21"/>
                <a:gd name="T34" fmla="*/ 5 w 16"/>
                <a:gd name="T35" fmla="*/ 3 h 21"/>
                <a:gd name="T36" fmla="*/ 8 w 16"/>
                <a:gd name="T37" fmla="*/ 19 h 21"/>
                <a:gd name="T38" fmla="*/ 3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2"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1" y="13"/>
                  </a:cubicBezTo>
                  <a:cubicBezTo>
                    <a:pt x="1" y="17"/>
                    <a:pt x="4" y="21"/>
                    <a:pt x="8" y="21"/>
                  </a:cubicBezTo>
                  <a:cubicBezTo>
                    <a:pt x="13" y="21"/>
                    <a:pt x="16" y="17"/>
                    <a:pt x="16" y="13"/>
                  </a:cubicBezTo>
                  <a:cubicBezTo>
                    <a:pt x="16" y="10"/>
                    <a:pt x="14" y="7"/>
                    <a:pt x="12" y="6"/>
                  </a:cubicBezTo>
                  <a:close/>
                  <a:moveTo>
                    <a:pt x="10" y="1"/>
                  </a:moveTo>
                  <a:cubicBezTo>
                    <a:pt x="12" y="3"/>
                    <a:pt x="12" y="3"/>
                    <a:pt x="12" y="3"/>
                  </a:cubicBezTo>
                  <a:cubicBezTo>
                    <a:pt x="10" y="3"/>
                    <a:pt x="10" y="3"/>
                    <a:pt x="10" y="3"/>
                  </a:cubicBezTo>
                  <a:lnTo>
                    <a:pt x="10" y="1"/>
                  </a:lnTo>
                  <a:close/>
                  <a:moveTo>
                    <a:pt x="5" y="3"/>
                  </a:moveTo>
                  <a:cubicBezTo>
                    <a:pt x="6" y="3"/>
                    <a:pt x="6" y="3"/>
                    <a:pt x="6" y="3"/>
                  </a:cubicBezTo>
                  <a:cubicBezTo>
                    <a:pt x="7" y="6"/>
                    <a:pt x="7" y="6"/>
                    <a:pt x="7" y="6"/>
                  </a:cubicBezTo>
                  <a:lnTo>
                    <a:pt x="5" y="3"/>
                  </a:lnTo>
                  <a:close/>
                  <a:moveTo>
                    <a:pt x="8" y="19"/>
                  </a:moveTo>
                  <a:cubicBezTo>
                    <a:pt x="5" y="19"/>
                    <a:pt x="3" y="16"/>
                    <a:pt x="3" y="13"/>
                  </a:cubicBezTo>
                  <a:cubicBezTo>
                    <a:pt x="3" y="10"/>
                    <a:pt x="5" y="7"/>
                    <a:pt x="8" y="7"/>
                  </a:cubicBezTo>
                  <a:cubicBezTo>
                    <a:pt x="11" y="7"/>
                    <a:pt x="14" y="10"/>
                    <a:pt x="14" y="13"/>
                  </a:cubicBezTo>
                  <a:cubicBezTo>
                    <a:pt x="14" y="16"/>
                    <a:pt x="12"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18"/>
            <p:cNvSpPr>
              <a:spLocks noEditPoints="1"/>
            </p:cNvSpPr>
            <p:nvPr/>
          </p:nvSpPr>
          <p:spPr bwMode="auto">
            <a:xfrm>
              <a:off x="4131" y="2050"/>
              <a:ext cx="38" cy="52"/>
            </a:xfrm>
            <a:custGeom>
              <a:avLst/>
              <a:gdLst>
                <a:gd name="T0" fmla="*/ 11 w 16"/>
                <a:gd name="T1" fmla="*/ 7 h 22"/>
                <a:gd name="T2" fmla="*/ 13 w 16"/>
                <a:gd name="T3" fmla="*/ 4 h 22"/>
                <a:gd name="T4" fmla="*/ 11 w 16"/>
                <a:gd name="T5" fmla="*/ 0 h 22"/>
                <a:gd name="T6" fmla="*/ 5 w 16"/>
                <a:gd name="T7" fmla="*/ 1 h 22"/>
                <a:gd name="T8" fmla="*/ 2 w 16"/>
                <a:gd name="T9" fmla="*/ 4 h 22"/>
                <a:gd name="T10" fmla="*/ 5 w 16"/>
                <a:gd name="T11" fmla="*/ 7 h 22"/>
                <a:gd name="T12" fmla="*/ 0 w 16"/>
                <a:gd name="T13" fmla="*/ 14 h 22"/>
                <a:gd name="T14" fmla="*/ 8 w 16"/>
                <a:gd name="T15" fmla="*/ 22 h 22"/>
                <a:gd name="T16" fmla="*/ 16 w 16"/>
                <a:gd name="T17" fmla="*/ 14 h 22"/>
                <a:gd name="T18" fmla="*/ 11 w 16"/>
                <a:gd name="T19" fmla="*/ 7 h 22"/>
                <a:gd name="T20" fmla="*/ 10 w 16"/>
                <a:gd name="T21" fmla="*/ 1 h 22"/>
                <a:gd name="T22" fmla="*/ 11 w 16"/>
                <a:gd name="T23" fmla="*/ 4 h 22"/>
                <a:gd name="T24" fmla="*/ 10 w 16"/>
                <a:gd name="T25" fmla="*/ 4 h 22"/>
                <a:gd name="T26" fmla="*/ 10 w 16"/>
                <a:gd name="T27" fmla="*/ 1 h 22"/>
                <a:gd name="T28" fmla="*/ 4 w 16"/>
                <a:gd name="T29" fmla="*/ 4 h 22"/>
                <a:gd name="T30" fmla="*/ 6 w 16"/>
                <a:gd name="T31" fmla="*/ 4 h 22"/>
                <a:gd name="T32" fmla="*/ 6 w 16"/>
                <a:gd name="T33" fmla="*/ 6 h 22"/>
                <a:gd name="T34" fmla="*/ 4 w 16"/>
                <a:gd name="T35" fmla="*/ 4 h 22"/>
                <a:gd name="T36" fmla="*/ 8 w 16"/>
                <a:gd name="T37" fmla="*/ 20 h 22"/>
                <a:gd name="T38" fmla="*/ 2 w 16"/>
                <a:gd name="T39" fmla="*/ 14 h 22"/>
                <a:gd name="T40" fmla="*/ 8 w 16"/>
                <a:gd name="T41" fmla="*/ 8 h 22"/>
                <a:gd name="T42" fmla="*/ 14 w 16"/>
                <a:gd name="T43" fmla="*/ 14 h 22"/>
                <a:gd name="T44" fmla="*/ 8 w 16"/>
                <a:gd name="T4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2">
                  <a:moveTo>
                    <a:pt x="11" y="7"/>
                  </a:moveTo>
                  <a:cubicBezTo>
                    <a:pt x="13" y="4"/>
                    <a:pt x="13" y="4"/>
                    <a:pt x="13" y="4"/>
                  </a:cubicBezTo>
                  <a:cubicBezTo>
                    <a:pt x="11" y="0"/>
                    <a:pt x="11" y="0"/>
                    <a:pt x="11" y="0"/>
                  </a:cubicBezTo>
                  <a:cubicBezTo>
                    <a:pt x="5" y="1"/>
                    <a:pt x="5" y="1"/>
                    <a:pt x="5" y="1"/>
                  </a:cubicBezTo>
                  <a:cubicBezTo>
                    <a:pt x="2" y="4"/>
                    <a:pt x="2" y="4"/>
                    <a:pt x="2" y="4"/>
                  </a:cubicBezTo>
                  <a:cubicBezTo>
                    <a:pt x="5" y="7"/>
                    <a:pt x="5" y="7"/>
                    <a:pt x="5" y="7"/>
                  </a:cubicBezTo>
                  <a:cubicBezTo>
                    <a:pt x="2" y="8"/>
                    <a:pt x="0" y="11"/>
                    <a:pt x="0" y="14"/>
                  </a:cubicBezTo>
                  <a:cubicBezTo>
                    <a:pt x="0" y="18"/>
                    <a:pt x="4" y="22"/>
                    <a:pt x="8" y="22"/>
                  </a:cubicBezTo>
                  <a:cubicBezTo>
                    <a:pt x="12" y="22"/>
                    <a:pt x="16" y="18"/>
                    <a:pt x="16" y="14"/>
                  </a:cubicBezTo>
                  <a:cubicBezTo>
                    <a:pt x="16" y="11"/>
                    <a:pt x="14" y="8"/>
                    <a:pt x="11" y="7"/>
                  </a:cubicBezTo>
                  <a:close/>
                  <a:moveTo>
                    <a:pt x="10" y="1"/>
                  </a:moveTo>
                  <a:cubicBezTo>
                    <a:pt x="11" y="4"/>
                    <a:pt x="11" y="4"/>
                    <a:pt x="11" y="4"/>
                  </a:cubicBezTo>
                  <a:cubicBezTo>
                    <a:pt x="10" y="4"/>
                    <a:pt x="10" y="4"/>
                    <a:pt x="10" y="4"/>
                  </a:cubicBezTo>
                  <a:lnTo>
                    <a:pt x="10" y="1"/>
                  </a:lnTo>
                  <a:close/>
                  <a:moveTo>
                    <a:pt x="4" y="4"/>
                  </a:moveTo>
                  <a:cubicBezTo>
                    <a:pt x="6" y="4"/>
                    <a:pt x="6" y="4"/>
                    <a:pt x="6" y="4"/>
                  </a:cubicBezTo>
                  <a:cubicBezTo>
                    <a:pt x="6" y="6"/>
                    <a:pt x="6" y="6"/>
                    <a:pt x="6" y="6"/>
                  </a:cubicBezTo>
                  <a:lnTo>
                    <a:pt x="4" y="4"/>
                  </a:lnTo>
                  <a:close/>
                  <a:moveTo>
                    <a:pt x="8" y="20"/>
                  </a:moveTo>
                  <a:cubicBezTo>
                    <a:pt x="5" y="20"/>
                    <a:pt x="2" y="17"/>
                    <a:pt x="2" y="14"/>
                  </a:cubicBezTo>
                  <a:cubicBezTo>
                    <a:pt x="2" y="11"/>
                    <a:pt x="5" y="8"/>
                    <a:pt x="8" y="8"/>
                  </a:cubicBezTo>
                  <a:cubicBezTo>
                    <a:pt x="11" y="8"/>
                    <a:pt x="13" y="11"/>
                    <a:pt x="14" y="14"/>
                  </a:cubicBezTo>
                  <a:cubicBezTo>
                    <a:pt x="14" y="17"/>
                    <a:pt x="11" y="20"/>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9"/>
            <p:cNvSpPr>
              <a:spLocks noEditPoints="1"/>
            </p:cNvSpPr>
            <p:nvPr/>
          </p:nvSpPr>
          <p:spPr bwMode="auto">
            <a:xfrm>
              <a:off x="3958" y="2474"/>
              <a:ext cx="38" cy="50"/>
            </a:xfrm>
            <a:custGeom>
              <a:avLst/>
              <a:gdLst>
                <a:gd name="T0" fmla="*/ 11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0 w 16"/>
                <a:gd name="T13" fmla="*/ 13 h 21"/>
                <a:gd name="T14" fmla="*/ 8 w 16"/>
                <a:gd name="T15" fmla="*/ 21 h 21"/>
                <a:gd name="T16" fmla="*/ 16 w 16"/>
                <a:gd name="T17" fmla="*/ 13 h 21"/>
                <a:gd name="T18" fmla="*/ 11 w 16"/>
                <a:gd name="T19" fmla="*/ 6 h 21"/>
                <a:gd name="T20" fmla="*/ 10 w 16"/>
                <a:gd name="T21" fmla="*/ 0 h 21"/>
                <a:gd name="T22" fmla="*/ 12 w 16"/>
                <a:gd name="T23" fmla="*/ 3 h 21"/>
                <a:gd name="T24" fmla="*/ 10 w 16"/>
                <a:gd name="T25" fmla="*/ 3 h 21"/>
                <a:gd name="T26" fmla="*/ 10 w 16"/>
                <a:gd name="T27" fmla="*/ 0 h 21"/>
                <a:gd name="T28" fmla="*/ 4 w 16"/>
                <a:gd name="T29" fmla="*/ 3 h 21"/>
                <a:gd name="T30" fmla="*/ 6 w 16"/>
                <a:gd name="T31" fmla="*/ 3 h 21"/>
                <a:gd name="T32" fmla="*/ 6 w 16"/>
                <a:gd name="T33" fmla="*/ 5 h 21"/>
                <a:gd name="T34" fmla="*/ 4 w 16"/>
                <a:gd name="T35" fmla="*/ 3 h 21"/>
                <a:gd name="T36" fmla="*/ 8 w 16"/>
                <a:gd name="T37" fmla="*/ 19 h 21"/>
                <a:gd name="T38" fmla="*/ 2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1"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0" y="13"/>
                  </a:cubicBezTo>
                  <a:cubicBezTo>
                    <a:pt x="0" y="17"/>
                    <a:pt x="4" y="21"/>
                    <a:pt x="8" y="21"/>
                  </a:cubicBezTo>
                  <a:cubicBezTo>
                    <a:pt x="13" y="21"/>
                    <a:pt x="16" y="17"/>
                    <a:pt x="16" y="13"/>
                  </a:cubicBezTo>
                  <a:cubicBezTo>
                    <a:pt x="16" y="10"/>
                    <a:pt x="14" y="7"/>
                    <a:pt x="11" y="6"/>
                  </a:cubicBezTo>
                  <a:close/>
                  <a:moveTo>
                    <a:pt x="10" y="0"/>
                  </a:moveTo>
                  <a:cubicBezTo>
                    <a:pt x="12" y="3"/>
                    <a:pt x="12" y="3"/>
                    <a:pt x="12" y="3"/>
                  </a:cubicBezTo>
                  <a:cubicBezTo>
                    <a:pt x="10" y="3"/>
                    <a:pt x="10" y="3"/>
                    <a:pt x="10" y="3"/>
                  </a:cubicBezTo>
                  <a:lnTo>
                    <a:pt x="10" y="0"/>
                  </a:lnTo>
                  <a:close/>
                  <a:moveTo>
                    <a:pt x="4" y="3"/>
                  </a:moveTo>
                  <a:cubicBezTo>
                    <a:pt x="6" y="3"/>
                    <a:pt x="6" y="3"/>
                    <a:pt x="6" y="3"/>
                  </a:cubicBezTo>
                  <a:cubicBezTo>
                    <a:pt x="6" y="5"/>
                    <a:pt x="6" y="5"/>
                    <a:pt x="6" y="5"/>
                  </a:cubicBezTo>
                  <a:lnTo>
                    <a:pt x="4" y="3"/>
                  </a:lnTo>
                  <a:close/>
                  <a:moveTo>
                    <a:pt x="8" y="19"/>
                  </a:moveTo>
                  <a:cubicBezTo>
                    <a:pt x="5" y="19"/>
                    <a:pt x="2" y="16"/>
                    <a:pt x="2" y="13"/>
                  </a:cubicBezTo>
                  <a:cubicBezTo>
                    <a:pt x="2" y="10"/>
                    <a:pt x="5" y="7"/>
                    <a:pt x="8" y="7"/>
                  </a:cubicBezTo>
                  <a:cubicBezTo>
                    <a:pt x="11" y="7"/>
                    <a:pt x="14" y="10"/>
                    <a:pt x="14" y="13"/>
                  </a:cubicBezTo>
                  <a:cubicBezTo>
                    <a:pt x="14" y="16"/>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0"/>
            <p:cNvSpPr>
              <a:spLocks noEditPoints="1"/>
            </p:cNvSpPr>
            <p:nvPr/>
          </p:nvSpPr>
          <p:spPr bwMode="auto">
            <a:xfrm>
              <a:off x="3845" y="2142"/>
              <a:ext cx="80" cy="83"/>
            </a:xfrm>
            <a:custGeom>
              <a:avLst/>
              <a:gdLst>
                <a:gd name="T0" fmla="*/ 0 w 34"/>
                <a:gd name="T1" fmla="*/ 32 h 35"/>
                <a:gd name="T2" fmla="*/ 0 w 34"/>
                <a:gd name="T3" fmla="*/ 35 h 35"/>
                <a:gd name="T4" fmla="*/ 6 w 34"/>
                <a:gd name="T5" fmla="*/ 35 h 35"/>
                <a:gd name="T6" fmla="*/ 20 w 34"/>
                <a:gd name="T7" fmla="*/ 35 h 35"/>
                <a:gd name="T8" fmla="*/ 26 w 34"/>
                <a:gd name="T9" fmla="*/ 35 h 35"/>
                <a:gd name="T10" fmla="*/ 26 w 34"/>
                <a:gd name="T11" fmla="*/ 32 h 35"/>
                <a:gd name="T12" fmla="*/ 23 w 34"/>
                <a:gd name="T13" fmla="*/ 32 h 35"/>
                <a:gd name="T14" fmla="*/ 23 w 34"/>
                <a:gd name="T15" fmla="*/ 28 h 35"/>
                <a:gd name="T16" fmla="*/ 29 w 34"/>
                <a:gd name="T17" fmla="*/ 28 h 35"/>
                <a:gd name="T18" fmla="*/ 34 w 34"/>
                <a:gd name="T19" fmla="*/ 23 h 35"/>
                <a:gd name="T20" fmla="*/ 34 w 34"/>
                <a:gd name="T21" fmla="*/ 8 h 35"/>
                <a:gd name="T22" fmla="*/ 29 w 34"/>
                <a:gd name="T23" fmla="*/ 3 h 35"/>
                <a:gd name="T24" fmla="*/ 25 w 34"/>
                <a:gd name="T25" fmla="*/ 3 h 35"/>
                <a:gd name="T26" fmla="*/ 25 w 34"/>
                <a:gd name="T27" fmla="*/ 6 h 35"/>
                <a:gd name="T28" fmla="*/ 27 w 34"/>
                <a:gd name="T29" fmla="*/ 6 h 35"/>
                <a:gd name="T30" fmla="*/ 27 w 34"/>
                <a:gd name="T31" fmla="*/ 8 h 35"/>
                <a:gd name="T32" fmla="*/ 30 w 34"/>
                <a:gd name="T33" fmla="*/ 11 h 35"/>
                <a:gd name="T34" fmla="*/ 30 w 34"/>
                <a:gd name="T35" fmla="*/ 11 h 35"/>
                <a:gd name="T36" fmla="*/ 30 w 34"/>
                <a:gd name="T37" fmla="*/ 23 h 35"/>
                <a:gd name="T38" fmla="*/ 29 w 34"/>
                <a:gd name="T39" fmla="*/ 24 h 35"/>
                <a:gd name="T40" fmla="*/ 23 w 34"/>
                <a:gd name="T41" fmla="*/ 24 h 35"/>
                <a:gd name="T42" fmla="*/ 23 w 34"/>
                <a:gd name="T43" fmla="*/ 6 h 35"/>
                <a:gd name="T44" fmla="*/ 23 w 34"/>
                <a:gd name="T45" fmla="*/ 3 h 35"/>
                <a:gd name="T46" fmla="*/ 20 w 34"/>
                <a:gd name="T47" fmla="*/ 0 h 35"/>
                <a:gd name="T48" fmla="*/ 6 w 34"/>
                <a:gd name="T49" fmla="*/ 0 h 35"/>
                <a:gd name="T50" fmla="*/ 2 w 34"/>
                <a:gd name="T51" fmla="*/ 3 h 35"/>
                <a:gd name="T52" fmla="*/ 2 w 34"/>
                <a:gd name="T53" fmla="*/ 32 h 35"/>
                <a:gd name="T54" fmla="*/ 0 w 34"/>
                <a:gd name="T55" fmla="*/ 32 h 35"/>
                <a:gd name="T56" fmla="*/ 30 w 34"/>
                <a:gd name="T57" fmla="*/ 10 h 35"/>
                <a:gd name="T58" fmla="*/ 28 w 34"/>
                <a:gd name="T59" fmla="*/ 8 h 35"/>
                <a:gd name="T60" fmla="*/ 30 w 34"/>
                <a:gd name="T61" fmla="*/ 6 h 35"/>
                <a:gd name="T62" fmla="*/ 31 w 34"/>
                <a:gd name="T63" fmla="*/ 7 h 35"/>
                <a:gd name="T64" fmla="*/ 29 w 34"/>
                <a:gd name="T65" fmla="*/ 8 h 35"/>
                <a:gd name="T66" fmla="*/ 29 w 34"/>
                <a:gd name="T67" fmla="*/ 9 h 35"/>
                <a:gd name="T68" fmla="*/ 30 w 34"/>
                <a:gd name="T69" fmla="*/ 9 h 35"/>
                <a:gd name="T70" fmla="*/ 31 w 34"/>
                <a:gd name="T71" fmla="*/ 8 h 35"/>
                <a:gd name="T72" fmla="*/ 31 w 34"/>
                <a:gd name="T73" fmla="*/ 8 h 35"/>
                <a:gd name="T74" fmla="*/ 30 w 34"/>
                <a:gd name="T75" fmla="*/ 10 h 35"/>
                <a:gd name="T76" fmla="*/ 6 w 34"/>
                <a:gd name="T77" fmla="*/ 16 h 35"/>
                <a:gd name="T78" fmla="*/ 7 w 34"/>
                <a:gd name="T79" fmla="*/ 15 h 35"/>
                <a:gd name="T80" fmla="*/ 19 w 34"/>
                <a:gd name="T81" fmla="*/ 15 h 35"/>
                <a:gd name="T82" fmla="*/ 20 w 34"/>
                <a:gd name="T83" fmla="*/ 16 h 35"/>
                <a:gd name="T84" fmla="*/ 20 w 34"/>
                <a:gd name="T85" fmla="*/ 16 h 35"/>
                <a:gd name="T86" fmla="*/ 19 w 34"/>
                <a:gd name="T87" fmla="*/ 17 h 35"/>
                <a:gd name="T88" fmla="*/ 7 w 34"/>
                <a:gd name="T89" fmla="*/ 17 h 35"/>
                <a:gd name="T90" fmla="*/ 6 w 34"/>
                <a:gd name="T91" fmla="*/ 16 h 35"/>
                <a:gd name="T92" fmla="*/ 6 w 34"/>
                <a:gd name="T93" fmla="*/ 4 h 35"/>
                <a:gd name="T94" fmla="*/ 7 w 34"/>
                <a:gd name="T95" fmla="*/ 3 h 35"/>
                <a:gd name="T96" fmla="*/ 19 w 34"/>
                <a:gd name="T97" fmla="*/ 3 h 35"/>
                <a:gd name="T98" fmla="*/ 20 w 34"/>
                <a:gd name="T99" fmla="*/ 4 h 35"/>
                <a:gd name="T100" fmla="*/ 20 w 34"/>
                <a:gd name="T101" fmla="*/ 10 h 35"/>
                <a:gd name="T102" fmla="*/ 19 w 34"/>
                <a:gd name="T103" fmla="*/ 11 h 35"/>
                <a:gd name="T104" fmla="*/ 7 w 34"/>
                <a:gd name="T105" fmla="*/ 11 h 35"/>
                <a:gd name="T106" fmla="*/ 6 w 34"/>
                <a:gd name="T107" fmla="*/ 10 h 35"/>
                <a:gd name="T108" fmla="*/ 6 w 34"/>
                <a:gd name="T10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5">
                  <a:moveTo>
                    <a:pt x="0" y="32"/>
                  </a:moveTo>
                  <a:cubicBezTo>
                    <a:pt x="0" y="35"/>
                    <a:pt x="0" y="35"/>
                    <a:pt x="0" y="35"/>
                  </a:cubicBezTo>
                  <a:cubicBezTo>
                    <a:pt x="6" y="35"/>
                    <a:pt x="6" y="35"/>
                    <a:pt x="6" y="35"/>
                  </a:cubicBezTo>
                  <a:cubicBezTo>
                    <a:pt x="20" y="35"/>
                    <a:pt x="20" y="35"/>
                    <a:pt x="20" y="35"/>
                  </a:cubicBezTo>
                  <a:cubicBezTo>
                    <a:pt x="26" y="35"/>
                    <a:pt x="26" y="35"/>
                    <a:pt x="26" y="35"/>
                  </a:cubicBezTo>
                  <a:cubicBezTo>
                    <a:pt x="26" y="32"/>
                    <a:pt x="26" y="32"/>
                    <a:pt x="26" y="32"/>
                  </a:cubicBezTo>
                  <a:cubicBezTo>
                    <a:pt x="23" y="32"/>
                    <a:pt x="23" y="32"/>
                    <a:pt x="23" y="32"/>
                  </a:cubicBezTo>
                  <a:cubicBezTo>
                    <a:pt x="23" y="28"/>
                    <a:pt x="23" y="28"/>
                    <a:pt x="23" y="28"/>
                  </a:cubicBezTo>
                  <a:cubicBezTo>
                    <a:pt x="29" y="28"/>
                    <a:pt x="29" y="28"/>
                    <a:pt x="29" y="28"/>
                  </a:cubicBezTo>
                  <a:cubicBezTo>
                    <a:pt x="32" y="28"/>
                    <a:pt x="34" y="25"/>
                    <a:pt x="34" y="23"/>
                  </a:cubicBezTo>
                  <a:cubicBezTo>
                    <a:pt x="34" y="8"/>
                    <a:pt x="34" y="8"/>
                    <a:pt x="34" y="8"/>
                  </a:cubicBezTo>
                  <a:cubicBezTo>
                    <a:pt x="34" y="5"/>
                    <a:pt x="32" y="3"/>
                    <a:pt x="29" y="3"/>
                  </a:cubicBezTo>
                  <a:cubicBezTo>
                    <a:pt x="25" y="3"/>
                    <a:pt x="25" y="3"/>
                    <a:pt x="25" y="3"/>
                  </a:cubicBezTo>
                  <a:cubicBezTo>
                    <a:pt x="25" y="6"/>
                    <a:pt x="25" y="6"/>
                    <a:pt x="25" y="6"/>
                  </a:cubicBezTo>
                  <a:cubicBezTo>
                    <a:pt x="27" y="6"/>
                    <a:pt x="27" y="6"/>
                    <a:pt x="27" y="6"/>
                  </a:cubicBezTo>
                  <a:cubicBezTo>
                    <a:pt x="27" y="7"/>
                    <a:pt x="27" y="8"/>
                    <a:pt x="27" y="8"/>
                  </a:cubicBezTo>
                  <a:cubicBezTo>
                    <a:pt x="27" y="10"/>
                    <a:pt x="28" y="11"/>
                    <a:pt x="30" y="11"/>
                  </a:cubicBezTo>
                  <a:cubicBezTo>
                    <a:pt x="30" y="11"/>
                    <a:pt x="30" y="11"/>
                    <a:pt x="30" y="11"/>
                  </a:cubicBezTo>
                  <a:cubicBezTo>
                    <a:pt x="30" y="23"/>
                    <a:pt x="30" y="23"/>
                    <a:pt x="30" y="23"/>
                  </a:cubicBezTo>
                  <a:cubicBezTo>
                    <a:pt x="30" y="24"/>
                    <a:pt x="30" y="24"/>
                    <a:pt x="29" y="24"/>
                  </a:cubicBezTo>
                  <a:cubicBezTo>
                    <a:pt x="23" y="24"/>
                    <a:pt x="23" y="24"/>
                    <a:pt x="23" y="24"/>
                  </a:cubicBezTo>
                  <a:cubicBezTo>
                    <a:pt x="23" y="6"/>
                    <a:pt x="23" y="6"/>
                    <a:pt x="23" y="6"/>
                  </a:cubicBezTo>
                  <a:cubicBezTo>
                    <a:pt x="23" y="3"/>
                    <a:pt x="23" y="3"/>
                    <a:pt x="23" y="3"/>
                  </a:cubicBezTo>
                  <a:cubicBezTo>
                    <a:pt x="23" y="1"/>
                    <a:pt x="22" y="0"/>
                    <a:pt x="20" y="0"/>
                  </a:cubicBezTo>
                  <a:cubicBezTo>
                    <a:pt x="6" y="0"/>
                    <a:pt x="6" y="0"/>
                    <a:pt x="6" y="0"/>
                  </a:cubicBezTo>
                  <a:cubicBezTo>
                    <a:pt x="4" y="0"/>
                    <a:pt x="2" y="1"/>
                    <a:pt x="2" y="3"/>
                  </a:cubicBezTo>
                  <a:cubicBezTo>
                    <a:pt x="2" y="32"/>
                    <a:pt x="2" y="32"/>
                    <a:pt x="2" y="32"/>
                  </a:cubicBezTo>
                  <a:lnTo>
                    <a:pt x="0" y="32"/>
                  </a:lnTo>
                  <a:close/>
                  <a:moveTo>
                    <a:pt x="30" y="10"/>
                  </a:moveTo>
                  <a:cubicBezTo>
                    <a:pt x="29" y="10"/>
                    <a:pt x="28" y="9"/>
                    <a:pt x="28" y="8"/>
                  </a:cubicBezTo>
                  <a:cubicBezTo>
                    <a:pt x="28" y="7"/>
                    <a:pt x="29" y="6"/>
                    <a:pt x="30" y="6"/>
                  </a:cubicBezTo>
                  <a:cubicBezTo>
                    <a:pt x="30" y="6"/>
                    <a:pt x="30" y="7"/>
                    <a:pt x="31" y="7"/>
                  </a:cubicBezTo>
                  <a:cubicBezTo>
                    <a:pt x="29" y="8"/>
                    <a:pt x="29" y="8"/>
                    <a:pt x="29" y="8"/>
                  </a:cubicBezTo>
                  <a:cubicBezTo>
                    <a:pt x="29" y="8"/>
                    <a:pt x="29" y="8"/>
                    <a:pt x="29" y="9"/>
                  </a:cubicBezTo>
                  <a:cubicBezTo>
                    <a:pt x="30" y="9"/>
                    <a:pt x="30" y="9"/>
                    <a:pt x="30" y="9"/>
                  </a:cubicBezTo>
                  <a:cubicBezTo>
                    <a:pt x="31" y="8"/>
                    <a:pt x="31" y="8"/>
                    <a:pt x="31" y="8"/>
                  </a:cubicBezTo>
                  <a:cubicBezTo>
                    <a:pt x="31" y="8"/>
                    <a:pt x="31" y="8"/>
                    <a:pt x="31" y="8"/>
                  </a:cubicBezTo>
                  <a:cubicBezTo>
                    <a:pt x="31" y="9"/>
                    <a:pt x="31" y="10"/>
                    <a:pt x="30" y="10"/>
                  </a:cubicBezTo>
                  <a:close/>
                  <a:moveTo>
                    <a:pt x="6" y="16"/>
                  </a:moveTo>
                  <a:cubicBezTo>
                    <a:pt x="6" y="15"/>
                    <a:pt x="6" y="15"/>
                    <a:pt x="7" y="15"/>
                  </a:cubicBezTo>
                  <a:cubicBezTo>
                    <a:pt x="19" y="15"/>
                    <a:pt x="19" y="15"/>
                    <a:pt x="19" y="15"/>
                  </a:cubicBezTo>
                  <a:cubicBezTo>
                    <a:pt x="19" y="15"/>
                    <a:pt x="20" y="15"/>
                    <a:pt x="20" y="16"/>
                  </a:cubicBezTo>
                  <a:cubicBezTo>
                    <a:pt x="20" y="16"/>
                    <a:pt x="20" y="16"/>
                    <a:pt x="20" y="16"/>
                  </a:cubicBezTo>
                  <a:cubicBezTo>
                    <a:pt x="20" y="17"/>
                    <a:pt x="19" y="17"/>
                    <a:pt x="19" y="17"/>
                  </a:cubicBezTo>
                  <a:cubicBezTo>
                    <a:pt x="7" y="17"/>
                    <a:pt x="7" y="17"/>
                    <a:pt x="7" y="17"/>
                  </a:cubicBezTo>
                  <a:cubicBezTo>
                    <a:pt x="6" y="17"/>
                    <a:pt x="6" y="17"/>
                    <a:pt x="6" y="16"/>
                  </a:cubicBezTo>
                  <a:close/>
                  <a:moveTo>
                    <a:pt x="6" y="4"/>
                  </a:moveTo>
                  <a:cubicBezTo>
                    <a:pt x="6" y="4"/>
                    <a:pt x="6" y="3"/>
                    <a:pt x="7" y="3"/>
                  </a:cubicBezTo>
                  <a:cubicBezTo>
                    <a:pt x="19" y="3"/>
                    <a:pt x="19" y="3"/>
                    <a:pt x="19" y="3"/>
                  </a:cubicBezTo>
                  <a:cubicBezTo>
                    <a:pt x="19" y="3"/>
                    <a:pt x="20" y="4"/>
                    <a:pt x="20" y="4"/>
                  </a:cubicBezTo>
                  <a:cubicBezTo>
                    <a:pt x="20" y="10"/>
                    <a:pt x="20" y="10"/>
                    <a:pt x="20" y="10"/>
                  </a:cubicBezTo>
                  <a:cubicBezTo>
                    <a:pt x="20" y="11"/>
                    <a:pt x="19" y="11"/>
                    <a:pt x="19" y="11"/>
                  </a:cubicBezTo>
                  <a:cubicBezTo>
                    <a:pt x="7" y="11"/>
                    <a:pt x="7" y="11"/>
                    <a:pt x="7" y="11"/>
                  </a:cubicBezTo>
                  <a:cubicBezTo>
                    <a:pt x="6" y="11"/>
                    <a:pt x="6" y="11"/>
                    <a:pt x="6" y="10"/>
                  </a:cubicBez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1"/>
            <p:cNvSpPr/>
            <p:nvPr/>
          </p:nvSpPr>
          <p:spPr bwMode="auto">
            <a:xfrm>
              <a:off x="3165" y="1993"/>
              <a:ext cx="481" cy="413"/>
            </a:xfrm>
            <a:custGeom>
              <a:avLst/>
              <a:gdLst>
                <a:gd name="T0" fmla="*/ 2 w 203"/>
                <a:gd name="T1" fmla="*/ 95 h 174"/>
                <a:gd name="T2" fmla="*/ 42 w 203"/>
                <a:gd name="T3" fmla="*/ 8 h 174"/>
                <a:gd name="T4" fmla="*/ 56 w 203"/>
                <a:gd name="T5" fmla="*/ 3 h 174"/>
                <a:gd name="T6" fmla="*/ 103 w 203"/>
                <a:gd name="T7" fmla="*/ 23 h 174"/>
                <a:gd name="T8" fmla="*/ 110 w 203"/>
                <a:gd name="T9" fmla="*/ 8 h 174"/>
                <a:gd name="T10" fmla="*/ 113 w 203"/>
                <a:gd name="T11" fmla="*/ 7 h 174"/>
                <a:gd name="T12" fmla="*/ 119 w 203"/>
                <a:gd name="T13" fmla="*/ 10 h 174"/>
                <a:gd name="T14" fmla="*/ 118 w 203"/>
                <a:gd name="T15" fmla="*/ 18 h 174"/>
                <a:gd name="T16" fmla="*/ 115 w 203"/>
                <a:gd name="T17" fmla="*/ 17 h 174"/>
                <a:gd name="T18" fmla="*/ 111 w 203"/>
                <a:gd name="T19" fmla="*/ 27 h 174"/>
                <a:gd name="T20" fmla="*/ 138 w 203"/>
                <a:gd name="T21" fmla="*/ 39 h 174"/>
                <a:gd name="T22" fmla="*/ 141 w 203"/>
                <a:gd name="T23" fmla="*/ 33 h 174"/>
                <a:gd name="T24" fmla="*/ 152 w 203"/>
                <a:gd name="T25" fmla="*/ 25 h 174"/>
                <a:gd name="T26" fmla="*/ 153 w 203"/>
                <a:gd name="T27" fmla="*/ 28 h 174"/>
                <a:gd name="T28" fmla="*/ 146 w 203"/>
                <a:gd name="T29" fmla="*/ 43 h 174"/>
                <a:gd name="T30" fmla="*/ 195 w 203"/>
                <a:gd name="T31" fmla="*/ 65 h 174"/>
                <a:gd name="T32" fmla="*/ 201 w 203"/>
                <a:gd name="T33" fmla="*/ 80 h 174"/>
                <a:gd name="T34" fmla="*/ 160 w 203"/>
                <a:gd name="T35" fmla="*/ 167 h 174"/>
                <a:gd name="T36" fmla="*/ 146 w 203"/>
                <a:gd name="T37" fmla="*/ 172 h 174"/>
                <a:gd name="T38" fmla="*/ 8 w 203"/>
                <a:gd name="T39" fmla="*/ 109 h 174"/>
                <a:gd name="T40" fmla="*/ 2 w 203"/>
                <a:gd name="T41" fmla="*/ 9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 h="174">
                  <a:moveTo>
                    <a:pt x="2" y="95"/>
                  </a:moveTo>
                  <a:cubicBezTo>
                    <a:pt x="42" y="8"/>
                    <a:pt x="42" y="8"/>
                    <a:pt x="42" y="8"/>
                  </a:cubicBezTo>
                  <a:cubicBezTo>
                    <a:pt x="45" y="2"/>
                    <a:pt x="51" y="0"/>
                    <a:pt x="56" y="3"/>
                  </a:cubicBezTo>
                  <a:cubicBezTo>
                    <a:pt x="103" y="23"/>
                    <a:pt x="103" y="23"/>
                    <a:pt x="103" y="23"/>
                  </a:cubicBezTo>
                  <a:cubicBezTo>
                    <a:pt x="110" y="8"/>
                    <a:pt x="110" y="8"/>
                    <a:pt x="110" y="8"/>
                  </a:cubicBezTo>
                  <a:cubicBezTo>
                    <a:pt x="110" y="7"/>
                    <a:pt x="112" y="6"/>
                    <a:pt x="113" y="7"/>
                  </a:cubicBezTo>
                  <a:cubicBezTo>
                    <a:pt x="119" y="10"/>
                    <a:pt x="119" y="10"/>
                    <a:pt x="119" y="10"/>
                  </a:cubicBezTo>
                  <a:cubicBezTo>
                    <a:pt x="119" y="12"/>
                    <a:pt x="118" y="15"/>
                    <a:pt x="118" y="18"/>
                  </a:cubicBezTo>
                  <a:cubicBezTo>
                    <a:pt x="115" y="17"/>
                    <a:pt x="115" y="17"/>
                    <a:pt x="115" y="17"/>
                  </a:cubicBezTo>
                  <a:cubicBezTo>
                    <a:pt x="111" y="27"/>
                    <a:pt x="111" y="27"/>
                    <a:pt x="111" y="27"/>
                  </a:cubicBezTo>
                  <a:cubicBezTo>
                    <a:pt x="138" y="39"/>
                    <a:pt x="138" y="39"/>
                    <a:pt x="138" y="39"/>
                  </a:cubicBezTo>
                  <a:cubicBezTo>
                    <a:pt x="141" y="33"/>
                    <a:pt x="141" y="33"/>
                    <a:pt x="141" y="33"/>
                  </a:cubicBezTo>
                  <a:cubicBezTo>
                    <a:pt x="144" y="32"/>
                    <a:pt x="150" y="29"/>
                    <a:pt x="152" y="25"/>
                  </a:cubicBezTo>
                  <a:cubicBezTo>
                    <a:pt x="153" y="26"/>
                    <a:pt x="153" y="27"/>
                    <a:pt x="153" y="28"/>
                  </a:cubicBezTo>
                  <a:cubicBezTo>
                    <a:pt x="146" y="43"/>
                    <a:pt x="146" y="43"/>
                    <a:pt x="146" y="43"/>
                  </a:cubicBezTo>
                  <a:cubicBezTo>
                    <a:pt x="195" y="65"/>
                    <a:pt x="195" y="65"/>
                    <a:pt x="195" y="65"/>
                  </a:cubicBezTo>
                  <a:cubicBezTo>
                    <a:pt x="201" y="68"/>
                    <a:pt x="203" y="74"/>
                    <a:pt x="201" y="80"/>
                  </a:cubicBezTo>
                  <a:cubicBezTo>
                    <a:pt x="160" y="167"/>
                    <a:pt x="160" y="167"/>
                    <a:pt x="160" y="167"/>
                  </a:cubicBezTo>
                  <a:cubicBezTo>
                    <a:pt x="158" y="172"/>
                    <a:pt x="152" y="174"/>
                    <a:pt x="146" y="172"/>
                  </a:cubicBezTo>
                  <a:cubicBezTo>
                    <a:pt x="8" y="109"/>
                    <a:pt x="8" y="109"/>
                    <a:pt x="8" y="109"/>
                  </a:cubicBezTo>
                  <a:cubicBezTo>
                    <a:pt x="2" y="107"/>
                    <a:pt x="0" y="100"/>
                    <a:pt x="2"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2"/>
            <p:cNvSpPr>
              <a:spLocks noEditPoints="1"/>
            </p:cNvSpPr>
            <p:nvPr/>
          </p:nvSpPr>
          <p:spPr bwMode="auto">
            <a:xfrm>
              <a:off x="4205" y="2690"/>
              <a:ext cx="26" cy="27"/>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9 w 11"/>
                <a:gd name="T17" fmla="*/ 3 h 11"/>
                <a:gd name="T18" fmla="*/ 9 w 11"/>
                <a:gd name="T19" fmla="*/ 2 h 11"/>
                <a:gd name="T20" fmla="*/ 8 w 11"/>
                <a:gd name="T21" fmla="*/ 1 h 11"/>
                <a:gd name="T22" fmla="*/ 8 w 11"/>
                <a:gd name="T23" fmla="*/ 0 h 11"/>
                <a:gd name="T24" fmla="*/ 7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3 w 11"/>
                <a:gd name="T41" fmla="*/ 3 h 11"/>
                <a:gd name="T42" fmla="*/ 2 w 11"/>
                <a:gd name="T43" fmla="*/ 3 h 11"/>
                <a:gd name="T44" fmla="*/ 1 w 11"/>
                <a:gd name="T45" fmla="*/ 3 h 11"/>
                <a:gd name="T46" fmla="*/ 1 w 11"/>
                <a:gd name="T47" fmla="*/ 4 h 11"/>
                <a:gd name="T48" fmla="*/ 1 w 11"/>
                <a:gd name="T49" fmla="*/ 5 h 11"/>
                <a:gd name="T50" fmla="*/ 2 w 11"/>
                <a:gd name="T51" fmla="*/ 5 h 11"/>
                <a:gd name="T52" fmla="*/ 2 w 11"/>
                <a:gd name="T53" fmla="*/ 6 h 11"/>
                <a:gd name="T54" fmla="*/ 1 w 11"/>
                <a:gd name="T55" fmla="*/ 7 h 11"/>
                <a:gd name="T56" fmla="*/ 1 w 11"/>
                <a:gd name="T57" fmla="*/ 8 h 11"/>
                <a:gd name="T58" fmla="*/ 1 w 11"/>
                <a:gd name="T59" fmla="*/ 9 h 11"/>
                <a:gd name="T60" fmla="*/ 2 w 11"/>
                <a:gd name="T61" fmla="*/ 9 h 11"/>
                <a:gd name="T62" fmla="*/ 3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6 w 11"/>
                <a:gd name="T75" fmla="*/ 10 h 11"/>
                <a:gd name="T76" fmla="*/ 6 w 11"/>
                <a:gd name="T77" fmla="*/ 10 h 11"/>
                <a:gd name="T78" fmla="*/ 7 w 11"/>
                <a:gd name="T79" fmla="*/ 11 h 11"/>
                <a:gd name="T80" fmla="*/ 8 w 11"/>
                <a:gd name="T81" fmla="*/ 11 h 11"/>
                <a:gd name="T82" fmla="*/ 9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1"/>
                    <a:pt x="9" y="1"/>
                    <a:pt x="8" y="1"/>
                  </a:cubicBezTo>
                  <a:cubicBezTo>
                    <a:pt x="8" y="0"/>
                    <a:pt x="8" y="0"/>
                    <a:pt x="8" y="0"/>
                  </a:cubicBezTo>
                  <a:cubicBezTo>
                    <a:pt x="7" y="0"/>
                    <a:pt x="7" y="1"/>
                    <a:pt x="7" y="1"/>
                  </a:cubicBezTo>
                  <a:cubicBezTo>
                    <a:pt x="6" y="2"/>
                    <a:pt x="6" y="2"/>
                    <a:pt x="6" y="2"/>
                  </a:cubicBezTo>
                  <a:cubicBezTo>
                    <a:pt x="6" y="2"/>
                    <a:pt x="6" y="2"/>
                    <a:pt x="5" y="2"/>
                  </a:cubicBezTo>
                  <a:cubicBezTo>
                    <a:pt x="5" y="1"/>
                    <a:pt x="5" y="1"/>
                    <a:pt x="5" y="1"/>
                  </a:cubicBezTo>
                  <a:cubicBezTo>
                    <a:pt x="5" y="1"/>
                    <a:pt x="5"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2" y="3"/>
                    <a:pt x="1" y="3"/>
                    <a:pt x="1" y="3"/>
                  </a:cubicBezTo>
                  <a:cubicBezTo>
                    <a:pt x="1" y="4"/>
                    <a:pt x="1" y="4"/>
                    <a:pt x="1" y="4"/>
                  </a:cubicBezTo>
                  <a:cubicBezTo>
                    <a:pt x="0" y="5"/>
                    <a:pt x="1" y="5"/>
                    <a:pt x="1" y="5"/>
                  </a:cubicBezTo>
                  <a:cubicBezTo>
                    <a:pt x="2" y="5"/>
                    <a:pt x="2" y="5"/>
                    <a:pt x="2" y="5"/>
                  </a:cubicBezTo>
                  <a:cubicBezTo>
                    <a:pt x="2" y="6"/>
                    <a:pt x="2" y="6"/>
                    <a:pt x="2" y="6"/>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6"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23"/>
            <p:cNvSpPr>
              <a:spLocks noEditPoints="1"/>
            </p:cNvSpPr>
            <p:nvPr/>
          </p:nvSpPr>
          <p:spPr bwMode="auto">
            <a:xfrm>
              <a:off x="4089" y="2465"/>
              <a:ext cx="26" cy="26"/>
            </a:xfrm>
            <a:custGeom>
              <a:avLst/>
              <a:gdLst>
                <a:gd name="T0" fmla="*/ 10 w 11"/>
                <a:gd name="T1" fmla="*/ 6 h 11"/>
                <a:gd name="T2" fmla="*/ 10 w 11"/>
                <a:gd name="T3" fmla="*/ 6 h 11"/>
                <a:gd name="T4" fmla="*/ 10 w 11"/>
                <a:gd name="T5" fmla="*/ 5 h 11"/>
                <a:gd name="T6" fmla="*/ 10 w 11"/>
                <a:gd name="T7" fmla="*/ 5 h 11"/>
                <a:gd name="T8" fmla="*/ 11 w 11"/>
                <a:gd name="T9" fmla="*/ 4 h 11"/>
                <a:gd name="T10" fmla="*/ 10 w 11"/>
                <a:gd name="T11" fmla="*/ 3 h 11"/>
                <a:gd name="T12" fmla="*/ 9 w 11"/>
                <a:gd name="T13" fmla="*/ 2 h 11"/>
                <a:gd name="T14" fmla="*/ 9 w 11"/>
                <a:gd name="T15" fmla="*/ 3 h 11"/>
                <a:gd name="T16" fmla="*/ 8 w 11"/>
                <a:gd name="T17" fmla="*/ 2 h 11"/>
                <a:gd name="T18" fmla="*/ 8 w 11"/>
                <a:gd name="T19" fmla="*/ 1 h 11"/>
                <a:gd name="T20" fmla="*/ 8 w 11"/>
                <a:gd name="T21" fmla="*/ 0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0 h 11"/>
                <a:gd name="T74" fmla="*/ 5 w 11"/>
                <a:gd name="T75" fmla="*/ 10 h 11"/>
                <a:gd name="T76" fmla="*/ 6 w 11"/>
                <a:gd name="T77" fmla="*/ 10 h 11"/>
                <a:gd name="T78" fmla="*/ 6 w 11"/>
                <a:gd name="T79" fmla="*/ 10 h 11"/>
                <a:gd name="T80" fmla="*/ 7 w 11"/>
                <a:gd name="T81" fmla="*/ 11 h 11"/>
                <a:gd name="T82" fmla="*/ 8 w 11"/>
                <a:gd name="T83" fmla="*/ 10 h 11"/>
                <a:gd name="T84" fmla="*/ 8 w 11"/>
                <a:gd name="T85" fmla="*/ 9 h 11"/>
                <a:gd name="T86" fmla="*/ 8 w 11"/>
                <a:gd name="T87" fmla="*/ 9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4 h 11"/>
                <a:gd name="T104" fmla="*/ 7 w 11"/>
                <a:gd name="T105" fmla="*/ 5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10" y="5"/>
                  </a:cubicBezTo>
                  <a:cubicBezTo>
                    <a:pt x="10" y="5"/>
                    <a:pt x="10" y="5"/>
                    <a:pt x="10" y="5"/>
                  </a:cubicBezTo>
                  <a:cubicBezTo>
                    <a:pt x="11" y="4"/>
                    <a:pt x="11" y="4"/>
                    <a:pt x="11" y="4"/>
                  </a:cubicBezTo>
                  <a:cubicBezTo>
                    <a:pt x="10" y="3"/>
                    <a:pt x="10" y="3"/>
                    <a:pt x="10" y="3"/>
                  </a:cubicBezTo>
                  <a:cubicBezTo>
                    <a:pt x="10" y="2"/>
                    <a:pt x="10" y="2"/>
                    <a:pt x="9" y="2"/>
                  </a:cubicBezTo>
                  <a:cubicBezTo>
                    <a:pt x="9" y="3"/>
                    <a:pt x="9" y="3"/>
                    <a:pt x="9" y="3"/>
                  </a:cubicBezTo>
                  <a:cubicBezTo>
                    <a:pt x="8" y="3"/>
                    <a:pt x="8" y="2"/>
                    <a:pt x="8" y="2"/>
                  </a:cubicBezTo>
                  <a:cubicBezTo>
                    <a:pt x="8" y="1"/>
                    <a:pt x="8" y="1"/>
                    <a:pt x="8" y="1"/>
                  </a:cubicBezTo>
                  <a:cubicBezTo>
                    <a:pt x="8" y="1"/>
                    <a:pt x="8" y="1"/>
                    <a:pt x="8" y="0"/>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2"/>
                    <a:pt x="2" y="3"/>
                    <a:pt x="2" y="3"/>
                  </a:cubicBezTo>
                  <a:cubicBezTo>
                    <a:pt x="1" y="3"/>
                    <a:pt x="1" y="3"/>
                    <a:pt x="1" y="3"/>
                  </a:cubicBezTo>
                  <a:cubicBezTo>
                    <a:pt x="1" y="2"/>
                    <a:pt x="0" y="3"/>
                    <a:pt x="0" y="3"/>
                  </a:cubicBezTo>
                  <a:cubicBezTo>
                    <a:pt x="0" y="4"/>
                    <a:pt x="0" y="4"/>
                    <a:pt x="0" y="4"/>
                  </a:cubicBezTo>
                  <a:cubicBezTo>
                    <a:pt x="0" y="4"/>
                    <a:pt x="0" y="5"/>
                    <a:pt x="0" y="5"/>
                  </a:cubicBezTo>
                  <a:cubicBezTo>
                    <a:pt x="1" y="5"/>
                    <a:pt x="1" y="5"/>
                    <a:pt x="1" y="5"/>
                  </a:cubicBezTo>
                  <a:cubicBezTo>
                    <a:pt x="1" y="5"/>
                    <a:pt x="1" y="6"/>
                    <a:pt x="1" y="6"/>
                  </a:cubicBezTo>
                  <a:cubicBezTo>
                    <a:pt x="0" y="6"/>
                    <a:pt x="0" y="6"/>
                    <a:pt x="0" y="6"/>
                  </a:cubicBezTo>
                  <a:cubicBezTo>
                    <a:pt x="0" y="6"/>
                    <a:pt x="0" y="7"/>
                    <a:pt x="0" y="7"/>
                  </a:cubicBezTo>
                  <a:cubicBezTo>
                    <a:pt x="0" y="8"/>
                    <a:pt x="0" y="8"/>
                    <a:pt x="0" y="8"/>
                  </a:cubicBezTo>
                  <a:cubicBezTo>
                    <a:pt x="1" y="9"/>
                    <a:pt x="1" y="9"/>
                    <a:pt x="1" y="9"/>
                  </a:cubicBezTo>
                  <a:cubicBezTo>
                    <a:pt x="2" y="8"/>
                    <a:pt x="2" y="8"/>
                    <a:pt x="2" y="8"/>
                  </a:cubicBezTo>
                  <a:cubicBezTo>
                    <a:pt x="2" y="8"/>
                    <a:pt x="2" y="9"/>
                    <a:pt x="3" y="9"/>
                  </a:cubicBezTo>
                  <a:cubicBezTo>
                    <a:pt x="2" y="10"/>
                    <a:pt x="2" y="10"/>
                    <a:pt x="2" y="10"/>
                  </a:cubicBezTo>
                  <a:cubicBezTo>
                    <a:pt x="2" y="10"/>
                    <a:pt x="3" y="10"/>
                    <a:pt x="3" y="11"/>
                  </a:cubicBezTo>
                  <a:cubicBezTo>
                    <a:pt x="4" y="11"/>
                    <a:pt x="4" y="11"/>
                    <a:pt x="4" y="11"/>
                  </a:cubicBezTo>
                  <a:cubicBezTo>
                    <a:pt x="4" y="11"/>
                    <a:pt x="5" y="11"/>
                    <a:pt x="5" y="10"/>
                  </a:cubicBezTo>
                  <a:cubicBezTo>
                    <a:pt x="5" y="10"/>
                    <a:pt x="5" y="10"/>
                    <a:pt x="5" y="10"/>
                  </a:cubicBezTo>
                  <a:cubicBezTo>
                    <a:pt x="5" y="10"/>
                    <a:pt x="6" y="10"/>
                    <a:pt x="6" y="10"/>
                  </a:cubicBezTo>
                  <a:cubicBezTo>
                    <a:pt x="6" y="10"/>
                    <a:pt x="6" y="10"/>
                    <a:pt x="6" y="10"/>
                  </a:cubicBezTo>
                  <a:cubicBezTo>
                    <a:pt x="6" y="11"/>
                    <a:pt x="7" y="11"/>
                    <a:pt x="7" y="11"/>
                  </a:cubicBezTo>
                  <a:cubicBezTo>
                    <a:pt x="8" y="10"/>
                    <a:pt x="8" y="10"/>
                    <a:pt x="8" y="10"/>
                  </a:cubicBezTo>
                  <a:cubicBezTo>
                    <a:pt x="8" y="10"/>
                    <a:pt x="9" y="10"/>
                    <a:pt x="8" y="9"/>
                  </a:cubicBezTo>
                  <a:cubicBezTo>
                    <a:pt x="8" y="9"/>
                    <a:pt x="8" y="9"/>
                    <a:pt x="8" y="9"/>
                  </a:cubicBezTo>
                  <a:cubicBezTo>
                    <a:pt x="8" y="8"/>
                    <a:pt x="8" y="8"/>
                    <a:pt x="9" y="8"/>
                  </a:cubicBezTo>
                  <a:cubicBezTo>
                    <a:pt x="9" y="8"/>
                    <a:pt x="9" y="8"/>
                    <a:pt x="9" y="8"/>
                  </a:cubicBezTo>
                  <a:cubicBezTo>
                    <a:pt x="10" y="9"/>
                    <a:pt x="10" y="8"/>
                    <a:pt x="10" y="8"/>
                  </a:cubicBezTo>
                  <a:cubicBezTo>
                    <a:pt x="11" y="7"/>
                    <a:pt x="11" y="7"/>
                    <a:pt x="11" y="7"/>
                  </a:cubicBezTo>
                  <a:cubicBezTo>
                    <a:pt x="11" y="7"/>
                    <a:pt x="11" y="6"/>
                    <a:pt x="10" y="6"/>
                  </a:cubicBezTo>
                  <a:close/>
                  <a:moveTo>
                    <a:pt x="6" y="7"/>
                  </a:moveTo>
                  <a:cubicBezTo>
                    <a:pt x="5" y="8"/>
                    <a:pt x="4" y="7"/>
                    <a:pt x="3" y="6"/>
                  </a:cubicBezTo>
                  <a:cubicBezTo>
                    <a:pt x="3" y="5"/>
                    <a:pt x="3" y="4"/>
                    <a:pt x="4" y="4"/>
                  </a:cubicBezTo>
                  <a:cubicBezTo>
                    <a:pt x="6" y="3"/>
                    <a:pt x="7" y="4"/>
                    <a:pt x="7" y="5"/>
                  </a:cubicBezTo>
                  <a:cubicBezTo>
                    <a:pt x="8" y="6"/>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4"/>
            <p:cNvSpPr>
              <a:spLocks noEditPoints="1"/>
            </p:cNvSpPr>
            <p:nvPr/>
          </p:nvSpPr>
          <p:spPr bwMode="auto">
            <a:xfrm>
              <a:off x="3994" y="2529"/>
              <a:ext cx="26" cy="29"/>
            </a:xfrm>
            <a:custGeom>
              <a:avLst/>
              <a:gdLst>
                <a:gd name="T0" fmla="*/ 11 w 11"/>
                <a:gd name="T1" fmla="*/ 7 h 12"/>
                <a:gd name="T2" fmla="*/ 10 w 11"/>
                <a:gd name="T3" fmla="*/ 6 h 12"/>
                <a:gd name="T4" fmla="*/ 10 w 11"/>
                <a:gd name="T5" fmla="*/ 6 h 12"/>
                <a:gd name="T6" fmla="*/ 11 w 11"/>
                <a:gd name="T7" fmla="*/ 5 h 12"/>
                <a:gd name="T8" fmla="*/ 11 w 11"/>
                <a:gd name="T9" fmla="*/ 4 h 12"/>
                <a:gd name="T10" fmla="*/ 11 w 11"/>
                <a:gd name="T11" fmla="*/ 3 h 12"/>
                <a:gd name="T12" fmla="*/ 10 w 11"/>
                <a:gd name="T13" fmla="*/ 3 h 12"/>
                <a:gd name="T14" fmla="*/ 9 w 11"/>
                <a:gd name="T15" fmla="*/ 3 h 12"/>
                <a:gd name="T16" fmla="*/ 9 w 11"/>
                <a:gd name="T17" fmla="*/ 3 h 12"/>
                <a:gd name="T18" fmla="*/ 9 w 11"/>
                <a:gd name="T19" fmla="*/ 2 h 12"/>
                <a:gd name="T20" fmla="*/ 8 w 11"/>
                <a:gd name="T21" fmla="*/ 1 h 12"/>
                <a:gd name="T22" fmla="*/ 8 w 11"/>
                <a:gd name="T23" fmla="*/ 1 h 12"/>
                <a:gd name="T24" fmla="*/ 7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3 w 11"/>
                <a:gd name="T37" fmla="*/ 2 h 12"/>
                <a:gd name="T38" fmla="*/ 3 w 11"/>
                <a:gd name="T39" fmla="*/ 3 h 12"/>
                <a:gd name="T40" fmla="*/ 3 w 11"/>
                <a:gd name="T41" fmla="*/ 3 h 12"/>
                <a:gd name="T42" fmla="*/ 2 w 11"/>
                <a:gd name="T43" fmla="*/ 3 h 12"/>
                <a:gd name="T44" fmla="*/ 1 w 11"/>
                <a:gd name="T45" fmla="*/ 4 h 12"/>
                <a:gd name="T46" fmla="*/ 1 w 11"/>
                <a:gd name="T47" fmla="*/ 4 h 12"/>
                <a:gd name="T48" fmla="*/ 1 w 11"/>
                <a:gd name="T49" fmla="*/ 5 h 12"/>
                <a:gd name="T50" fmla="*/ 2 w 11"/>
                <a:gd name="T51" fmla="*/ 6 h 12"/>
                <a:gd name="T52" fmla="*/ 2 w 11"/>
                <a:gd name="T53" fmla="*/ 7 h 12"/>
                <a:gd name="T54" fmla="*/ 1 w 11"/>
                <a:gd name="T55" fmla="*/ 7 h 12"/>
                <a:gd name="T56" fmla="*/ 1 w 11"/>
                <a:gd name="T57" fmla="*/ 8 h 12"/>
                <a:gd name="T58" fmla="*/ 1 w 11"/>
                <a:gd name="T59" fmla="*/ 9 h 12"/>
                <a:gd name="T60" fmla="*/ 2 w 11"/>
                <a:gd name="T61" fmla="*/ 9 h 12"/>
                <a:gd name="T62" fmla="*/ 3 w 11"/>
                <a:gd name="T63" fmla="*/ 9 h 12"/>
                <a:gd name="T64" fmla="*/ 3 w 11"/>
                <a:gd name="T65" fmla="*/ 9 h 12"/>
                <a:gd name="T66" fmla="*/ 3 w 11"/>
                <a:gd name="T67" fmla="*/ 10 h 12"/>
                <a:gd name="T68" fmla="*/ 3 w 11"/>
                <a:gd name="T69" fmla="*/ 11 h 12"/>
                <a:gd name="T70" fmla="*/ 4 w 11"/>
                <a:gd name="T71" fmla="*/ 11 h 12"/>
                <a:gd name="T72" fmla="*/ 5 w 11"/>
                <a:gd name="T73" fmla="*/ 11 h 12"/>
                <a:gd name="T74" fmla="*/ 6 w 11"/>
                <a:gd name="T75" fmla="*/ 10 h 12"/>
                <a:gd name="T76" fmla="*/ 6 w 11"/>
                <a:gd name="T77" fmla="*/ 10 h 12"/>
                <a:gd name="T78" fmla="*/ 7 w 11"/>
                <a:gd name="T79" fmla="*/ 11 h 12"/>
                <a:gd name="T80" fmla="*/ 8 w 11"/>
                <a:gd name="T81" fmla="*/ 11 h 12"/>
                <a:gd name="T82" fmla="*/ 9 w 11"/>
                <a:gd name="T83" fmla="*/ 11 h 12"/>
                <a:gd name="T84" fmla="*/ 9 w 11"/>
                <a:gd name="T85" fmla="*/ 10 h 12"/>
                <a:gd name="T86" fmla="*/ 9 w 11"/>
                <a:gd name="T87" fmla="*/ 9 h 12"/>
                <a:gd name="T88" fmla="*/ 9 w 11"/>
                <a:gd name="T89" fmla="*/ 9 h 12"/>
                <a:gd name="T90" fmla="*/ 10 w 11"/>
                <a:gd name="T91" fmla="*/ 9 h 12"/>
                <a:gd name="T92" fmla="*/ 11 w 11"/>
                <a:gd name="T93" fmla="*/ 8 h 12"/>
                <a:gd name="T94" fmla="*/ 11 w 11"/>
                <a:gd name="T95" fmla="*/ 8 h 12"/>
                <a:gd name="T96" fmla="*/ 11 w 11"/>
                <a:gd name="T97" fmla="*/ 7 h 12"/>
                <a:gd name="T98" fmla="*/ 7 w 11"/>
                <a:gd name="T99" fmla="*/ 8 h 12"/>
                <a:gd name="T100" fmla="*/ 4 w 11"/>
                <a:gd name="T101" fmla="*/ 7 h 12"/>
                <a:gd name="T102" fmla="*/ 5 w 11"/>
                <a:gd name="T103" fmla="*/ 4 h 12"/>
                <a:gd name="T104" fmla="*/ 8 w 11"/>
                <a:gd name="T105" fmla="*/ 5 h 12"/>
                <a:gd name="T106" fmla="*/ 7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1" y="7"/>
                  </a:moveTo>
                  <a:cubicBezTo>
                    <a:pt x="10" y="6"/>
                    <a:pt x="10" y="6"/>
                    <a:pt x="10" y="6"/>
                  </a:cubicBezTo>
                  <a:cubicBezTo>
                    <a:pt x="10" y="6"/>
                    <a:pt x="10" y="6"/>
                    <a:pt x="10" y="6"/>
                  </a:cubicBezTo>
                  <a:cubicBezTo>
                    <a:pt x="11" y="5"/>
                    <a:pt x="11" y="5"/>
                    <a:pt x="11" y="5"/>
                  </a:cubicBezTo>
                  <a:cubicBezTo>
                    <a:pt x="11" y="5"/>
                    <a:pt x="11" y="5"/>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2"/>
                    <a:pt x="9" y="1"/>
                    <a:pt x="8" y="1"/>
                  </a:cubicBezTo>
                  <a:cubicBezTo>
                    <a:pt x="8" y="1"/>
                    <a:pt x="8" y="1"/>
                    <a:pt x="8" y="1"/>
                  </a:cubicBezTo>
                  <a:cubicBezTo>
                    <a:pt x="7" y="0"/>
                    <a:pt x="7" y="1"/>
                    <a:pt x="7" y="1"/>
                  </a:cubicBezTo>
                  <a:cubicBezTo>
                    <a:pt x="6" y="2"/>
                    <a:pt x="6" y="2"/>
                    <a:pt x="6" y="2"/>
                  </a:cubicBezTo>
                  <a:cubicBezTo>
                    <a:pt x="6" y="2"/>
                    <a:pt x="6" y="2"/>
                    <a:pt x="5" y="2"/>
                  </a:cubicBezTo>
                  <a:cubicBezTo>
                    <a:pt x="5" y="1"/>
                    <a:pt x="5" y="1"/>
                    <a:pt x="5" y="1"/>
                  </a:cubicBezTo>
                  <a:cubicBezTo>
                    <a:pt x="5" y="1"/>
                    <a:pt x="4"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1" y="3"/>
                    <a:pt x="1" y="3"/>
                    <a:pt x="1" y="4"/>
                  </a:cubicBezTo>
                  <a:cubicBezTo>
                    <a:pt x="1" y="4"/>
                    <a:pt x="1" y="4"/>
                    <a:pt x="1" y="4"/>
                  </a:cubicBezTo>
                  <a:cubicBezTo>
                    <a:pt x="0" y="5"/>
                    <a:pt x="1" y="5"/>
                    <a:pt x="1" y="5"/>
                  </a:cubicBezTo>
                  <a:cubicBezTo>
                    <a:pt x="2" y="6"/>
                    <a:pt x="2" y="6"/>
                    <a:pt x="2" y="6"/>
                  </a:cubicBezTo>
                  <a:cubicBezTo>
                    <a:pt x="2" y="6"/>
                    <a:pt x="2" y="6"/>
                    <a:pt x="2" y="7"/>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2"/>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7" y="8"/>
                  </a:moveTo>
                  <a:cubicBezTo>
                    <a:pt x="6" y="8"/>
                    <a:pt x="4" y="8"/>
                    <a:pt x="4" y="7"/>
                  </a:cubicBezTo>
                  <a:cubicBezTo>
                    <a:pt x="3" y="6"/>
                    <a:pt x="4" y="5"/>
                    <a:pt x="5" y="4"/>
                  </a:cubicBezTo>
                  <a:cubicBezTo>
                    <a:pt x="6" y="4"/>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5"/>
            <p:cNvSpPr>
              <a:spLocks noEditPoints="1"/>
            </p:cNvSpPr>
            <p:nvPr/>
          </p:nvSpPr>
          <p:spPr bwMode="auto">
            <a:xfrm>
              <a:off x="3826" y="2420"/>
              <a:ext cx="31" cy="31"/>
            </a:xfrm>
            <a:custGeom>
              <a:avLst/>
              <a:gdLst>
                <a:gd name="T0" fmla="*/ 12 w 13"/>
                <a:gd name="T1" fmla="*/ 7 h 13"/>
                <a:gd name="T2" fmla="*/ 11 w 13"/>
                <a:gd name="T3" fmla="*/ 7 h 13"/>
                <a:gd name="T4" fmla="*/ 11 w 13"/>
                <a:gd name="T5" fmla="*/ 6 h 13"/>
                <a:gd name="T6" fmla="*/ 12 w 13"/>
                <a:gd name="T7" fmla="*/ 6 h 13"/>
                <a:gd name="T8" fmla="*/ 13 w 13"/>
                <a:gd name="T9" fmla="*/ 4 h 13"/>
                <a:gd name="T10" fmla="*/ 12 w 13"/>
                <a:gd name="T11" fmla="*/ 3 h 13"/>
                <a:gd name="T12" fmla="*/ 11 w 13"/>
                <a:gd name="T13" fmla="*/ 3 h 13"/>
                <a:gd name="T14" fmla="*/ 10 w 13"/>
                <a:gd name="T15" fmla="*/ 3 h 13"/>
                <a:gd name="T16" fmla="*/ 9 w 13"/>
                <a:gd name="T17" fmla="*/ 3 h 13"/>
                <a:gd name="T18" fmla="*/ 10 w 13"/>
                <a:gd name="T19" fmla="*/ 2 h 13"/>
                <a:gd name="T20" fmla="*/ 9 w 13"/>
                <a:gd name="T21" fmla="*/ 1 h 13"/>
                <a:gd name="T22" fmla="*/ 8 w 13"/>
                <a:gd name="T23" fmla="*/ 0 h 13"/>
                <a:gd name="T24" fmla="*/ 7 w 13"/>
                <a:gd name="T25" fmla="*/ 1 h 13"/>
                <a:gd name="T26" fmla="*/ 7 w 13"/>
                <a:gd name="T27" fmla="*/ 2 h 13"/>
                <a:gd name="T28" fmla="*/ 6 w 13"/>
                <a:gd name="T29" fmla="*/ 2 h 13"/>
                <a:gd name="T30" fmla="*/ 5 w 13"/>
                <a:gd name="T31" fmla="*/ 1 h 13"/>
                <a:gd name="T32" fmla="*/ 4 w 13"/>
                <a:gd name="T33" fmla="*/ 0 h 13"/>
                <a:gd name="T34" fmla="*/ 3 w 13"/>
                <a:gd name="T35" fmla="*/ 1 h 13"/>
                <a:gd name="T36" fmla="*/ 3 w 13"/>
                <a:gd name="T37" fmla="*/ 2 h 13"/>
                <a:gd name="T38" fmla="*/ 3 w 13"/>
                <a:gd name="T39" fmla="*/ 3 h 13"/>
                <a:gd name="T40" fmla="*/ 2 w 13"/>
                <a:gd name="T41" fmla="*/ 3 h 13"/>
                <a:gd name="T42" fmla="*/ 1 w 13"/>
                <a:gd name="T43" fmla="*/ 3 h 13"/>
                <a:gd name="T44" fmla="*/ 0 w 13"/>
                <a:gd name="T45" fmla="*/ 4 h 13"/>
                <a:gd name="T46" fmla="*/ 0 w 13"/>
                <a:gd name="T47" fmla="*/ 5 h 13"/>
                <a:gd name="T48" fmla="*/ 0 w 13"/>
                <a:gd name="T49" fmla="*/ 6 h 13"/>
                <a:gd name="T50" fmla="*/ 1 w 13"/>
                <a:gd name="T51" fmla="*/ 6 h 13"/>
                <a:gd name="T52" fmla="*/ 1 w 13"/>
                <a:gd name="T53" fmla="*/ 7 h 13"/>
                <a:gd name="T54" fmla="*/ 0 w 13"/>
                <a:gd name="T55" fmla="*/ 8 h 13"/>
                <a:gd name="T56" fmla="*/ 0 w 13"/>
                <a:gd name="T57" fmla="*/ 9 h 13"/>
                <a:gd name="T58" fmla="*/ 0 w 13"/>
                <a:gd name="T59" fmla="*/ 10 h 13"/>
                <a:gd name="T60" fmla="*/ 2 w 13"/>
                <a:gd name="T61" fmla="*/ 10 h 13"/>
                <a:gd name="T62" fmla="*/ 2 w 13"/>
                <a:gd name="T63" fmla="*/ 10 h 13"/>
                <a:gd name="T64" fmla="*/ 3 w 13"/>
                <a:gd name="T65" fmla="*/ 11 h 13"/>
                <a:gd name="T66" fmla="*/ 3 w 13"/>
                <a:gd name="T67" fmla="*/ 11 h 13"/>
                <a:gd name="T68" fmla="*/ 3 w 13"/>
                <a:gd name="T69" fmla="*/ 13 h 13"/>
                <a:gd name="T70" fmla="*/ 4 w 13"/>
                <a:gd name="T71" fmla="*/ 13 h 13"/>
                <a:gd name="T72" fmla="*/ 5 w 13"/>
                <a:gd name="T73" fmla="*/ 12 h 13"/>
                <a:gd name="T74" fmla="*/ 6 w 13"/>
                <a:gd name="T75" fmla="*/ 12 h 13"/>
                <a:gd name="T76" fmla="*/ 7 w 13"/>
                <a:gd name="T77" fmla="*/ 12 h 13"/>
                <a:gd name="T78" fmla="*/ 7 w 13"/>
                <a:gd name="T79" fmla="*/ 12 h 13"/>
                <a:gd name="T80" fmla="*/ 8 w 13"/>
                <a:gd name="T81" fmla="*/ 13 h 13"/>
                <a:gd name="T82" fmla="*/ 9 w 13"/>
                <a:gd name="T83" fmla="*/ 12 h 13"/>
                <a:gd name="T84" fmla="*/ 10 w 13"/>
                <a:gd name="T85" fmla="*/ 11 h 13"/>
                <a:gd name="T86" fmla="*/ 9 w 13"/>
                <a:gd name="T87" fmla="*/ 10 h 13"/>
                <a:gd name="T88" fmla="*/ 10 w 13"/>
                <a:gd name="T89" fmla="*/ 10 h 13"/>
                <a:gd name="T90" fmla="*/ 11 w 13"/>
                <a:gd name="T91" fmla="*/ 10 h 13"/>
                <a:gd name="T92" fmla="*/ 12 w 13"/>
                <a:gd name="T93" fmla="*/ 9 h 13"/>
                <a:gd name="T94" fmla="*/ 13 w 13"/>
                <a:gd name="T95" fmla="*/ 8 h 13"/>
                <a:gd name="T96" fmla="*/ 12 w 13"/>
                <a:gd name="T97" fmla="*/ 7 h 13"/>
                <a:gd name="T98" fmla="*/ 7 w 13"/>
                <a:gd name="T99" fmla="*/ 9 h 13"/>
                <a:gd name="T100" fmla="*/ 4 w 13"/>
                <a:gd name="T101" fmla="*/ 8 h 13"/>
                <a:gd name="T102" fmla="*/ 5 w 13"/>
                <a:gd name="T103" fmla="*/ 4 h 13"/>
                <a:gd name="T104" fmla="*/ 8 w 13"/>
                <a:gd name="T105" fmla="*/ 6 h 13"/>
                <a:gd name="T106" fmla="*/ 7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7"/>
                  </a:moveTo>
                  <a:cubicBezTo>
                    <a:pt x="11" y="7"/>
                    <a:pt x="11" y="7"/>
                    <a:pt x="11" y="7"/>
                  </a:cubicBezTo>
                  <a:cubicBezTo>
                    <a:pt x="11" y="7"/>
                    <a:pt x="11" y="6"/>
                    <a:pt x="11" y="6"/>
                  </a:cubicBezTo>
                  <a:cubicBezTo>
                    <a:pt x="12" y="6"/>
                    <a:pt x="12" y="6"/>
                    <a:pt x="12" y="6"/>
                  </a:cubicBezTo>
                  <a:cubicBezTo>
                    <a:pt x="13" y="5"/>
                    <a:pt x="13" y="5"/>
                    <a:pt x="13" y="4"/>
                  </a:cubicBezTo>
                  <a:cubicBezTo>
                    <a:pt x="12" y="3"/>
                    <a:pt x="12" y="3"/>
                    <a:pt x="12" y="3"/>
                  </a:cubicBezTo>
                  <a:cubicBezTo>
                    <a:pt x="12" y="3"/>
                    <a:pt x="11" y="3"/>
                    <a:pt x="11" y="3"/>
                  </a:cubicBezTo>
                  <a:cubicBezTo>
                    <a:pt x="10" y="3"/>
                    <a:pt x="10" y="3"/>
                    <a:pt x="10" y="3"/>
                  </a:cubicBezTo>
                  <a:cubicBezTo>
                    <a:pt x="10" y="3"/>
                    <a:pt x="10" y="3"/>
                    <a:pt x="9" y="3"/>
                  </a:cubicBezTo>
                  <a:cubicBezTo>
                    <a:pt x="10" y="2"/>
                    <a:pt x="10" y="2"/>
                    <a:pt x="10" y="2"/>
                  </a:cubicBezTo>
                  <a:cubicBezTo>
                    <a:pt x="10" y="1"/>
                    <a:pt x="10" y="1"/>
                    <a:pt x="9" y="1"/>
                  </a:cubicBezTo>
                  <a:cubicBezTo>
                    <a:pt x="8" y="0"/>
                    <a:pt x="8" y="0"/>
                    <a:pt x="8" y="0"/>
                  </a:cubicBezTo>
                  <a:cubicBezTo>
                    <a:pt x="8" y="0"/>
                    <a:pt x="7" y="0"/>
                    <a:pt x="7" y="1"/>
                  </a:cubicBezTo>
                  <a:cubicBezTo>
                    <a:pt x="7" y="2"/>
                    <a:pt x="7" y="2"/>
                    <a:pt x="7" y="2"/>
                  </a:cubicBezTo>
                  <a:cubicBezTo>
                    <a:pt x="6" y="2"/>
                    <a:pt x="6" y="2"/>
                    <a:pt x="6" y="2"/>
                  </a:cubicBezTo>
                  <a:cubicBezTo>
                    <a:pt x="5" y="1"/>
                    <a:pt x="5" y="1"/>
                    <a:pt x="5" y="1"/>
                  </a:cubicBezTo>
                  <a:cubicBezTo>
                    <a:pt x="5" y="0"/>
                    <a:pt x="4" y="0"/>
                    <a:pt x="4" y="0"/>
                  </a:cubicBezTo>
                  <a:cubicBezTo>
                    <a:pt x="3" y="1"/>
                    <a:pt x="3" y="1"/>
                    <a:pt x="3" y="1"/>
                  </a:cubicBezTo>
                  <a:cubicBezTo>
                    <a:pt x="3" y="1"/>
                    <a:pt x="2" y="1"/>
                    <a:pt x="3" y="2"/>
                  </a:cubicBezTo>
                  <a:cubicBezTo>
                    <a:pt x="3" y="3"/>
                    <a:pt x="3" y="3"/>
                    <a:pt x="3" y="3"/>
                  </a:cubicBezTo>
                  <a:cubicBezTo>
                    <a:pt x="3" y="3"/>
                    <a:pt x="2" y="3"/>
                    <a:pt x="2" y="3"/>
                  </a:cubicBezTo>
                  <a:cubicBezTo>
                    <a:pt x="1" y="3"/>
                    <a:pt x="1" y="3"/>
                    <a:pt x="1" y="3"/>
                  </a:cubicBezTo>
                  <a:cubicBezTo>
                    <a:pt x="1" y="3"/>
                    <a:pt x="0" y="3"/>
                    <a:pt x="0" y="4"/>
                  </a:cubicBezTo>
                  <a:cubicBezTo>
                    <a:pt x="0" y="5"/>
                    <a:pt x="0" y="5"/>
                    <a:pt x="0" y="5"/>
                  </a:cubicBezTo>
                  <a:cubicBezTo>
                    <a:pt x="0" y="5"/>
                    <a:pt x="0" y="6"/>
                    <a:pt x="0" y="6"/>
                  </a:cubicBezTo>
                  <a:cubicBezTo>
                    <a:pt x="1" y="6"/>
                    <a:pt x="1" y="6"/>
                    <a:pt x="1" y="6"/>
                  </a:cubicBezTo>
                  <a:cubicBezTo>
                    <a:pt x="1" y="6"/>
                    <a:pt x="1" y="7"/>
                    <a:pt x="1" y="7"/>
                  </a:cubicBezTo>
                  <a:cubicBezTo>
                    <a:pt x="0" y="8"/>
                    <a:pt x="0" y="8"/>
                    <a:pt x="0" y="8"/>
                  </a:cubicBezTo>
                  <a:cubicBezTo>
                    <a:pt x="0" y="8"/>
                    <a:pt x="0" y="8"/>
                    <a:pt x="0" y="9"/>
                  </a:cubicBezTo>
                  <a:cubicBezTo>
                    <a:pt x="0" y="10"/>
                    <a:pt x="0" y="10"/>
                    <a:pt x="0" y="10"/>
                  </a:cubicBezTo>
                  <a:cubicBezTo>
                    <a:pt x="0" y="10"/>
                    <a:pt x="1" y="10"/>
                    <a:pt x="2" y="10"/>
                  </a:cubicBezTo>
                  <a:cubicBezTo>
                    <a:pt x="2" y="10"/>
                    <a:pt x="2" y="10"/>
                    <a:pt x="2" y="10"/>
                  </a:cubicBezTo>
                  <a:cubicBezTo>
                    <a:pt x="2" y="10"/>
                    <a:pt x="3" y="10"/>
                    <a:pt x="3" y="11"/>
                  </a:cubicBezTo>
                  <a:cubicBezTo>
                    <a:pt x="3" y="11"/>
                    <a:pt x="3" y="11"/>
                    <a:pt x="3" y="11"/>
                  </a:cubicBezTo>
                  <a:cubicBezTo>
                    <a:pt x="3" y="12"/>
                    <a:pt x="3" y="12"/>
                    <a:pt x="3" y="13"/>
                  </a:cubicBezTo>
                  <a:cubicBezTo>
                    <a:pt x="4" y="13"/>
                    <a:pt x="4" y="13"/>
                    <a:pt x="4" y="13"/>
                  </a:cubicBezTo>
                  <a:cubicBezTo>
                    <a:pt x="5" y="13"/>
                    <a:pt x="5" y="13"/>
                    <a:pt x="5" y="12"/>
                  </a:cubicBezTo>
                  <a:cubicBezTo>
                    <a:pt x="6" y="12"/>
                    <a:pt x="6" y="12"/>
                    <a:pt x="6" y="12"/>
                  </a:cubicBezTo>
                  <a:cubicBezTo>
                    <a:pt x="6" y="12"/>
                    <a:pt x="6" y="12"/>
                    <a:pt x="7" y="12"/>
                  </a:cubicBezTo>
                  <a:cubicBezTo>
                    <a:pt x="7" y="12"/>
                    <a:pt x="7" y="12"/>
                    <a:pt x="7" y="12"/>
                  </a:cubicBezTo>
                  <a:cubicBezTo>
                    <a:pt x="7" y="13"/>
                    <a:pt x="8" y="13"/>
                    <a:pt x="8" y="13"/>
                  </a:cubicBezTo>
                  <a:cubicBezTo>
                    <a:pt x="9" y="12"/>
                    <a:pt x="9" y="12"/>
                    <a:pt x="9" y="12"/>
                  </a:cubicBezTo>
                  <a:cubicBezTo>
                    <a:pt x="10" y="12"/>
                    <a:pt x="10" y="12"/>
                    <a:pt x="10" y="11"/>
                  </a:cubicBezTo>
                  <a:cubicBezTo>
                    <a:pt x="9" y="10"/>
                    <a:pt x="9" y="10"/>
                    <a:pt x="9" y="10"/>
                  </a:cubicBezTo>
                  <a:cubicBezTo>
                    <a:pt x="10" y="10"/>
                    <a:pt x="10" y="10"/>
                    <a:pt x="10" y="10"/>
                  </a:cubicBezTo>
                  <a:cubicBezTo>
                    <a:pt x="11" y="10"/>
                    <a:pt x="11" y="10"/>
                    <a:pt x="11" y="10"/>
                  </a:cubicBezTo>
                  <a:cubicBezTo>
                    <a:pt x="11" y="10"/>
                    <a:pt x="12" y="10"/>
                    <a:pt x="12" y="9"/>
                  </a:cubicBezTo>
                  <a:cubicBezTo>
                    <a:pt x="13" y="8"/>
                    <a:pt x="13" y="8"/>
                    <a:pt x="13" y="8"/>
                  </a:cubicBezTo>
                  <a:cubicBezTo>
                    <a:pt x="13" y="8"/>
                    <a:pt x="13" y="7"/>
                    <a:pt x="12" y="7"/>
                  </a:cubicBezTo>
                  <a:close/>
                  <a:moveTo>
                    <a:pt x="7" y="9"/>
                  </a:moveTo>
                  <a:cubicBezTo>
                    <a:pt x="6" y="9"/>
                    <a:pt x="4" y="9"/>
                    <a:pt x="4" y="8"/>
                  </a:cubicBezTo>
                  <a:cubicBezTo>
                    <a:pt x="3" y="6"/>
                    <a:pt x="4" y="5"/>
                    <a:pt x="5" y="4"/>
                  </a:cubicBezTo>
                  <a:cubicBezTo>
                    <a:pt x="6" y="4"/>
                    <a:pt x="8" y="4"/>
                    <a:pt x="8" y="6"/>
                  </a:cubicBezTo>
                  <a:cubicBezTo>
                    <a:pt x="9" y="7"/>
                    <a:pt x="8" y="8"/>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6"/>
            <p:cNvSpPr>
              <a:spLocks noEditPoints="1"/>
            </p:cNvSpPr>
            <p:nvPr/>
          </p:nvSpPr>
          <p:spPr bwMode="auto">
            <a:xfrm>
              <a:off x="3949" y="2004"/>
              <a:ext cx="26" cy="27"/>
            </a:xfrm>
            <a:custGeom>
              <a:avLst/>
              <a:gdLst>
                <a:gd name="T0" fmla="*/ 11 w 11"/>
                <a:gd name="T1" fmla="*/ 6 h 11"/>
                <a:gd name="T2" fmla="*/ 10 w 11"/>
                <a:gd name="T3" fmla="*/ 5 h 11"/>
                <a:gd name="T4" fmla="*/ 10 w 11"/>
                <a:gd name="T5" fmla="*/ 5 h 11"/>
                <a:gd name="T6" fmla="*/ 11 w 11"/>
                <a:gd name="T7" fmla="*/ 4 h 11"/>
                <a:gd name="T8" fmla="*/ 11 w 11"/>
                <a:gd name="T9" fmla="*/ 3 h 11"/>
                <a:gd name="T10" fmla="*/ 11 w 11"/>
                <a:gd name="T11" fmla="*/ 2 h 11"/>
                <a:gd name="T12" fmla="*/ 10 w 11"/>
                <a:gd name="T13" fmla="*/ 2 h 11"/>
                <a:gd name="T14" fmla="*/ 9 w 11"/>
                <a:gd name="T15" fmla="*/ 2 h 11"/>
                <a:gd name="T16" fmla="*/ 9 w 11"/>
                <a:gd name="T17" fmla="*/ 2 h 11"/>
                <a:gd name="T18" fmla="*/ 9 w 11"/>
                <a:gd name="T19" fmla="*/ 1 h 11"/>
                <a:gd name="T20" fmla="*/ 8 w 11"/>
                <a:gd name="T21" fmla="*/ 0 h 11"/>
                <a:gd name="T22" fmla="*/ 8 w 11"/>
                <a:gd name="T23" fmla="*/ 0 h 11"/>
                <a:gd name="T24" fmla="*/ 7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3 w 11"/>
                <a:gd name="T41" fmla="*/ 2 h 11"/>
                <a:gd name="T42" fmla="*/ 2 w 11"/>
                <a:gd name="T43" fmla="*/ 2 h 11"/>
                <a:gd name="T44" fmla="*/ 1 w 11"/>
                <a:gd name="T45" fmla="*/ 3 h 11"/>
                <a:gd name="T46" fmla="*/ 1 w 11"/>
                <a:gd name="T47" fmla="*/ 3 h 11"/>
                <a:gd name="T48" fmla="*/ 1 w 11"/>
                <a:gd name="T49" fmla="*/ 4 h 11"/>
                <a:gd name="T50" fmla="*/ 2 w 11"/>
                <a:gd name="T51" fmla="*/ 5 h 11"/>
                <a:gd name="T52" fmla="*/ 2 w 11"/>
                <a:gd name="T53" fmla="*/ 6 h 11"/>
                <a:gd name="T54" fmla="*/ 1 w 11"/>
                <a:gd name="T55" fmla="*/ 6 h 11"/>
                <a:gd name="T56" fmla="*/ 1 w 11"/>
                <a:gd name="T57" fmla="*/ 7 h 11"/>
                <a:gd name="T58" fmla="*/ 1 w 11"/>
                <a:gd name="T59" fmla="*/ 8 h 11"/>
                <a:gd name="T60" fmla="*/ 2 w 11"/>
                <a:gd name="T61" fmla="*/ 8 h 11"/>
                <a:gd name="T62" fmla="*/ 3 w 11"/>
                <a:gd name="T63" fmla="*/ 8 h 11"/>
                <a:gd name="T64" fmla="*/ 3 w 11"/>
                <a:gd name="T65" fmla="*/ 9 h 11"/>
                <a:gd name="T66" fmla="*/ 3 w 11"/>
                <a:gd name="T67" fmla="*/ 9 h 11"/>
                <a:gd name="T68" fmla="*/ 3 w 11"/>
                <a:gd name="T69" fmla="*/ 10 h 11"/>
                <a:gd name="T70" fmla="*/ 4 w 11"/>
                <a:gd name="T71" fmla="*/ 10 h 11"/>
                <a:gd name="T72" fmla="*/ 5 w 11"/>
                <a:gd name="T73" fmla="*/ 10 h 11"/>
                <a:gd name="T74" fmla="*/ 6 w 11"/>
                <a:gd name="T75" fmla="*/ 9 h 11"/>
                <a:gd name="T76" fmla="*/ 6 w 11"/>
                <a:gd name="T77" fmla="*/ 9 h 11"/>
                <a:gd name="T78" fmla="*/ 7 w 11"/>
                <a:gd name="T79" fmla="*/ 10 h 11"/>
                <a:gd name="T80" fmla="*/ 8 w 11"/>
                <a:gd name="T81" fmla="*/ 10 h 11"/>
                <a:gd name="T82" fmla="*/ 9 w 11"/>
                <a:gd name="T83" fmla="*/ 10 h 11"/>
                <a:gd name="T84" fmla="*/ 9 w 11"/>
                <a:gd name="T85" fmla="*/ 9 h 11"/>
                <a:gd name="T86" fmla="*/ 9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7 w 11"/>
                <a:gd name="T99" fmla="*/ 7 h 11"/>
                <a:gd name="T100" fmla="*/ 4 w 11"/>
                <a:gd name="T101" fmla="*/ 6 h 11"/>
                <a:gd name="T102" fmla="*/ 5 w 11"/>
                <a:gd name="T103" fmla="*/ 3 h 11"/>
                <a:gd name="T104" fmla="*/ 8 w 11"/>
                <a:gd name="T105" fmla="*/ 4 h 11"/>
                <a:gd name="T106" fmla="*/ 7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5"/>
                    <a:pt x="10" y="5"/>
                    <a:pt x="10" y="5"/>
                  </a:cubicBezTo>
                  <a:cubicBezTo>
                    <a:pt x="10" y="5"/>
                    <a:pt x="10" y="5"/>
                    <a:pt x="10" y="5"/>
                  </a:cubicBezTo>
                  <a:cubicBezTo>
                    <a:pt x="11" y="4"/>
                    <a:pt x="11" y="4"/>
                    <a:pt x="11" y="4"/>
                  </a:cubicBezTo>
                  <a:cubicBezTo>
                    <a:pt x="11" y="4"/>
                    <a:pt x="11" y="4"/>
                    <a:pt x="11" y="3"/>
                  </a:cubicBezTo>
                  <a:cubicBezTo>
                    <a:pt x="11" y="2"/>
                    <a:pt x="11" y="2"/>
                    <a:pt x="11" y="2"/>
                  </a:cubicBezTo>
                  <a:cubicBezTo>
                    <a:pt x="11" y="2"/>
                    <a:pt x="10" y="2"/>
                    <a:pt x="10" y="2"/>
                  </a:cubicBezTo>
                  <a:cubicBezTo>
                    <a:pt x="9" y="2"/>
                    <a:pt x="9" y="2"/>
                    <a:pt x="9" y="2"/>
                  </a:cubicBezTo>
                  <a:cubicBezTo>
                    <a:pt x="9" y="2"/>
                    <a:pt x="9" y="2"/>
                    <a:pt x="9" y="2"/>
                  </a:cubicBezTo>
                  <a:cubicBezTo>
                    <a:pt x="9" y="1"/>
                    <a:pt x="9" y="1"/>
                    <a:pt x="9" y="1"/>
                  </a:cubicBezTo>
                  <a:cubicBezTo>
                    <a:pt x="9" y="1"/>
                    <a:pt x="9" y="0"/>
                    <a:pt x="8" y="0"/>
                  </a:cubicBezTo>
                  <a:cubicBezTo>
                    <a:pt x="8" y="0"/>
                    <a:pt x="8" y="0"/>
                    <a:pt x="8" y="0"/>
                  </a:cubicBezTo>
                  <a:cubicBezTo>
                    <a:pt x="7" y="0"/>
                    <a:pt x="7" y="0"/>
                    <a:pt x="7" y="0"/>
                  </a:cubicBezTo>
                  <a:cubicBezTo>
                    <a:pt x="6" y="1"/>
                    <a:pt x="6" y="1"/>
                    <a:pt x="6" y="1"/>
                  </a:cubicBezTo>
                  <a:cubicBezTo>
                    <a:pt x="6" y="1"/>
                    <a:pt x="6" y="1"/>
                    <a:pt x="5" y="1"/>
                  </a:cubicBezTo>
                  <a:cubicBezTo>
                    <a:pt x="5" y="0"/>
                    <a:pt x="5" y="0"/>
                    <a:pt x="5" y="0"/>
                  </a:cubicBezTo>
                  <a:cubicBezTo>
                    <a:pt x="5" y="0"/>
                    <a:pt x="5" y="0"/>
                    <a:pt x="4" y="0"/>
                  </a:cubicBezTo>
                  <a:cubicBezTo>
                    <a:pt x="3" y="0"/>
                    <a:pt x="3" y="0"/>
                    <a:pt x="3" y="0"/>
                  </a:cubicBezTo>
                  <a:cubicBezTo>
                    <a:pt x="3" y="0"/>
                    <a:pt x="3" y="1"/>
                    <a:pt x="3" y="1"/>
                  </a:cubicBezTo>
                  <a:cubicBezTo>
                    <a:pt x="3" y="2"/>
                    <a:pt x="3" y="2"/>
                    <a:pt x="3" y="2"/>
                  </a:cubicBezTo>
                  <a:cubicBezTo>
                    <a:pt x="3" y="2"/>
                    <a:pt x="3" y="2"/>
                    <a:pt x="3" y="2"/>
                  </a:cubicBezTo>
                  <a:cubicBezTo>
                    <a:pt x="2" y="2"/>
                    <a:pt x="2" y="2"/>
                    <a:pt x="2" y="2"/>
                  </a:cubicBezTo>
                  <a:cubicBezTo>
                    <a:pt x="2" y="2"/>
                    <a:pt x="1" y="2"/>
                    <a:pt x="1" y="3"/>
                  </a:cubicBezTo>
                  <a:cubicBezTo>
                    <a:pt x="1" y="3"/>
                    <a:pt x="1" y="3"/>
                    <a:pt x="1" y="3"/>
                  </a:cubicBezTo>
                  <a:cubicBezTo>
                    <a:pt x="0" y="4"/>
                    <a:pt x="1" y="4"/>
                    <a:pt x="1" y="4"/>
                  </a:cubicBezTo>
                  <a:cubicBezTo>
                    <a:pt x="2" y="5"/>
                    <a:pt x="2" y="5"/>
                    <a:pt x="2" y="5"/>
                  </a:cubicBezTo>
                  <a:cubicBezTo>
                    <a:pt x="2" y="5"/>
                    <a:pt x="2" y="5"/>
                    <a:pt x="2" y="6"/>
                  </a:cubicBezTo>
                  <a:cubicBezTo>
                    <a:pt x="1" y="6"/>
                    <a:pt x="1" y="6"/>
                    <a:pt x="1" y="6"/>
                  </a:cubicBezTo>
                  <a:cubicBezTo>
                    <a:pt x="1" y="6"/>
                    <a:pt x="0" y="7"/>
                    <a:pt x="1" y="7"/>
                  </a:cubicBezTo>
                  <a:cubicBezTo>
                    <a:pt x="1" y="8"/>
                    <a:pt x="1" y="8"/>
                    <a:pt x="1" y="8"/>
                  </a:cubicBezTo>
                  <a:cubicBezTo>
                    <a:pt x="1" y="8"/>
                    <a:pt x="2" y="8"/>
                    <a:pt x="2" y="8"/>
                  </a:cubicBezTo>
                  <a:cubicBezTo>
                    <a:pt x="3" y="8"/>
                    <a:pt x="3" y="8"/>
                    <a:pt x="3" y="8"/>
                  </a:cubicBezTo>
                  <a:cubicBezTo>
                    <a:pt x="3" y="8"/>
                    <a:pt x="3" y="8"/>
                    <a:pt x="3" y="9"/>
                  </a:cubicBezTo>
                  <a:cubicBezTo>
                    <a:pt x="3" y="9"/>
                    <a:pt x="3" y="9"/>
                    <a:pt x="3" y="9"/>
                  </a:cubicBezTo>
                  <a:cubicBezTo>
                    <a:pt x="3" y="10"/>
                    <a:pt x="3" y="10"/>
                    <a:pt x="3" y="10"/>
                  </a:cubicBezTo>
                  <a:cubicBezTo>
                    <a:pt x="4" y="10"/>
                    <a:pt x="4" y="10"/>
                    <a:pt x="4" y="10"/>
                  </a:cubicBezTo>
                  <a:cubicBezTo>
                    <a:pt x="5" y="11"/>
                    <a:pt x="5" y="10"/>
                    <a:pt x="5" y="10"/>
                  </a:cubicBezTo>
                  <a:cubicBezTo>
                    <a:pt x="6" y="9"/>
                    <a:pt x="6" y="9"/>
                    <a:pt x="6" y="9"/>
                  </a:cubicBezTo>
                  <a:cubicBezTo>
                    <a:pt x="6" y="9"/>
                    <a:pt x="6" y="9"/>
                    <a:pt x="6" y="9"/>
                  </a:cubicBezTo>
                  <a:cubicBezTo>
                    <a:pt x="7" y="10"/>
                    <a:pt x="7" y="10"/>
                    <a:pt x="7" y="10"/>
                  </a:cubicBezTo>
                  <a:cubicBezTo>
                    <a:pt x="7" y="10"/>
                    <a:pt x="7" y="11"/>
                    <a:pt x="8" y="10"/>
                  </a:cubicBezTo>
                  <a:cubicBezTo>
                    <a:pt x="9" y="10"/>
                    <a:pt x="9" y="10"/>
                    <a:pt x="9" y="10"/>
                  </a:cubicBezTo>
                  <a:cubicBezTo>
                    <a:pt x="9" y="10"/>
                    <a:pt x="9" y="9"/>
                    <a:pt x="9" y="9"/>
                  </a:cubicBezTo>
                  <a:cubicBezTo>
                    <a:pt x="9" y="8"/>
                    <a:pt x="9" y="8"/>
                    <a:pt x="9"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7" y="7"/>
                  </a:moveTo>
                  <a:cubicBezTo>
                    <a:pt x="6" y="8"/>
                    <a:pt x="4" y="7"/>
                    <a:pt x="4" y="6"/>
                  </a:cubicBezTo>
                  <a:cubicBezTo>
                    <a:pt x="3" y="5"/>
                    <a:pt x="4" y="4"/>
                    <a:pt x="5" y="3"/>
                  </a:cubicBezTo>
                  <a:cubicBezTo>
                    <a:pt x="6" y="3"/>
                    <a:pt x="7" y="3"/>
                    <a:pt x="8" y="4"/>
                  </a:cubicBezTo>
                  <a:cubicBezTo>
                    <a:pt x="8" y="5"/>
                    <a:pt x="8" y="7"/>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7"/>
            <p:cNvSpPr>
              <a:spLocks noEditPoints="1"/>
            </p:cNvSpPr>
            <p:nvPr/>
          </p:nvSpPr>
          <p:spPr bwMode="auto">
            <a:xfrm>
              <a:off x="3700" y="2652"/>
              <a:ext cx="26" cy="29"/>
            </a:xfrm>
            <a:custGeom>
              <a:avLst/>
              <a:gdLst>
                <a:gd name="T0" fmla="*/ 10 w 11"/>
                <a:gd name="T1" fmla="*/ 7 h 12"/>
                <a:gd name="T2" fmla="*/ 10 w 11"/>
                <a:gd name="T3" fmla="*/ 6 h 12"/>
                <a:gd name="T4" fmla="*/ 10 w 11"/>
                <a:gd name="T5" fmla="*/ 6 h 12"/>
                <a:gd name="T6" fmla="*/ 10 w 11"/>
                <a:gd name="T7" fmla="*/ 5 h 12"/>
                <a:gd name="T8" fmla="*/ 11 w 11"/>
                <a:gd name="T9" fmla="*/ 4 h 12"/>
                <a:gd name="T10" fmla="*/ 10 w 11"/>
                <a:gd name="T11" fmla="*/ 3 h 12"/>
                <a:gd name="T12" fmla="*/ 9 w 11"/>
                <a:gd name="T13" fmla="*/ 3 h 12"/>
                <a:gd name="T14" fmla="*/ 9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10" y="6"/>
                    <a:pt x="10" y="6"/>
                    <a:pt x="10" y="6"/>
                  </a:cubicBezTo>
                  <a:cubicBezTo>
                    <a:pt x="10" y="6"/>
                    <a:pt x="10" y="6"/>
                    <a:pt x="10" y="6"/>
                  </a:cubicBezTo>
                  <a:cubicBezTo>
                    <a:pt x="10" y="5"/>
                    <a:pt x="10" y="5"/>
                    <a:pt x="10" y="5"/>
                  </a:cubicBezTo>
                  <a:cubicBezTo>
                    <a:pt x="11" y="5"/>
                    <a:pt x="11" y="5"/>
                    <a:pt x="11" y="4"/>
                  </a:cubicBezTo>
                  <a:cubicBezTo>
                    <a:pt x="10" y="3"/>
                    <a:pt x="10" y="3"/>
                    <a:pt x="10" y="3"/>
                  </a:cubicBezTo>
                  <a:cubicBezTo>
                    <a:pt x="10" y="3"/>
                    <a:pt x="10" y="3"/>
                    <a:pt x="9" y="3"/>
                  </a:cubicBezTo>
                  <a:cubicBezTo>
                    <a:pt x="9" y="3"/>
                    <a:pt x="9" y="3"/>
                    <a:pt x="9"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5" y="1"/>
                    <a:pt x="5" y="1"/>
                    <a:pt x="5" y="1"/>
                  </a:cubicBezTo>
                  <a:cubicBezTo>
                    <a:pt x="4" y="1"/>
                    <a:pt x="4" y="1"/>
                    <a:pt x="4"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1"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3"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2"/>
                    <a:pt x="7" y="11"/>
                  </a:cubicBezTo>
                  <a:cubicBezTo>
                    <a:pt x="8" y="11"/>
                    <a:pt x="8" y="11"/>
                    <a:pt x="8" y="11"/>
                  </a:cubicBezTo>
                  <a:cubicBezTo>
                    <a:pt x="8" y="11"/>
                    <a:pt x="9" y="10"/>
                    <a:pt x="8" y="10"/>
                  </a:cubicBezTo>
                  <a:cubicBezTo>
                    <a:pt x="8" y="9"/>
                    <a:pt x="8" y="9"/>
                    <a:pt x="8" y="9"/>
                  </a:cubicBezTo>
                  <a:cubicBezTo>
                    <a:pt x="8" y="9"/>
                    <a:pt x="9"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6"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8"/>
            <p:cNvSpPr>
              <a:spLocks noEditPoints="1"/>
            </p:cNvSpPr>
            <p:nvPr/>
          </p:nvSpPr>
          <p:spPr bwMode="auto">
            <a:xfrm>
              <a:off x="3904" y="1758"/>
              <a:ext cx="21" cy="21"/>
            </a:xfrm>
            <a:custGeom>
              <a:avLst/>
              <a:gdLst>
                <a:gd name="T0" fmla="*/ 8 w 9"/>
                <a:gd name="T1" fmla="*/ 5 h 9"/>
                <a:gd name="T2" fmla="*/ 8 w 9"/>
                <a:gd name="T3" fmla="*/ 5 h 9"/>
                <a:gd name="T4" fmla="*/ 8 w 9"/>
                <a:gd name="T5" fmla="*/ 5 h 9"/>
                <a:gd name="T6" fmla="*/ 8 w 9"/>
                <a:gd name="T7" fmla="*/ 4 h 9"/>
                <a:gd name="T8" fmla="*/ 9 w 9"/>
                <a:gd name="T9" fmla="*/ 3 h 9"/>
                <a:gd name="T10" fmla="*/ 8 w 9"/>
                <a:gd name="T11" fmla="*/ 3 h 9"/>
                <a:gd name="T12" fmla="*/ 8 w 9"/>
                <a:gd name="T13" fmla="*/ 2 h 9"/>
                <a:gd name="T14" fmla="*/ 7 w 9"/>
                <a:gd name="T15" fmla="*/ 3 h 9"/>
                <a:gd name="T16" fmla="*/ 7 w 9"/>
                <a:gd name="T17" fmla="*/ 2 h 9"/>
                <a:gd name="T18" fmla="*/ 7 w 9"/>
                <a:gd name="T19" fmla="*/ 2 h 9"/>
                <a:gd name="T20" fmla="*/ 6 w 9"/>
                <a:gd name="T21" fmla="*/ 1 h 9"/>
                <a:gd name="T22" fmla="*/ 6 w 9"/>
                <a:gd name="T23" fmla="*/ 1 h 9"/>
                <a:gd name="T24" fmla="*/ 5 w 9"/>
                <a:gd name="T25" fmla="*/ 1 h 9"/>
                <a:gd name="T26" fmla="*/ 5 w 9"/>
                <a:gd name="T27" fmla="*/ 2 h 9"/>
                <a:gd name="T28" fmla="*/ 4 w 9"/>
                <a:gd name="T29" fmla="*/ 2 h 9"/>
                <a:gd name="T30" fmla="*/ 4 w 9"/>
                <a:gd name="T31" fmla="*/ 1 h 9"/>
                <a:gd name="T32" fmla="*/ 3 w 9"/>
                <a:gd name="T33" fmla="*/ 1 h 9"/>
                <a:gd name="T34" fmla="*/ 2 w 9"/>
                <a:gd name="T35" fmla="*/ 1 h 9"/>
                <a:gd name="T36" fmla="*/ 2 w 9"/>
                <a:gd name="T37" fmla="*/ 2 h 9"/>
                <a:gd name="T38" fmla="*/ 2 w 9"/>
                <a:gd name="T39" fmla="*/ 2 h 9"/>
                <a:gd name="T40" fmla="*/ 2 w 9"/>
                <a:gd name="T41" fmla="*/ 3 h 9"/>
                <a:gd name="T42" fmla="*/ 1 w 9"/>
                <a:gd name="T43" fmla="*/ 3 h 9"/>
                <a:gd name="T44" fmla="*/ 0 w 9"/>
                <a:gd name="T45" fmla="*/ 3 h 9"/>
                <a:gd name="T46" fmla="*/ 0 w 9"/>
                <a:gd name="T47" fmla="*/ 4 h 9"/>
                <a:gd name="T48" fmla="*/ 1 w 9"/>
                <a:gd name="T49" fmla="*/ 4 h 9"/>
                <a:gd name="T50" fmla="*/ 1 w 9"/>
                <a:gd name="T51" fmla="*/ 5 h 9"/>
                <a:gd name="T52" fmla="*/ 1 w 9"/>
                <a:gd name="T53" fmla="*/ 5 h 9"/>
                <a:gd name="T54" fmla="*/ 1 w 9"/>
                <a:gd name="T55" fmla="*/ 6 h 9"/>
                <a:gd name="T56" fmla="*/ 0 w 9"/>
                <a:gd name="T57" fmla="*/ 6 h 9"/>
                <a:gd name="T58" fmla="*/ 1 w 9"/>
                <a:gd name="T59" fmla="*/ 7 h 9"/>
                <a:gd name="T60" fmla="*/ 1 w 9"/>
                <a:gd name="T61" fmla="*/ 7 h 9"/>
                <a:gd name="T62" fmla="*/ 2 w 9"/>
                <a:gd name="T63" fmla="*/ 7 h 9"/>
                <a:gd name="T64" fmla="*/ 2 w 9"/>
                <a:gd name="T65" fmla="*/ 8 h 9"/>
                <a:gd name="T66" fmla="*/ 2 w 9"/>
                <a:gd name="T67" fmla="*/ 8 h 9"/>
                <a:gd name="T68" fmla="*/ 3 w 9"/>
                <a:gd name="T69" fmla="*/ 9 h 9"/>
                <a:gd name="T70" fmla="*/ 3 w 9"/>
                <a:gd name="T71" fmla="*/ 9 h 9"/>
                <a:gd name="T72" fmla="*/ 4 w 9"/>
                <a:gd name="T73" fmla="*/ 9 h 9"/>
                <a:gd name="T74" fmla="*/ 4 w 9"/>
                <a:gd name="T75" fmla="*/ 8 h 9"/>
                <a:gd name="T76" fmla="*/ 5 w 9"/>
                <a:gd name="T77" fmla="*/ 8 h 9"/>
                <a:gd name="T78" fmla="*/ 5 w 9"/>
                <a:gd name="T79" fmla="*/ 9 h 9"/>
                <a:gd name="T80" fmla="*/ 6 w 9"/>
                <a:gd name="T81" fmla="*/ 9 h 9"/>
                <a:gd name="T82" fmla="*/ 7 w 9"/>
                <a:gd name="T83" fmla="*/ 9 h 9"/>
                <a:gd name="T84" fmla="*/ 7 w 9"/>
                <a:gd name="T85" fmla="*/ 8 h 9"/>
                <a:gd name="T86" fmla="*/ 7 w 9"/>
                <a:gd name="T87" fmla="*/ 7 h 9"/>
                <a:gd name="T88" fmla="*/ 7 w 9"/>
                <a:gd name="T89" fmla="*/ 7 h 9"/>
                <a:gd name="T90" fmla="*/ 8 w 9"/>
                <a:gd name="T91" fmla="*/ 7 h 9"/>
                <a:gd name="T92" fmla="*/ 9 w 9"/>
                <a:gd name="T93" fmla="*/ 7 h 9"/>
                <a:gd name="T94" fmla="*/ 9 w 9"/>
                <a:gd name="T95" fmla="*/ 6 h 9"/>
                <a:gd name="T96" fmla="*/ 8 w 9"/>
                <a:gd name="T97" fmla="*/ 5 h 9"/>
                <a:gd name="T98" fmla="*/ 5 w 9"/>
                <a:gd name="T99" fmla="*/ 6 h 9"/>
                <a:gd name="T100" fmla="*/ 3 w 9"/>
                <a:gd name="T101" fmla="*/ 6 h 9"/>
                <a:gd name="T102" fmla="*/ 4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5"/>
                    <a:pt x="8" y="5"/>
                    <a:pt x="8" y="5"/>
                  </a:cubicBezTo>
                  <a:cubicBezTo>
                    <a:pt x="8" y="4"/>
                    <a:pt x="8" y="4"/>
                    <a:pt x="8" y="4"/>
                  </a:cubicBezTo>
                  <a:cubicBezTo>
                    <a:pt x="9" y="4"/>
                    <a:pt x="9" y="4"/>
                    <a:pt x="9" y="3"/>
                  </a:cubicBezTo>
                  <a:cubicBezTo>
                    <a:pt x="8" y="3"/>
                    <a:pt x="8" y="3"/>
                    <a:pt x="8" y="3"/>
                  </a:cubicBezTo>
                  <a:cubicBezTo>
                    <a:pt x="8" y="2"/>
                    <a:pt x="8" y="2"/>
                    <a:pt x="8" y="2"/>
                  </a:cubicBezTo>
                  <a:cubicBezTo>
                    <a:pt x="7" y="3"/>
                    <a:pt x="7" y="3"/>
                    <a:pt x="7" y="3"/>
                  </a:cubicBezTo>
                  <a:cubicBezTo>
                    <a:pt x="7" y="3"/>
                    <a:pt x="7" y="2"/>
                    <a:pt x="7" y="2"/>
                  </a:cubicBezTo>
                  <a:cubicBezTo>
                    <a:pt x="7" y="2"/>
                    <a:pt x="7" y="2"/>
                    <a:pt x="7" y="2"/>
                  </a:cubicBezTo>
                  <a:cubicBezTo>
                    <a:pt x="7" y="1"/>
                    <a:pt x="7" y="1"/>
                    <a:pt x="6" y="1"/>
                  </a:cubicBezTo>
                  <a:cubicBezTo>
                    <a:pt x="6" y="1"/>
                    <a:pt x="6" y="1"/>
                    <a:pt x="6" y="1"/>
                  </a:cubicBezTo>
                  <a:cubicBezTo>
                    <a:pt x="5" y="0"/>
                    <a:pt x="5" y="1"/>
                    <a:pt x="5" y="1"/>
                  </a:cubicBezTo>
                  <a:cubicBezTo>
                    <a:pt x="5" y="2"/>
                    <a:pt x="5" y="2"/>
                    <a:pt x="5" y="2"/>
                  </a:cubicBezTo>
                  <a:cubicBezTo>
                    <a:pt x="5" y="2"/>
                    <a:pt x="4" y="2"/>
                    <a:pt x="4" y="2"/>
                  </a:cubicBezTo>
                  <a:cubicBezTo>
                    <a:pt x="4" y="1"/>
                    <a:pt x="4" y="1"/>
                    <a:pt x="4" y="1"/>
                  </a:cubicBezTo>
                  <a:cubicBezTo>
                    <a:pt x="4" y="1"/>
                    <a:pt x="3" y="1"/>
                    <a:pt x="3" y="1"/>
                  </a:cubicBezTo>
                  <a:cubicBezTo>
                    <a:pt x="2" y="1"/>
                    <a:pt x="2" y="1"/>
                    <a:pt x="2" y="1"/>
                  </a:cubicBezTo>
                  <a:cubicBezTo>
                    <a:pt x="2" y="1"/>
                    <a:pt x="2" y="1"/>
                    <a:pt x="2" y="2"/>
                  </a:cubicBezTo>
                  <a:cubicBezTo>
                    <a:pt x="2" y="2"/>
                    <a:pt x="2" y="2"/>
                    <a:pt x="2" y="2"/>
                  </a:cubicBezTo>
                  <a:cubicBezTo>
                    <a:pt x="2" y="2"/>
                    <a:pt x="2" y="3"/>
                    <a:pt x="2" y="3"/>
                  </a:cubicBezTo>
                  <a:cubicBezTo>
                    <a:pt x="1" y="3"/>
                    <a:pt x="1" y="3"/>
                    <a:pt x="1" y="3"/>
                  </a:cubicBezTo>
                  <a:cubicBezTo>
                    <a:pt x="1" y="2"/>
                    <a:pt x="1" y="3"/>
                    <a:pt x="0" y="3"/>
                  </a:cubicBezTo>
                  <a:cubicBezTo>
                    <a:pt x="0" y="4"/>
                    <a:pt x="0" y="4"/>
                    <a:pt x="0" y="4"/>
                  </a:cubicBezTo>
                  <a:cubicBezTo>
                    <a:pt x="0" y="4"/>
                    <a:pt x="0" y="4"/>
                    <a:pt x="1" y="4"/>
                  </a:cubicBezTo>
                  <a:cubicBezTo>
                    <a:pt x="1" y="5"/>
                    <a:pt x="1" y="5"/>
                    <a:pt x="1" y="5"/>
                  </a:cubicBezTo>
                  <a:cubicBezTo>
                    <a:pt x="1" y="5"/>
                    <a:pt x="1" y="5"/>
                    <a:pt x="1" y="5"/>
                  </a:cubicBezTo>
                  <a:cubicBezTo>
                    <a:pt x="1" y="6"/>
                    <a:pt x="1" y="6"/>
                    <a:pt x="1" y="6"/>
                  </a:cubicBezTo>
                  <a:cubicBezTo>
                    <a:pt x="0" y="6"/>
                    <a:pt x="0" y="6"/>
                    <a:pt x="0" y="6"/>
                  </a:cubicBezTo>
                  <a:cubicBezTo>
                    <a:pt x="1" y="7"/>
                    <a:pt x="1" y="7"/>
                    <a:pt x="1" y="7"/>
                  </a:cubicBezTo>
                  <a:cubicBezTo>
                    <a:pt x="1" y="7"/>
                    <a:pt x="1" y="7"/>
                    <a:pt x="1" y="7"/>
                  </a:cubicBezTo>
                  <a:cubicBezTo>
                    <a:pt x="2" y="7"/>
                    <a:pt x="2" y="7"/>
                    <a:pt x="2" y="7"/>
                  </a:cubicBezTo>
                  <a:cubicBezTo>
                    <a:pt x="2" y="7"/>
                    <a:pt x="2" y="7"/>
                    <a:pt x="2" y="8"/>
                  </a:cubicBezTo>
                  <a:cubicBezTo>
                    <a:pt x="2" y="8"/>
                    <a:pt x="2" y="8"/>
                    <a:pt x="2" y="8"/>
                  </a:cubicBezTo>
                  <a:cubicBezTo>
                    <a:pt x="2" y="8"/>
                    <a:pt x="2" y="9"/>
                    <a:pt x="3" y="9"/>
                  </a:cubicBezTo>
                  <a:cubicBezTo>
                    <a:pt x="3" y="9"/>
                    <a:pt x="3" y="9"/>
                    <a:pt x="3" y="9"/>
                  </a:cubicBezTo>
                  <a:cubicBezTo>
                    <a:pt x="4" y="9"/>
                    <a:pt x="4" y="9"/>
                    <a:pt x="4" y="9"/>
                  </a:cubicBezTo>
                  <a:cubicBezTo>
                    <a:pt x="4" y="8"/>
                    <a:pt x="4" y="8"/>
                    <a:pt x="4" y="8"/>
                  </a:cubicBezTo>
                  <a:cubicBezTo>
                    <a:pt x="4" y="8"/>
                    <a:pt x="5" y="8"/>
                    <a:pt x="5" y="8"/>
                  </a:cubicBezTo>
                  <a:cubicBezTo>
                    <a:pt x="5" y="9"/>
                    <a:pt x="5" y="9"/>
                    <a:pt x="5" y="9"/>
                  </a:cubicBezTo>
                  <a:cubicBezTo>
                    <a:pt x="5" y="9"/>
                    <a:pt x="6" y="9"/>
                    <a:pt x="6" y="9"/>
                  </a:cubicBezTo>
                  <a:cubicBezTo>
                    <a:pt x="7" y="9"/>
                    <a:pt x="7" y="9"/>
                    <a:pt x="7" y="9"/>
                  </a:cubicBezTo>
                  <a:cubicBezTo>
                    <a:pt x="7" y="9"/>
                    <a:pt x="7" y="8"/>
                    <a:pt x="7" y="8"/>
                  </a:cubicBezTo>
                  <a:cubicBezTo>
                    <a:pt x="7" y="7"/>
                    <a:pt x="7" y="7"/>
                    <a:pt x="7" y="7"/>
                  </a:cubicBezTo>
                  <a:cubicBezTo>
                    <a:pt x="7" y="7"/>
                    <a:pt x="7" y="7"/>
                    <a:pt x="7" y="7"/>
                  </a:cubicBezTo>
                  <a:cubicBezTo>
                    <a:pt x="8" y="7"/>
                    <a:pt x="8" y="7"/>
                    <a:pt x="8" y="7"/>
                  </a:cubicBezTo>
                  <a:cubicBezTo>
                    <a:pt x="8" y="7"/>
                    <a:pt x="8" y="7"/>
                    <a:pt x="9" y="7"/>
                  </a:cubicBezTo>
                  <a:cubicBezTo>
                    <a:pt x="9" y="6"/>
                    <a:pt x="9" y="6"/>
                    <a:pt x="9" y="6"/>
                  </a:cubicBezTo>
                  <a:cubicBezTo>
                    <a:pt x="9" y="6"/>
                    <a:pt x="9" y="6"/>
                    <a:pt x="8" y="5"/>
                  </a:cubicBezTo>
                  <a:close/>
                  <a:moveTo>
                    <a:pt x="5" y="6"/>
                  </a:moveTo>
                  <a:cubicBezTo>
                    <a:pt x="4" y="7"/>
                    <a:pt x="3" y="6"/>
                    <a:pt x="3" y="6"/>
                  </a:cubicBezTo>
                  <a:cubicBezTo>
                    <a:pt x="3" y="5"/>
                    <a:pt x="3" y="4"/>
                    <a:pt x="4" y="3"/>
                  </a:cubicBezTo>
                  <a:cubicBezTo>
                    <a:pt x="5" y="3"/>
                    <a:pt x="6"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9"/>
            <p:cNvSpPr/>
            <p:nvPr/>
          </p:nvSpPr>
          <p:spPr bwMode="auto">
            <a:xfrm>
              <a:off x="3868" y="1660"/>
              <a:ext cx="31" cy="29"/>
            </a:xfrm>
            <a:custGeom>
              <a:avLst/>
              <a:gdLst>
                <a:gd name="T0" fmla="*/ 10 w 13"/>
                <a:gd name="T1" fmla="*/ 12 h 12"/>
                <a:gd name="T2" fmla="*/ 10 w 13"/>
                <a:gd name="T3" fmla="*/ 9 h 12"/>
                <a:gd name="T4" fmla="*/ 10 w 13"/>
                <a:gd name="T5" fmla="*/ 5 h 12"/>
                <a:gd name="T6" fmla="*/ 10 w 13"/>
                <a:gd name="T7" fmla="*/ 5 h 12"/>
                <a:gd name="T8" fmla="*/ 10 w 13"/>
                <a:gd name="T9" fmla="*/ 11 h 12"/>
                <a:gd name="T10" fmla="*/ 11 w 13"/>
                <a:gd name="T11" fmla="*/ 12 h 12"/>
                <a:gd name="T12" fmla="*/ 13 w 13"/>
                <a:gd name="T13" fmla="*/ 10 h 12"/>
                <a:gd name="T14" fmla="*/ 12 w 13"/>
                <a:gd name="T15" fmla="*/ 3 h 12"/>
                <a:gd name="T16" fmla="*/ 12 w 13"/>
                <a:gd name="T17" fmla="*/ 3 h 12"/>
                <a:gd name="T18" fmla="*/ 12 w 13"/>
                <a:gd name="T19" fmla="*/ 3 h 12"/>
                <a:gd name="T20" fmla="*/ 12 w 13"/>
                <a:gd name="T21" fmla="*/ 3 h 12"/>
                <a:gd name="T22" fmla="*/ 8 w 13"/>
                <a:gd name="T23" fmla="*/ 1 h 12"/>
                <a:gd name="T24" fmla="*/ 8 w 13"/>
                <a:gd name="T25" fmla="*/ 1 h 12"/>
                <a:gd name="T26" fmla="*/ 6 w 13"/>
                <a:gd name="T27" fmla="*/ 1 h 12"/>
                <a:gd name="T28" fmla="*/ 1 w 13"/>
                <a:gd name="T29" fmla="*/ 4 h 12"/>
                <a:gd name="T30" fmla="*/ 1 w 13"/>
                <a:gd name="T31" fmla="*/ 11 h 12"/>
                <a:gd name="T32" fmla="*/ 2 w 13"/>
                <a:gd name="T33" fmla="*/ 12 h 12"/>
                <a:gd name="T34" fmla="*/ 3 w 13"/>
                <a:gd name="T35" fmla="*/ 11 h 12"/>
                <a:gd name="T36" fmla="*/ 3 w 13"/>
                <a:gd name="T37" fmla="*/ 5 h 12"/>
                <a:gd name="T38" fmla="*/ 3 w 13"/>
                <a:gd name="T39" fmla="*/ 5 h 12"/>
                <a:gd name="T40" fmla="*/ 4 w 13"/>
                <a:gd name="T41" fmla="*/ 9 h 12"/>
                <a:gd name="T42" fmla="*/ 4 w 13"/>
                <a:gd name="T43" fmla="*/ 12 h 12"/>
                <a:gd name="T44" fmla="*/ 10 w 13"/>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2">
                  <a:moveTo>
                    <a:pt x="10" y="12"/>
                  </a:moveTo>
                  <a:cubicBezTo>
                    <a:pt x="10" y="9"/>
                    <a:pt x="10" y="9"/>
                    <a:pt x="10" y="9"/>
                  </a:cubicBezTo>
                  <a:cubicBezTo>
                    <a:pt x="10" y="5"/>
                    <a:pt x="10" y="5"/>
                    <a:pt x="10" y="5"/>
                  </a:cubicBezTo>
                  <a:cubicBezTo>
                    <a:pt x="10" y="5"/>
                    <a:pt x="10" y="5"/>
                    <a:pt x="10" y="5"/>
                  </a:cubicBezTo>
                  <a:cubicBezTo>
                    <a:pt x="10" y="11"/>
                    <a:pt x="10" y="11"/>
                    <a:pt x="10" y="11"/>
                  </a:cubicBezTo>
                  <a:cubicBezTo>
                    <a:pt x="10" y="11"/>
                    <a:pt x="11" y="12"/>
                    <a:pt x="11" y="12"/>
                  </a:cubicBezTo>
                  <a:cubicBezTo>
                    <a:pt x="12" y="12"/>
                    <a:pt x="13" y="11"/>
                    <a:pt x="13" y="10"/>
                  </a:cubicBezTo>
                  <a:cubicBezTo>
                    <a:pt x="12" y="3"/>
                    <a:pt x="12" y="3"/>
                    <a:pt x="12" y="3"/>
                  </a:cubicBezTo>
                  <a:cubicBezTo>
                    <a:pt x="12" y="3"/>
                    <a:pt x="12" y="3"/>
                    <a:pt x="12" y="3"/>
                  </a:cubicBezTo>
                  <a:cubicBezTo>
                    <a:pt x="12" y="3"/>
                    <a:pt x="12" y="3"/>
                    <a:pt x="12" y="3"/>
                  </a:cubicBezTo>
                  <a:cubicBezTo>
                    <a:pt x="12" y="3"/>
                    <a:pt x="12" y="3"/>
                    <a:pt x="12" y="3"/>
                  </a:cubicBezTo>
                  <a:cubicBezTo>
                    <a:pt x="12" y="1"/>
                    <a:pt x="9" y="1"/>
                    <a:pt x="8" y="1"/>
                  </a:cubicBezTo>
                  <a:cubicBezTo>
                    <a:pt x="8" y="1"/>
                    <a:pt x="8" y="1"/>
                    <a:pt x="8" y="1"/>
                  </a:cubicBezTo>
                  <a:cubicBezTo>
                    <a:pt x="6" y="1"/>
                    <a:pt x="6" y="1"/>
                    <a:pt x="6" y="1"/>
                  </a:cubicBezTo>
                  <a:cubicBezTo>
                    <a:pt x="6" y="1"/>
                    <a:pt x="0" y="0"/>
                    <a:pt x="1" y="4"/>
                  </a:cubicBezTo>
                  <a:cubicBezTo>
                    <a:pt x="1" y="11"/>
                    <a:pt x="1" y="11"/>
                    <a:pt x="1" y="11"/>
                  </a:cubicBezTo>
                  <a:cubicBezTo>
                    <a:pt x="1" y="12"/>
                    <a:pt x="1" y="12"/>
                    <a:pt x="2" y="12"/>
                  </a:cubicBezTo>
                  <a:cubicBezTo>
                    <a:pt x="3" y="12"/>
                    <a:pt x="3" y="11"/>
                    <a:pt x="3" y="11"/>
                  </a:cubicBezTo>
                  <a:cubicBezTo>
                    <a:pt x="3" y="5"/>
                    <a:pt x="3" y="5"/>
                    <a:pt x="3" y="5"/>
                  </a:cubicBezTo>
                  <a:cubicBezTo>
                    <a:pt x="3" y="5"/>
                    <a:pt x="3" y="5"/>
                    <a:pt x="3" y="5"/>
                  </a:cubicBezTo>
                  <a:cubicBezTo>
                    <a:pt x="4" y="9"/>
                    <a:pt x="4" y="9"/>
                    <a:pt x="4" y="9"/>
                  </a:cubicBezTo>
                  <a:cubicBezTo>
                    <a:pt x="4" y="12"/>
                    <a:pt x="4" y="12"/>
                    <a:pt x="4" y="12"/>
                  </a:cubicBezTo>
                  <a:lnTo>
                    <a:pt x="1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0"/>
            <p:cNvSpPr/>
            <p:nvPr/>
          </p:nvSpPr>
          <p:spPr bwMode="auto">
            <a:xfrm>
              <a:off x="3878" y="1648"/>
              <a:ext cx="12" cy="12"/>
            </a:xfrm>
            <a:custGeom>
              <a:avLst/>
              <a:gdLst>
                <a:gd name="T0" fmla="*/ 2 w 5"/>
                <a:gd name="T1" fmla="*/ 5 h 5"/>
                <a:gd name="T2" fmla="*/ 5 w 5"/>
                <a:gd name="T3" fmla="*/ 2 h 5"/>
                <a:gd name="T4" fmla="*/ 2 w 5"/>
                <a:gd name="T5" fmla="*/ 0 h 5"/>
                <a:gd name="T6" fmla="*/ 0 w 5"/>
                <a:gd name="T7" fmla="*/ 3 h 5"/>
                <a:gd name="T8" fmla="*/ 2 w 5"/>
                <a:gd name="T9" fmla="*/ 5 h 5"/>
              </a:gdLst>
              <a:ahLst/>
              <a:cxnLst>
                <a:cxn ang="0">
                  <a:pos x="T0" y="T1"/>
                </a:cxn>
                <a:cxn ang="0">
                  <a:pos x="T2" y="T3"/>
                </a:cxn>
                <a:cxn ang="0">
                  <a:pos x="T4" y="T5"/>
                </a:cxn>
                <a:cxn ang="0">
                  <a:pos x="T6" y="T7"/>
                </a:cxn>
                <a:cxn ang="0">
                  <a:pos x="T8" y="T9"/>
                </a:cxn>
              </a:cxnLst>
              <a:rect l="0" t="0" r="r" b="b"/>
              <a:pathLst>
                <a:path w="5" h="5">
                  <a:moveTo>
                    <a:pt x="2" y="5"/>
                  </a:moveTo>
                  <a:cubicBezTo>
                    <a:pt x="4" y="5"/>
                    <a:pt x="5" y="4"/>
                    <a:pt x="5" y="2"/>
                  </a:cubicBezTo>
                  <a:cubicBezTo>
                    <a:pt x="5" y="1"/>
                    <a:pt x="4" y="0"/>
                    <a:pt x="2" y="0"/>
                  </a:cubicBezTo>
                  <a:cubicBezTo>
                    <a:pt x="1" y="0"/>
                    <a:pt x="0" y="1"/>
                    <a:pt x="0"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1"/>
            <p:cNvSpPr>
              <a:spLocks noEditPoints="1"/>
            </p:cNvSpPr>
            <p:nvPr/>
          </p:nvSpPr>
          <p:spPr bwMode="auto">
            <a:xfrm>
              <a:off x="3895" y="1686"/>
              <a:ext cx="23" cy="43"/>
            </a:xfrm>
            <a:custGeom>
              <a:avLst/>
              <a:gdLst>
                <a:gd name="T0" fmla="*/ 5 w 10"/>
                <a:gd name="T1" fmla="*/ 17 h 18"/>
                <a:gd name="T2" fmla="*/ 10 w 10"/>
                <a:gd name="T3" fmla="*/ 12 h 18"/>
                <a:gd name="T4" fmla="*/ 5 w 10"/>
                <a:gd name="T5" fmla="*/ 0 h 18"/>
                <a:gd name="T6" fmla="*/ 0 w 10"/>
                <a:gd name="T7" fmla="*/ 13 h 18"/>
                <a:gd name="T8" fmla="*/ 5 w 10"/>
                <a:gd name="T9" fmla="*/ 17 h 18"/>
                <a:gd name="T10" fmla="*/ 8 w 10"/>
                <a:gd name="T11" fmla="*/ 12 h 18"/>
                <a:gd name="T12" fmla="*/ 5 w 10"/>
                <a:gd name="T13" fmla="*/ 16 h 18"/>
                <a:gd name="T14" fmla="*/ 8 w 10"/>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5" y="17"/>
                  </a:moveTo>
                  <a:cubicBezTo>
                    <a:pt x="8" y="17"/>
                    <a:pt x="10" y="15"/>
                    <a:pt x="10" y="12"/>
                  </a:cubicBezTo>
                  <a:cubicBezTo>
                    <a:pt x="10" y="7"/>
                    <a:pt x="5" y="0"/>
                    <a:pt x="5" y="0"/>
                  </a:cubicBezTo>
                  <a:cubicBezTo>
                    <a:pt x="5" y="0"/>
                    <a:pt x="0" y="8"/>
                    <a:pt x="0" y="13"/>
                  </a:cubicBezTo>
                  <a:cubicBezTo>
                    <a:pt x="0" y="15"/>
                    <a:pt x="2" y="18"/>
                    <a:pt x="5" y="17"/>
                  </a:cubicBezTo>
                  <a:close/>
                  <a:moveTo>
                    <a:pt x="8" y="12"/>
                  </a:moveTo>
                  <a:cubicBezTo>
                    <a:pt x="8" y="12"/>
                    <a:pt x="8" y="16"/>
                    <a:pt x="5" y="16"/>
                  </a:cubicBez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2"/>
            <p:cNvSpPr>
              <a:spLocks noEditPoints="1"/>
            </p:cNvSpPr>
            <p:nvPr/>
          </p:nvSpPr>
          <p:spPr bwMode="auto">
            <a:xfrm>
              <a:off x="3726" y="2531"/>
              <a:ext cx="36" cy="50"/>
            </a:xfrm>
            <a:custGeom>
              <a:avLst/>
              <a:gdLst>
                <a:gd name="T0" fmla="*/ 11 w 15"/>
                <a:gd name="T1" fmla="*/ 6 h 21"/>
                <a:gd name="T2" fmla="*/ 13 w 15"/>
                <a:gd name="T3" fmla="*/ 4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4 h 21"/>
                <a:gd name="T24" fmla="*/ 9 w 15"/>
                <a:gd name="T25" fmla="*/ 4 h 21"/>
                <a:gd name="T26" fmla="*/ 9 w 15"/>
                <a:gd name="T27" fmla="*/ 1 h 21"/>
                <a:gd name="T28" fmla="*/ 4 w 15"/>
                <a:gd name="T29" fmla="*/ 4 h 21"/>
                <a:gd name="T30" fmla="*/ 5 w 15"/>
                <a:gd name="T31" fmla="*/ 3 h 21"/>
                <a:gd name="T32" fmla="*/ 6 w 15"/>
                <a:gd name="T33" fmla="*/ 6 h 21"/>
                <a:gd name="T34" fmla="*/ 4 w 15"/>
                <a:gd name="T35" fmla="*/ 4 h 21"/>
                <a:gd name="T36" fmla="*/ 8 w 15"/>
                <a:gd name="T37" fmla="*/ 19 h 21"/>
                <a:gd name="T38" fmla="*/ 2 w 15"/>
                <a:gd name="T39" fmla="*/ 14 h 21"/>
                <a:gd name="T40" fmla="*/ 8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4"/>
                    <a:pt x="13" y="4"/>
                    <a:pt x="13" y="4"/>
                  </a:cubicBezTo>
                  <a:cubicBezTo>
                    <a:pt x="10" y="0"/>
                    <a:pt x="10" y="0"/>
                    <a:pt x="10" y="0"/>
                  </a:cubicBezTo>
                  <a:cubicBezTo>
                    <a:pt x="5" y="0"/>
                    <a:pt x="5" y="0"/>
                    <a:pt x="5" y="0"/>
                  </a:cubicBezTo>
                  <a:cubicBezTo>
                    <a:pt x="2" y="4"/>
                    <a:pt x="2" y="4"/>
                    <a:pt x="2" y="4"/>
                  </a:cubicBezTo>
                  <a:cubicBezTo>
                    <a:pt x="4" y="6"/>
                    <a:pt x="4" y="6"/>
                    <a:pt x="4" y="6"/>
                  </a:cubicBezTo>
                  <a:cubicBezTo>
                    <a:pt x="2" y="8"/>
                    <a:pt x="0" y="10"/>
                    <a:pt x="0" y="14"/>
                  </a:cubicBezTo>
                  <a:cubicBezTo>
                    <a:pt x="0" y="18"/>
                    <a:pt x="3" y="21"/>
                    <a:pt x="8" y="21"/>
                  </a:cubicBezTo>
                  <a:cubicBezTo>
                    <a:pt x="12" y="21"/>
                    <a:pt x="15" y="18"/>
                    <a:pt x="15" y="13"/>
                  </a:cubicBezTo>
                  <a:cubicBezTo>
                    <a:pt x="15" y="10"/>
                    <a:pt x="14" y="8"/>
                    <a:pt x="11" y="6"/>
                  </a:cubicBezTo>
                  <a:close/>
                  <a:moveTo>
                    <a:pt x="9" y="1"/>
                  </a:moveTo>
                  <a:cubicBezTo>
                    <a:pt x="11" y="4"/>
                    <a:pt x="11" y="4"/>
                    <a:pt x="11" y="4"/>
                  </a:cubicBezTo>
                  <a:cubicBezTo>
                    <a:pt x="9" y="4"/>
                    <a:pt x="9" y="4"/>
                    <a:pt x="9" y="4"/>
                  </a:cubicBezTo>
                  <a:lnTo>
                    <a:pt x="9" y="1"/>
                  </a:lnTo>
                  <a:close/>
                  <a:moveTo>
                    <a:pt x="4" y="4"/>
                  </a:moveTo>
                  <a:cubicBezTo>
                    <a:pt x="5" y="3"/>
                    <a:pt x="5" y="3"/>
                    <a:pt x="5" y="3"/>
                  </a:cubicBezTo>
                  <a:cubicBezTo>
                    <a:pt x="6" y="6"/>
                    <a:pt x="6" y="6"/>
                    <a:pt x="6" y="6"/>
                  </a:cubicBezTo>
                  <a:lnTo>
                    <a:pt x="4" y="4"/>
                  </a:lnTo>
                  <a:close/>
                  <a:moveTo>
                    <a:pt x="8" y="19"/>
                  </a:moveTo>
                  <a:cubicBezTo>
                    <a:pt x="5" y="19"/>
                    <a:pt x="2" y="17"/>
                    <a:pt x="2" y="14"/>
                  </a:cubicBezTo>
                  <a:cubicBezTo>
                    <a:pt x="2" y="10"/>
                    <a:pt x="4" y="8"/>
                    <a:pt x="8"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3"/>
            <p:cNvSpPr>
              <a:spLocks noEditPoints="1"/>
            </p:cNvSpPr>
            <p:nvPr/>
          </p:nvSpPr>
          <p:spPr bwMode="auto">
            <a:xfrm>
              <a:off x="3956" y="1824"/>
              <a:ext cx="26" cy="26"/>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0 h 11"/>
                <a:gd name="T24" fmla="*/ 6 w 11"/>
                <a:gd name="T25" fmla="*/ 1 h 11"/>
                <a:gd name="T26" fmla="*/ 6 w 11"/>
                <a:gd name="T27" fmla="*/ 2 h 11"/>
                <a:gd name="T28" fmla="*/ 5 w 11"/>
                <a:gd name="T29" fmla="*/ 2 h 11"/>
                <a:gd name="T30" fmla="*/ 5 w 11"/>
                <a:gd name="T31" fmla="*/ 1 h 11"/>
                <a:gd name="T32" fmla="*/ 4 w 11"/>
                <a:gd name="T33" fmla="*/ 0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7 h 11"/>
                <a:gd name="T56" fmla="*/ 0 w 11"/>
                <a:gd name="T57" fmla="*/ 8 h 11"/>
                <a:gd name="T58" fmla="*/ 1 w 11"/>
                <a:gd name="T59" fmla="*/ 8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7 w 11"/>
                <a:gd name="T79" fmla="*/ 11 h 11"/>
                <a:gd name="T80" fmla="*/ 8 w 11"/>
                <a:gd name="T81" fmla="*/ 11 h 11"/>
                <a:gd name="T82" fmla="*/ 8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8" y="3"/>
                  </a:cubicBezTo>
                  <a:cubicBezTo>
                    <a:pt x="9" y="2"/>
                    <a:pt x="9" y="2"/>
                    <a:pt x="9" y="2"/>
                  </a:cubicBezTo>
                  <a:cubicBezTo>
                    <a:pt x="9" y="1"/>
                    <a:pt x="9" y="1"/>
                    <a:pt x="8" y="1"/>
                  </a:cubicBezTo>
                  <a:cubicBezTo>
                    <a:pt x="7" y="0"/>
                    <a:pt x="7" y="0"/>
                    <a:pt x="7" y="0"/>
                  </a:cubicBezTo>
                  <a:cubicBezTo>
                    <a:pt x="7" y="0"/>
                    <a:pt x="7" y="0"/>
                    <a:pt x="6" y="1"/>
                  </a:cubicBezTo>
                  <a:cubicBezTo>
                    <a:pt x="6" y="2"/>
                    <a:pt x="6" y="2"/>
                    <a:pt x="6" y="2"/>
                  </a:cubicBezTo>
                  <a:cubicBezTo>
                    <a:pt x="6" y="2"/>
                    <a:pt x="6" y="2"/>
                    <a:pt x="5" y="2"/>
                  </a:cubicBezTo>
                  <a:cubicBezTo>
                    <a:pt x="5" y="1"/>
                    <a:pt x="5" y="1"/>
                    <a:pt x="5" y="1"/>
                  </a:cubicBezTo>
                  <a:cubicBezTo>
                    <a:pt x="5" y="0"/>
                    <a:pt x="4" y="0"/>
                    <a:pt x="4" y="0"/>
                  </a:cubicBezTo>
                  <a:cubicBezTo>
                    <a:pt x="3" y="1"/>
                    <a:pt x="3" y="1"/>
                    <a:pt x="3" y="1"/>
                  </a:cubicBezTo>
                  <a:cubicBezTo>
                    <a:pt x="3" y="1"/>
                    <a:pt x="3" y="1"/>
                    <a:pt x="3" y="2"/>
                  </a:cubicBezTo>
                  <a:cubicBezTo>
                    <a:pt x="3" y="3"/>
                    <a:pt x="3" y="3"/>
                    <a:pt x="3" y="3"/>
                  </a:cubicBezTo>
                  <a:cubicBezTo>
                    <a:pt x="3" y="3"/>
                    <a:pt x="3" y="3"/>
                    <a:pt x="2" y="3"/>
                  </a:cubicBezTo>
                  <a:cubicBezTo>
                    <a:pt x="2" y="3"/>
                    <a:pt x="2" y="3"/>
                    <a:pt x="2" y="3"/>
                  </a:cubicBezTo>
                  <a:cubicBezTo>
                    <a:pt x="1" y="3"/>
                    <a:pt x="1" y="3"/>
                    <a:pt x="1" y="3"/>
                  </a:cubicBezTo>
                  <a:cubicBezTo>
                    <a:pt x="0" y="4"/>
                    <a:pt x="0" y="4"/>
                    <a:pt x="0" y="4"/>
                  </a:cubicBezTo>
                  <a:cubicBezTo>
                    <a:pt x="0" y="5"/>
                    <a:pt x="0" y="5"/>
                    <a:pt x="1" y="5"/>
                  </a:cubicBezTo>
                  <a:cubicBezTo>
                    <a:pt x="1" y="5"/>
                    <a:pt x="1" y="5"/>
                    <a:pt x="1" y="5"/>
                  </a:cubicBezTo>
                  <a:cubicBezTo>
                    <a:pt x="1" y="6"/>
                    <a:pt x="1" y="6"/>
                    <a:pt x="1" y="6"/>
                  </a:cubicBezTo>
                  <a:cubicBezTo>
                    <a:pt x="1" y="7"/>
                    <a:pt x="1" y="7"/>
                    <a:pt x="1" y="7"/>
                  </a:cubicBezTo>
                  <a:cubicBezTo>
                    <a:pt x="0" y="7"/>
                    <a:pt x="0" y="7"/>
                    <a:pt x="0" y="8"/>
                  </a:cubicBezTo>
                  <a:cubicBezTo>
                    <a:pt x="1" y="8"/>
                    <a:pt x="1" y="8"/>
                    <a:pt x="1" y="8"/>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5" y="10"/>
                    <a:pt x="5" y="10"/>
                    <a:pt x="5" y="10"/>
                  </a:cubicBezTo>
                  <a:cubicBezTo>
                    <a:pt x="6" y="10"/>
                    <a:pt x="6" y="10"/>
                    <a:pt x="6" y="10"/>
                  </a:cubicBezTo>
                  <a:cubicBezTo>
                    <a:pt x="7" y="11"/>
                    <a:pt x="7" y="11"/>
                    <a:pt x="7" y="11"/>
                  </a:cubicBezTo>
                  <a:cubicBezTo>
                    <a:pt x="7" y="11"/>
                    <a:pt x="7" y="11"/>
                    <a:pt x="8" y="11"/>
                  </a:cubicBezTo>
                  <a:cubicBezTo>
                    <a:pt x="8" y="11"/>
                    <a:pt x="8" y="11"/>
                    <a:pt x="8"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5"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4"/>
            <p:cNvSpPr>
              <a:spLocks noEditPoints="1"/>
            </p:cNvSpPr>
            <p:nvPr/>
          </p:nvSpPr>
          <p:spPr bwMode="auto">
            <a:xfrm>
              <a:off x="4233" y="2061"/>
              <a:ext cx="26" cy="27"/>
            </a:xfrm>
            <a:custGeom>
              <a:avLst/>
              <a:gdLst>
                <a:gd name="T0" fmla="*/ 10 w 11"/>
                <a:gd name="T1" fmla="*/ 6 h 11"/>
                <a:gd name="T2" fmla="*/ 10 w 11"/>
                <a:gd name="T3" fmla="*/ 6 h 11"/>
                <a:gd name="T4" fmla="*/ 9 w 11"/>
                <a:gd name="T5" fmla="*/ 5 h 11"/>
                <a:gd name="T6" fmla="*/ 10 w 11"/>
                <a:gd name="T7" fmla="*/ 5 h 11"/>
                <a:gd name="T8" fmla="*/ 11 w 11"/>
                <a:gd name="T9" fmla="*/ 4 h 11"/>
                <a:gd name="T10" fmla="*/ 10 w 11"/>
                <a:gd name="T11" fmla="*/ 3 h 11"/>
                <a:gd name="T12" fmla="*/ 9 w 11"/>
                <a:gd name="T13" fmla="*/ 3 h 11"/>
                <a:gd name="T14" fmla="*/ 9 w 11"/>
                <a:gd name="T15" fmla="*/ 3 h 11"/>
                <a:gd name="T16" fmla="*/ 8 w 11"/>
                <a:gd name="T17" fmla="*/ 2 h 11"/>
                <a:gd name="T18" fmla="*/ 8 w 11"/>
                <a:gd name="T19" fmla="*/ 2 h 11"/>
                <a:gd name="T20" fmla="*/ 8 w 11"/>
                <a:gd name="T21" fmla="*/ 1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8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7 w 11"/>
                <a:gd name="T81" fmla="*/ 11 h 11"/>
                <a:gd name="T82" fmla="*/ 8 w 11"/>
                <a:gd name="T83" fmla="*/ 11 h 11"/>
                <a:gd name="T84" fmla="*/ 8 w 11"/>
                <a:gd name="T85" fmla="*/ 10 h 11"/>
                <a:gd name="T86" fmla="*/ 8 w 11"/>
                <a:gd name="T87" fmla="*/ 9 h 11"/>
                <a:gd name="T88" fmla="*/ 9 w 11"/>
                <a:gd name="T89" fmla="*/ 8 h 11"/>
                <a:gd name="T90" fmla="*/ 9 w 11"/>
                <a:gd name="T91" fmla="*/ 9 h 11"/>
                <a:gd name="T92" fmla="*/ 10 w 11"/>
                <a:gd name="T93" fmla="*/ 8 h 11"/>
                <a:gd name="T94" fmla="*/ 11 w 11"/>
                <a:gd name="T95" fmla="*/ 7 h 11"/>
                <a:gd name="T96" fmla="*/ 10 w 11"/>
                <a:gd name="T97" fmla="*/ 6 h 11"/>
                <a:gd name="T98" fmla="*/ 6 w 11"/>
                <a:gd name="T99" fmla="*/ 8 h 11"/>
                <a:gd name="T100" fmla="*/ 3 w 11"/>
                <a:gd name="T101" fmla="*/ 7 h 11"/>
                <a:gd name="T102" fmla="*/ 4 w 11"/>
                <a:gd name="T103" fmla="*/ 4 h 11"/>
                <a:gd name="T104" fmla="*/ 7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9" y="5"/>
                  </a:cubicBezTo>
                  <a:cubicBezTo>
                    <a:pt x="10" y="5"/>
                    <a:pt x="10" y="5"/>
                    <a:pt x="10" y="5"/>
                  </a:cubicBezTo>
                  <a:cubicBezTo>
                    <a:pt x="11" y="5"/>
                    <a:pt x="11" y="4"/>
                    <a:pt x="11" y="4"/>
                  </a:cubicBezTo>
                  <a:cubicBezTo>
                    <a:pt x="10" y="3"/>
                    <a:pt x="10" y="3"/>
                    <a:pt x="10" y="3"/>
                  </a:cubicBezTo>
                  <a:cubicBezTo>
                    <a:pt x="10" y="3"/>
                    <a:pt x="10" y="2"/>
                    <a:pt x="9" y="3"/>
                  </a:cubicBezTo>
                  <a:cubicBezTo>
                    <a:pt x="9" y="3"/>
                    <a:pt x="9" y="3"/>
                    <a:pt x="9" y="3"/>
                  </a:cubicBezTo>
                  <a:cubicBezTo>
                    <a:pt x="8" y="3"/>
                    <a:pt x="8" y="3"/>
                    <a:pt x="8" y="2"/>
                  </a:cubicBezTo>
                  <a:cubicBezTo>
                    <a:pt x="8" y="2"/>
                    <a:pt x="8" y="2"/>
                    <a:pt x="8" y="2"/>
                  </a:cubicBezTo>
                  <a:cubicBezTo>
                    <a:pt x="8" y="1"/>
                    <a:pt x="8" y="1"/>
                    <a:pt x="8" y="1"/>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3"/>
                    <a:pt x="2" y="3"/>
                    <a:pt x="2" y="3"/>
                  </a:cubicBezTo>
                  <a:cubicBezTo>
                    <a:pt x="1" y="3"/>
                    <a:pt x="1" y="3"/>
                    <a:pt x="1" y="3"/>
                  </a:cubicBezTo>
                  <a:cubicBezTo>
                    <a:pt x="1" y="3"/>
                    <a:pt x="0" y="3"/>
                    <a:pt x="0" y="3"/>
                  </a:cubicBezTo>
                  <a:cubicBezTo>
                    <a:pt x="0" y="4"/>
                    <a:pt x="0" y="4"/>
                    <a:pt x="0" y="4"/>
                  </a:cubicBezTo>
                  <a:cubicBezTo>
                    <a:pt x="0" y="4"/>
                    <a:pt x="0" y="5"/>
                    <a:pt x="0" y="5"/>
                  </a:cubicBezTo>
                  <a:cubicBezTo>
                    <a:pt x="1" y="5"/>
                    <a:pt x="1" y="5"/>
                    <a:pt x="1" y="5"/>
                  </a:cubicBezTo>
                  <a:cubicBezTo>
                    <a:pt x="1" y="6"/>
                    <a:pt x="1" y="6"/>
                    <a:pt x="1" y="6"/>
                  </a:cubicBezTo>
                  <a:cubicBezTo>
                    <a:pt x="0" y="6"/>
                    <a:pt x="0" y="6"/>
                    <a:pt x="0" y="6"/>
                  </a:cubicBezTo>
                  <a:cubicBezTo>
                    <a:pt x="0" y="7"/>
                    <a:pt x="0" y="7"/>
                    <a:pt x="0" y="8"/>
                  </a:cubicBezTo>
                  <a:cubicBezTo>
                    <a:pt x="0" y="8"/>
                    <a:pt x="0" y="8"/>
                    <a:pt x="0" y="8"/>
                  </a:cubicBezTo>
                  <a:cubicBezTo>
                    <a:pt x="1" y="9"/>
                    <a:pt x="1" y="9"/>
                    <a:pt x="1" y="9"/>
                  </a:cubicBezTo>
                  <a:cubicBezTo>
                    <a:pt x="2" y="8"/>
                    <a:pt x="2" y="8"/>
                    <a:pt x="2" y="8"/>
                  </a:cubicBezTo>
                  <a:cubicBezTo>
                    <a:pt x="2" y="9"/>
                    <a:pt x="2" y="9"/>
                    <a:pt x="3" y="9"/>
                  </a:cubicBezTo>
                  <a:cubicBezTo>
                    <a:pt x="2" y="10"/>
                    <a:pt x="2" y="10"/>
                    <a:pt x="2" y="10"/>
                  </a:cubicBezTo>
                  <a:cubicBezTo>
                    <a:pt x="2" y="10"/>
                    <a:pt x="2" y="11"/>
                    <a:pt x="3" y="11"/>
                  </a:cubicBezTo>
                  <a:cubicBezTo>
                    <a:pt x="4" y="11"/>
                    <a:pt x="4" y="11"/>
                    <a:pt x="4" y="11"/>
                  </a:cubicBezTo>
                  <a:cubicBezTo>
                    <a:pt x="4" y="11"/>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0"/>
                    <a:pt x="9" y="10"/>
                    <a:pt x="8" y="10"/>
                  </a:cubicBezTo>
                  <a:cubicBezTo>
                    <a:pt x="8" y="9"/>
                    <a:pt x="8" y="9"/>
                    <a:pt x="8" y="9"/>
                  </a:cubicBezTo>
                  <a:cubicBezTo>
                    <a:pt x="8" y="9"/>
                    <a:pt x="8" y="8"/>
                    <a:pt x="9" y="8"/>
                  </a:cubicBezTo>
                  <a:cubicBezTo>
                    <a:pt x="9" y="9"/>
                    <a:pt x="9" y="9"/>
                    <a:pt x="9" y="9"/>
                  </a:cubicBezTo>
                  <a:cubicBezTo>
                    <a:pt x="10" y="9"/>
                    <a:pt x="10" y="9"/>
                    <a:pt x="10" y="8"/>
                  </a:cubicBezTo>
                  <a:cubicBezTo>
                    <a:pt x="11" y="7"/>
                    <a:pt x="11" y="7"/>
                    <a:pt x="11" y="7"/>
                  </a:cubicBezTo>
                  <a:cubicBezTo>
                    <a:pt x="11" y="7"/>
                    <a:pt x="11" y="6"/>
                    <a:pt x="10" y="6"/>
                  </a:cubicBezTo>
                  <a:close/>
                  <a:moveTo>
                    <a:pt x="6" y="8"/>
                  </a:moveTo>
                  <a:cubicBezTo>
                    <a:pt x="5" y="8"/>
                    <a:pt x="4" y="8"/>
                    <a:pt x="3" y="7"/>
                  </a:cubicBezTo>
                  <a:cubicBezTo>
                    <a:pt x="3" y="5"/>
                    <a:pt x="3" y="4"/>
                    <a:pt x="4" y="4"/>
                  </a:cubicBezTo>
                  <a:cubicBezTo>
                    <a:pt x="5" y="3"/>
                    <a:pt x="7" y="4"/>
                    <a:pt x="7" y="5"/>
                  </a:cubicBezTo>
                  <a:cubicBezTo>
                    <a:pt x="8" y="6"/>
                    <a:pt x="7"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5"/>
            <p:cNvSpPr/>
            <p:nvPr/>
          </p:nvSpPr>
          <p:spPr bwMode="auto">
            <a:xfrm>
              <a:off x="2637" y="2607"/>
              <a:ext cx="2406" cy="356"/>
            </a:xfrm>
            <a:custGeom>
              <a:avLst/>
              <a:gdLst>
                <a:gd name="T0" fmla="*/ 0 w 2406"/>
                <a:gd name="T1" fmla="*/ 0 h 356"/>
                <a:gd name="T2" fmla="*/ 1108 w 2406"/>
                <a:gd name="T3" fmla="*/ 335 h 356"/>
                <a:gd name="T4" fmla="*/ 1179 w 2406"/>
                <a:gd name="T5" fmla="*/ 335 h 356"/>
                <a:gd name="T6" fmla="*/ 2406 w 2406"/>
                <a:gd name="T7" fmla="*/ 7 h 356"/>
                <a:gd name="T8" fmla="*/ 2406 w 2406"/>
                <a:gd name="T9" fmla="*/ 60 h 356"/>
                <a:gd name="T10" fmla="*/ 1175 w 2406"/>
                <a:gd name="T11" fmla="*/ 356 h 356"/>
                <a:gd name="T12" fmla="*/ 1104 w 2406"/>
                <a:gd name="T13" fmla="*/ 356 h 356"/>
                <a:gd name="T14" fmla="*/ 0 w 2406"/>
                <a:gd name="T15" fmla="*/ 41 h 356"/>
                <a:gd name="T16" fmla="*/ 0 w 2406"/>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6" h="356">
                  <a:moveTo>
                    <a:pt x="0" y="0"/>
                  </a:moveTo>
                  <a:lnTo>
                    <a:pt x="1108" y="335"/>
                  </a:lnTo>
                  <a:lnTo>
                    <a:pt x="1179" y="335"/>
                  </a:lnTo>
                  <a:lnTo>
                    <a:pt x="2406" y="7"/>
                  </a:lnTo>
                  <a:lnTo>
                    <a:pt x="2406" y="60"/>
                  </a:lnTo>
                  <a:lnTo>
                    <a:pt x="1175" y="356"/>
                  </a:lnTo>
                  <a:lnTo>
                    <a:pt x="1104" y="356"/>
                  </a:lnTo>
                  <a:lnTo>
                    <a:pt x="0" y="4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10000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4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 calcmode="lin" valueType="num">
                                          <p:cBhvr>
                                            <p:cTn id="34" dur="1000" fill="hold"/>
                                            <p:tgtEl>
                                              <p:spTgt spid="25"/>
                                            </p:tgtEl>
                                            <p:attrNameLst>
                                              <p:attrName>style.rotation</p:attrName>
                                            </p:attrNameLst>
                                          </p:cBhvr>
                                          <p:tavLst>
                                            <p:tav tm="0">
                                              <p:val>
                                                <p:fltVal val="90"/>
                                              </p:val>
                                            </p:tav>
                                            <p:tav tm="100000">
                                              <p:val>
                                                <p:fltVal val="0"/>
                                              </p:val>
                                            </p:tav>
                                          </p:tavLst>
                                        </p:anim>
                                        <p:animEffect transition="in" filter="fade">
                                          <p:cBhvr>
                                            <p:cTn id="35" dur="1000"/>
                                            <p:tgtEl>
                                              <p:spTgt spid="25"/>
                                            </p:tgtEl>
                                          </p:cBhvr>
                                        </p:animEffect>
                                      </p:childTnLst>
                                    </p:cTn>
                                  </p:par>
                                  <p:par>
                                    <p:cTn id="36" presetID="42" presetClass="path" presetSubtype="0" accel="50000" decel="50000" fill="hold" nodeType="withEffect">
                                      <p:stCondLst>
                                        <p:cond delay="0"/>
                                      </p:stCondLst>
                                      <p:childTnLst>
                                        <p:animMotion origin="layout" path="M -3.33333E-6 1.63681E-6 L 1.1066 -0.03583 " pathEditMode="relative" rAng="0" ptsTypes="AA">
                                          <p:cBhvr>
                                            <p:cTn id="37" dur="4300" fill="hold"/>
                                            <p:tgtEl>
                                              <p:spTgt spid="25"/>
                                            </p:tgtEl>
                                            <p:attrNameLst>
                                              <p:attrName>ppt_x</p:attrName>
                                              <p:attrName>ppt_y</p:attrName>
                                            </p:attrNameLst>
                                          </p:cBhvr>
                                          <p:rCtr x="55330" y="-17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10000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4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 calcmode="lin" valueType="num">
                                          <p:cBhvr>
                                            <p:cTn id="34" dur="1000" fill="hold"/>
                                            <p:tgtEl>
                                              <p:spTgt spid="25"/>
                                            </p:tgtEl>
                                            <p:attrNameLst>
                                              <p:attrName>style.rotation</p:attrName>
                                            </p:attrNameLst>
                                          </p:cBhvr>
                                          <p:tavLst>
                                            <p:tav tm="0">
                                              <p:val>
                                                <p:fltVal val="90"/>
                                              </p:val>
                                            </p:tav>
                                            <p:tav tm="100000">
                                              <p:val>
                                                <p:fltVal val="0"/>
                                              </p:val>
                                            </p:tav>
                                          </p:tavLst>
                                        </p:anim>
                                        <p:animEffect transition="in" filter="fade">
                                          <p:cBhvr>
                                            <p:cTn id="35" dur="1000"/>
                                            <p:tgtEl>
                                              <p:spTgt spid="25"/>
                                            </p:tgtEl>
                                          </p:cBhvr>
                                        </p:animEffect>
                                      </p:childTnLst>
                                    </p:cTn>
                                  </p:par>
                                  <p:par>
                                    <p:cTn id="36" presetID="42" presetClass="path" presetSubtype="0" accel="50000" decel="50000" fill="hold" nodeType="withEffect">
                                      <p:stCondLst>
                                        <p:cond delay="0"/>
                                      </p:stCondLst>
                                      <p:childTnLst>
                                        <p:animMotion origin="layout" path="M -3.33333E-6 1.63681E-6 L 1.1066 -0.03583 " pathEditMode="relative" rAng="0" ptsTypes="AA">
                                          <p:cBhvr>
                                            <p:cTn id="37" dur="4300" fill="hold"/>
                                            <p:tgtEl>
                                              <p:spTgt spid="25"/>
                                            </p:tgtEl>
                                            <p:attrNameLst>
                                              <p:attrName>ppt_x</p:attrName>
                                              <p:attrName>ppt_y</p:attrName>
                                            </p:attrNameLst>
                                          </p:cBhvr>
                                          <p:rCtr x="55330" y="-17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5"/>
          <p:cNvSpPr/>
          <p:nvPr/>
        </p:nvSpPr>
        <p:spPr>
          <a:xfrm>
            <a:off x="5724715" y="1551230"/>
            <a:ext cx="1878228" cy="3029008"/>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7"/>
          <p:cNvSpPr/>
          <p:nvPr/>
        </p:nvSpPr>
        <p:spPr>
          <a:xfrm>
            <a:off x="1506942" y="1551230"/>
            <a:ext cx="1895288" cy="3029008"/>
          </a:xfrm>
          <a:prstGeom prst="rect">
            <a:avLst/>
          </a:prstGeom>
          <a:solidFill>
            <a:srgbClr val="FFB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8"/>
          <p:cNvSpPr/>
          <p:nvPr/>
        </p:nvSpPr>
        <p:spPr>
          <a:xfrm>
            <a:off x="3402230" y="1551230"/>
            <a:ext cx="2322485" cy="3029008"/>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5"/>
          <p:cNvSpPr txBox="1">
            <a:spLocks noChangeArrowheads="1"/>
          </p:cNvSpPr>
          <p:nvPr/>
        </p:nvSpPr>
        <p:spPr bwMode="auto">
          <a:xfrm>
            <a:off x="550755" y="234562"/>
            <a:ext cx="8042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4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1pPr>
            <a:lvl2pPr marL="742950" indent="-285750">
              <a:spcBef>
                <a:spcPct val="20000"/>
              </a:spcBef>
              <a:buFont typeface="Arial" panose="020B0604020202020204" pitchFamily="34" charset="0"/>
              <a:buChar char="–"/>
              <a:defRPr sz="37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2pPr>
            <a:lvl3pPr marL="1143000" indent="-228600">
              <a:spcBef>
                <a:spcPct val="20000"/>
              </a:spcBef>
              <a:buFont typeface="Arial" panose="020B0604020202020204" pitchFamily="34" charset="0"/>
              <a:buChar char="•"/>
              <a:defRPr sz="32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3pPr>
            <a:lvl4pPr marL="1600200" indent="-228600">
              <a:spcBef>
                <a:spcPct val="20000"/>
              </a:spcBef>
              <a:buFont typeface="Arial" panose="020B0604020202020204" pitchFamily="34" charset="0"/>
              <a:buChar char="–"/>
              <a:defRPr sz="26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4pPr>
            <a:lvl5pPr marL="2057400" indent="-228600">
              <a:spcBef>
                <a:spcPct val="20000"/>
              </a:spcBef>
              <a:buFont typeface="Arial" panose="020B0604020202020204" pitchFamily="34" charset="0"/>
              <a:buChar char="»"/>
              <a:defRPr sz="26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Franklin Gothic Book" panose="020B0503020102020204" pitchFamily="34" charset="0"/>
                <a:ea typeface="黑体" panose="02010609060101010101" pitchFamily="49" charset="-122"/>
                <a:sym typeface="Franklin Gothic Book" panose="020B0503020102020204" pitchFamily="34" charset="0"/>
              </a:defRPr>
            </a:lvl9pPr>
          </a:lstStyle>
          <a:p>
            <a:pPr algn="ctr">
              <a:lnSpc>
                <a:spcPct val="150000"/>
              </a:lnSpc>
              <a:spcBef>
                <a:spcPct val="0"/>
              </a:spcBef>
              <a:buNone/>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利用大数据思想，给图书馆服务带来有效改善</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a:spLocks noChangeArrowheads="1"/>
          </p:cNvSpPr>
          <p:nvPr/>
        </p:nvSpPr>
        <p:spPr bwMode="auto">
          <a:xfrm>
            <a:off x="2017645" y="1908613"/>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文献收藏</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矩形 33"/>
          <p:cNvSpPr>
            <a:spLocks noChangeArrowheads="1"/>
          </p:cNvSpPr>
          <p:nvPr/>
        </p:nvSpPr>
        <p:spPr bwMode="auto">
          <a:xfrm>
            <a:off x="2017837" y="3416349"/>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参考咨询</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矩形 34"/>
          <p:cNvSpPr>
            <a:spLocks noChangeArrowheads="1"/>
          </p:cNvSpPr>
          <p:nvPr/>
        </p:nvSpPr>
        <p:spPr bwMode="auto">
          <a:xfrm>
            <a:off x="2017837" y="2698899"/>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资源检索</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矩形 35"/>
          <p:cNvSpPr>
            <a:spLocks noChangeArrowheads="1"/>
          </p:cNvSpPr>
          <p:nvPr/>
        </p:nvSpPr>
        <p:spPr bwMode="auto">
          <a:xfrm>
            <a:off x="6301467" y="2698899"/>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知识发现</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矩形 36"/>
          <p:cNvSpPr>
            <a:spLocks noChangeArrowheads="1"/>
          </p:cNvSpPr>
          <p:nvPr/>
        </p:nvSpPr>
        <p:spPr bwMode="auto">
          <a:xfrm>
            <a:off x="6301467" y="3416349"/>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知识咨询</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矩形 37"/>
          <p:cNvSpPr>
            <a:spLocks noChangeArrowheads="1"/>
          </p:cNvSpPr>
          <p:nvPr/>
        </p:nvSpPr>
        <p:spPr bwMode="auto">
          <a:xfrm>
            <a:off x="6301467" y="1908613"/>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智能统计</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矩形 38"/>
          <p:cNvSpPr>
            <a:spLocks noChangeArrowheads="1"/>
          </p:cNvSpPr>
          <p:nvPr/>
        </p:nvSpPr>
        <p:spPr bwMode="auto">
          <a:xfrm>
            <a:off x="2218676" y="1116545"/>
            <a:ext cx="488585"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rgbClr val="FF5050"/>
                </a:solidFill>
                <a:latin typeface="Arial" panose="020B0604020202020204" pitchFamily="34" charset="0"/>
                <a:ea typeface="微软雅黑" panose="020B0503020204020204" pitchFamily="34" charset="-122"/>
                <a:cs typeface="Arial" panose="020B0604020202020204" pitchFamily="34" charset="0"/>
              </a:rPr>
              <a:t>过去</a:t>
            </a:r>
            <a:endParaRPr lang="zh-CN" altLang="en-US" sz="1500" b="1" dirty="0">
              <a:solidFill>
                <a:srgbClr val="FF5050"/>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矩形 39"/>
          <p:cNvSpPr>
            <a:spLocks noChangeArrowheads="1"/>
          </p:cNvSpPr>
          <p:nvPr/>
        </p:nvSpPr>
        <p:spPr bwMode="auto">
          <a:xfrm>
            <a:off x="6485590" y="1156087"/>
            <a:ext cx="488585"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zh-CN" altLang="en-US" sz="1500" b="1" dirty="0">
                <a:solidFill>
                  <a:srgbClr val="FF5050"/>
                </a:solidFill>
                <a:latin typeface="Arial" panose="020B0604020202020204" pitchFamily="34" charset="0"/>
                <a:ea typeface="微软雅黑" panose="020B0503020204020204" pitchFamily="34" charset="-122"/>
                <a:cs typeface="Arial" panose="020B0604020202020204" pitchFamily="34" charset="0"/>
              </a:rPr>
              <a:t>现在</a:t>
            </a:r>
            <a:endParaRPr lang="zh-CN" altLang="en-US" sz="1500" b="1" dirty="0">
              <a:solidFill>
                <a:srgbClr val="FF5050"/>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矩形 13"/>
          <p:cNvSpPr>
            <a:spLocks noChangeArrowheads="1"/>
          </p:cNvSpPr>
          <p:nvPr/>
        </p:nvSpPr>
        <p:spPr bwMode="auto">
          <a:xfrm>
            <a:off x="2210294" y="4033845"/>
            <a:ext cx="488585"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en-US" altLang="zh-CN"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矩形 14"/>
          <p:cNvSpPr>
            <a:spLocks noChangeArrowheads="1"/>
          </p:cNvSpPr>
          <p:nvPr/>
        </p:nvSpPr>
        <p:spPr bwMode="auto">
          <a:xfrm>
            <a:off x="6449648" y="4040726"/>
            <a:ext cx="488585"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0"/>
              </a:spcBef>
              <a:buFont typeface="Arial" panose="020B0604020202020204" pitchFamily="34" charset="0"/>
              <a:buNone/>
            </a:pPr>
            <a:r>
              <a:rPr lang="en-US" altLang="zh-CN"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anim calcmode="lin" valueType="num">
                                      <p:cBhvr>
                                        <p:cTn id="47" dur="1000" fill="hold"/>
                                        <p:tgtEl>
                                          <p:spTgt spid="37"/>
                                        </p:tgtEl>
                                        <p:attrNameLst>
                                          <p:attrName>ppt_x</p:attrName>
                                        </p:attrNameLst>
                                      </p:cBhvr>
                                      <p:tavLst>
                                        <p:tav tm="0">
                                          <p:val>
                                            <p:strVal val="#ppt_x"/>
                                          </p:val>
                                        </p:tav>
                                        <p:tav tm="100000">
                                          <p:val>
                                            <p:strVal val="#ppt_x"/>
                                          </p:val>
                                        </p:tav>
                                      </p:tavLst>
                                    </p:anim>
                                    <p:anim calcmode="lin" valueType="num">
                                      <p:cBhvr>
                                        <p:cTn id="48" dur="1000" fill="hold"/>
                                        <p:tgtEl>
                                          <p:spTgt spid="3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3" grpId="0"/>
      <p:bldP spid="34" grpId="0"/>
      <p:bldP spid="35" grpId="0"/>
      <p:bldP spid="36" grpId="0"/>
      <p:bldP spid="37" grpId="0"/>
      <p:bldP spid="38" grpId="0"/>
      <p:bldP spid="40"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latin typeface="微软雅黑" panose="020B0503020204020204" pitchFamily="34" charset="-122"/>
                <a:ea typeface="微软雅黑" panose="020B0503020204020204" pitchFamily="34" charset="-122"/>
              </a:rPr>
              <a:t>超星发现提供的服务</a:t>
            </a:r>
            <a:endParaRPr lang="zh-CN" altLang="en-US" sz="1800" b="1" dirty="0">
              <a:solidFill>
                <a:srgbClr val="F45159"/>
              </a:solidFill>
              <a:latin typeface="微软雅黑" panose="020B0503020204020204" pitchFamily="34" charset="-122"/>
              <a:ea typeface="微软雅黑" panose="020B0503020204020204" pitchFamily="34" charset="-122"/>
            </a:endParaRPr>
          </a:p>
        </p:txBody>
      </p:sp>
      <p:sp>
        <p:nvSpPr>
          <p:cNvPr id="5" name="椭圆 4"/>
          <p:cNvSpPr/>
          <p:nvPr/>
        </p:nvSpPr>
        <p:spPr>
          <a:xfrm>
            <a:off x="808121" y="1778311"/>
            <a:ext cx="2117558" cy="2117558"/>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6" name="组合 5"/>
          <p:cNvGrpSpPr/>
          <p:nvPr/>
        </p:nvGrpSpPr>
        <p:grpSpPr>
          <a:xfrm>
            <a:off x="808121" y="1778311"/>
            <a:ext cx="2117558" cy="2117558"/>
            <a:chOff x="1077495" y="1863081"/>
            <a:chExt cx="2823410" cy="2823410"/>
          </a:xfrm>
        </p:grpSpPr>
        <p:sp>
          <p:nvSpPr>
            <p:cNvPr id="7" name="椭圆 6"/>
            <p:cNvSpPr/>
            <p:nvPr/>
          </p:nvSpPr>
          <p:spPr>
            <a:xfrm>
              <a:off x="10774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p:nvSpPr>
          <p:spPr>
            <a:xfrm>
              <a:off x="1271516" y="2057102"/>
              <a:ext cx="2435367" cy="2435367"/>
            </a:xfrm>
            <a:prstGeom prst="ellipse">
              <a:avLst/>
            </a:prstGeom>
            <a:solidFill>
              <a:srgbClr val="FFB850"/>
            </a:solidFill>
            <a:ln w="28575">
              <a:gradFill flip="none" rotWithShape="1">
                <a:gsLst>
                  <a:gs pos="0">
                    <a:srgbClr val="D3D3D3"/>
                  </a:gs>
                  <a:gs pos="100000">
                    <a:schemeClr val="bg1"/>
                  </a:gs>
                </a:gsLst>
                <a:lin ang="2700000" scaled="1"/>
                <a:tileRect/>
              </a:grad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9" name="饼形 8"/>
          <p:cNvSpPr/>
          <p:nvPr/>
        </p:nvSpPr>
        <p:spPr>
          <a:xfrm flipH="1">
            <a:off x="1055369" y="2025559"/>
            <a:ext cx="1623060" cy="162306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nvGrpSpPr>
          <p:cNvPr id="10" name="组合 9"/>
          <p:cNvGrpSpPr/>
          <p:nvPr/>
        </p:nvGrpSpPr>
        <p:grpSpPr>
          <a:xfrm>
            <a:off x="1095084" y="2195630"/>
            <a:ext cx="774448" cy="620802"/>
            <a:chOff x="2615293" y="1775288"/>
            <a:chExt cx="1032597" cy="827736"/>
          </a:xfrm>
        </p:grpSpPr>
        <p:sp>
          <p:nvSpPr>
            <p:cNvPr id="11" name="文本框 10"/>
            <p:cNvSpPr txBox="1"/>
            <p:nvPr/>
          </p:nvSpPr>
          <p:spPr>
            <a:xfrm>
              <a:off x="2615293" y="1775288"/>
              <a:ext cx="1030514" cy="738664"/>
            </a:xfrm>
            <a:prstGeom prst="rect">
              <a:avLst/>
            </a:prstGeom>
            <a:noFill/>
          </p:spPr>
          <p:txBody>
            <a:bodyPr wrap="square" rtlCol="0">
              <a:spAutoFit/>
            </a:bodyPr>
            <a:lstStyle/>
            <a:p>
              <a:pPr algn="ctr"/>
              <a:r>
                <a:rPr lang="en-US" altLang="zh-CN" sz="3000" dirty="0">
                  <a:solidFill>
                    <a:schemeClr val="bg1"/>
                  </a:solidFill>
                  <a:latin typeface="Impact" panose="020B0806030902050204" pitchFamily="34" charset="0"/>
                </a:rPr>
                <a:t>01</a:t>
              </a:r>
              <a:endParaRPr lang="zh-CN" altLang="en-US" sz="3000" dirty="0">
                <a:solidFill>
                  <a:schemeClr val="bg1"/>
                </a:solidFill>
                <a:latin typeface="Impact" panose="020B0806030902050204" pitchFamily="34" charset="0"/>
              </a:endParaRPr>
            </a:p>
          </p:txBody>
        </p:sp>
        <p:sp>
          <p:nvSpPr>
            <p:cNvPr id="12" name="文本框 11"/>
            <p:cNvSpPr txBox="1"/>
            <p:nvPr/>
          </p:nvSpPr>
          <p:spPr>
            <a:xfrm>
              <a:off x="2617376" y="2264469"/>
              <a:ext cx="1030514" cy="338555"/>
            </a:xfrm>
            <a:prstGeom prst="rect">
              <a:avLst/>
            </a:prstGeom>
            <a:noFill/>
          </p:spPr>
          <p:txBody>
            <a:bodyPr wrap="square" rtlCol="0">
              <a:spAutoFit/>
            </a:bodyPr>
            <a:lstStyle/>
            <a:p>
              <a:pPr algn="ctr"/>
              <a:r>
                <a:rPr lang="en-US" altLang="zh-CN" sz="1050" dirty="0">
                  <a:solidFill>
                    <a:schemeClr val="bg1"/>
                  </a:solidFill>
                  <a:latin typeface="LiHei Pro" panose="020B0500000000000000" pitchFamily="34" charset="-122"/>
                  <a:ea typeface="LiHei Pro" panose="020B0500000000000000" pitchFamily="34" charset="-122"/>
                </a:rPr>
                <a:t>OPTION</a:t>
              </a:r>
              <a:endParaRPr lang="zh-CN" altLang="en-US" sz="1050" dirty="0">
                <a:solidFill>
                  <a:schemeClr val="bg1"/>
                </a:solidFill>
                <a:latin typeface="LiHei Pro" panose="020B0500000000000000" pitchFamily="34" charset="-122"/>
                <a:ea typeface="LiHei Pro" panose="020B0500000000000000" pitchFamily="34" charset="-122"/>
              </a:endParaRPr>
            </a:p>
          </p:txBody>
        </p:sp>
      </p:grpSp>
      <p:cxnSp>
        <p:nvCxnSpPr>
          <p:cNvPr id="13" name="直接连接符 12"/>
          <p:cNvCxnSpPr/>
          <p:nvPr/>
        </p:nvCxnSpPr>
        <p:spPr>
          <a:xfrm>
            <a:off x="2014228" y="2821925"/>
            <a:ext cx="509491" cy="0"/>
          </a:xfrm>
          <a:prstGeom prst="line">
            <a:avLst/>
          </a:prstGeom>
          <a:ln w="15875">
            <a:solidFill>
              <a:srgbClr val="FFB85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145728" y="2842395"/>
            <a:ext cx="1442342" cy="338554"/>
          </a:xfrm>
          <a:prstGeom prst="rect">
            <a:avLst/>
          </a:prstGeom>
          <a:noFill/>
        </p:spPr>
        <p:txBody>
          <a:bodyPr wrap="square" rtlCol="0">
            <a:spAutoFit/>
          </a:bodyPr>
          <a:lstStyle/>
          <a:p>
            <a:r>
              <a:rPr lang="zh-CN" altLang="en-US" sz="1600" dirty="0">
                <a:solidFill>
                  <a:srgbClr val="FFB850"/>
                </a:solidFill>
                <a:latin typeface="微软雅黑" panose="020B0503020204020204" pitchFamily="34" charset="-122"/>
                <a:ea typeface="微软雅黑" panose="020B0503020204020204" pitchFamily="34" charset="-122"/>
              </a:rPr>
              <a:t>查找显性知识</a:t>
            </a:r>
            <a:endParaRPr lang="zh-CN" altLang="en-US" sz="1600" dirty="0">
              <a:solidFill>
                <a:srgbClr val="FFB850"/>
              </a:solidFill>
              <a:latin typeface="微软雅黑" panose="020B0503020204020204" pitchFamily="34" charset="-122"/>
              <a:ea typeface="微软雅黑" panose="020B0503020204020204" pitchFamily="34" charset="-122"/>
            </a:endParaRPr>
          </a:p>
        </p:txBody>
      </p:sp>
      <p:sp>
        <p:nvSpPr>
          <p:cNvPr id="17" name="椭圆 16"/>
          <p:cNvSpPr/>
          <p:nvPr/>
        </p:nvSpPr>
        <p:spPr>
          <a:xfrm>
            <a:off x="3513221" y="1778311"/>
            <a:ext cx="2117558" cy="2117558"/>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8" name="组合 17"/>
          <p:cNvGrpSpPr/>
          <p:nvPr/>
        </p:nvGrpSpPr>
        <p:grpSpPr>
          <a:xfrm>
            <a:off x="3513221" y="1778311"/>
            <a:ext cx="2117558" cy="2117558"/>
            <a:chOff x="4684295" y="1863081"/>
            <a:chExt cx="2823410" cy="2823410"/>
          </a:xfrm>
        </p:grpSpPr>
        <p:sp>
          <p:nvSpPr>
            <p:cNvPr id="19" name="椭圆 18"/>
            <p:cNvSpPr/>
            <p:nvPr/>
          </p:nvSpPr>
          <p:spPr>
            <a:xfrm>
              <a:off x="46842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p:nvSpPr>
          <p:spPr>
            <a:xfrm>
              <a:off x="4878316" y="2057102"/>
              <a:ext cx="2435367" cy="2435367"/>
            </a:xfrm>
            <a:prstGeom prst="ellipse">
              <a:avLst/>
            </a:prstGeom>
            <a:solidFill>
              <a:srgbClr val="01ACBE"/>
            </a:solidFill>
            <a:ln w="28575">
              <a:gradFill flip="none" rotWithShape="1">
                <a:gsLst>
                  <a:gs pos="0">
                    <a:srgbClr val="D3D3D3"/>
                  </a:gs>
                  <a:gs pos="100000">
                    <a:schemeClr val="bg1"/>
                  </a:gs>
                </a:gsLst>
                <a:lin ang="2700000" scaled="1"/>
                <a:tileRect/>
              </a:grad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1" name="饼形 20"/>
          <p:cNvSpPr/>
          <p:nvPr/>
        </p:nvSpPr>
        <p:spPr>
          <a:xfrm flipH="1">
            <a:off x="3760469" y="2025559"/>
            <a:ext cx="1623060" cy="162306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nvGrpSpPr>
          <p:cNvPr id="22" name="组合 21"/>
          <p:cNvGrpSpPr/>
          <p:nvPr/>
        </p:nvGrpSpPr>
        <p:grpSpPr>
          <a:xfrm>
            <a:off x="3800184" y="2195630"/>
            <a:ext cx="774448" cy="620802"/>
            <a:chOff x="2615293" y="1775288"/>
            <a:chExt cx="1032597" cy="827736"/>
          </a:xfrm>
        </p:grpSpPr>
        <p:sp>
          <p:nvSpPr>
            <p:cNvPr id="23" name="文本框 22"/>
            <p:cNvSpPr txBox="1"/>
            <p:nvPr/>
          </p:nvSpPr>
          <p:spPr>
            <a:xfrm>
              <a:off x="2615293" y="1775288"/>
              <a:ext cx="1030514" cy="738664"/>
            </a:xfrm>
            <a:prstGeom prst="rect">
              <a:avLst/>
            </a:prstGeom>
            <a:noFill/>
          </p:spPr>
          <p:txBody>
            <a:bodyPr wrap="square" rtlCol="0">
              <a:spAutoFit/>
            </a:bodyPr>
            <a:lstStyle/>
            <a:p>
              <a:pPr algn="ctr"/>
              <a:r>
                <a:rPr lang="en-US" altLang="zh-CN" sz="3000" dirty="0">
                  <a:solidFill>
                    <a:schemeClr val="bg1"/>
                  </a:solidFill>
                  <a:latin typeface="Impact" panose="020B0806030902050204" pitchFamily="34" charset="0"/>
                </a:rPr>
                <a:t>02</a:t>
              </a:r>
              <a:endParaRPr lang="zh-CN" altLang="en-US" sz="3000" dirty="0">
                <a:solidFill>
                  <a:schemeClr val="bg1"/>
                </a:solidFill>
                <a:latin typeface="Impact" panose="020B0806030902050204" pitchFamily="34" charset="0"/>
              </a:endParaRPr>
            </a:p>
          </p:txBody>
        </p:sp>
        <p:sp>
          <p:nvSpPr>
            <p:cNvPr id="24" name="文本框 23"/>
            <p:cNvSpPr txBox="1"/>
            <p:nvPr/>
          </p:nvSpPr>
          <p:spPr>
            <a:xfrm>
              <a:off x="2617376" y="2264469"/>
              <a:ext cx="1030514" cy="338555"/>
            </a:xfrm>
            <a:prstGeom prst="rect">
              <a:avLst/>
            </a:prstGeom>
            <a:noFill/>
          </p:spPr>
          <p:txBody>
            <a:bodyPr wrap="square" rtlCol="0">
              <a:spAutoFit/>
            </a:bodyPr>
            <a:lstStyle/>
            <a:p>
              <a:pPr algn="ctr"/>
              <a:r>
                <a:rPr lang="en-US" altLang="zh-CN" sz="1050" dirty="0">
                  <a:solidFill>
                    <a:schemeClr val="bg1"/>
                  </a:solidFill>
                  <a:latin typeface="LiHei Pro" panose="020B0500000000000000" pitchFamily="34" charset="-122"/>
                  <a:ea typeface="LiHei Pro" panose="020B0500000000000000" pitchFamily="34" charset="-122"/>
                </a:rPr>
                <a:t>OPTION</a:t>
              </a:r>
              <a:endParaRPr lang="zh-CN" altLang="en-US" sz="1050" dirty="0">
                <a:solidFill>
                  <a:schemeClr val="bg1"/>
                </a:solidFill>
                <a:latin typeface="LiHei Pro" panose="020B0500000000000000" pitchFamily="34" charset="-122"/>
                <a:ea typeface="LiHei Pro" panose="020B0500000000000000" pitchFamily="34" charset="-122"/>
              </a:endParaRPr>
            </a:p>
          </p:txBody>
        </p:sp>
      </p:grpSp>
      <p:cxnSp>
        <p:nvCxnSpPr>
          <p:cNvPr id="25" name="直接连接符 24"/>
          <p:cNvCxnSpPr/>
          <p:nvPr/>
        </p:nvCxnSpPr>
        <p:spPr>
          <a:xfrm>
            <a:off x="4719328" y="2821925"/>
            <a:ext cx="509491" cy="0"/>
          </a:xfrm>
          <a:prstGeom prst="line">
            <a:avLst/>
          </a:prstGeom>
          <a:ln w="15875">
            <a:solidFill>
              <a:srgbClr val="01ACBE"/>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749469" y="2845327"/>
            <a:ext cx="1623060" cy="338554"/>
          </a:xfrm>
          <a:prstGeom prst="rect">
            <a:avLst/>
          </a:prstGeom>
          <a:noFill/>
        </p:spPr>
        <p:txBody>
          <a:bodyPr wrap="square" rtlCol="0">
            <a:spAutoFit/>
          </a:bodyPr>
          <a:lstStyle/>
          <a:p>
            <a:pPr algn="ctr"/>
            <a:r>
              <a:rPr lang="zh-CN" altLang="en-US" sz="1600" dirty="0">
                <a:solidFill>
                  <a:srgbClr val="01ACBE"/>
                </a:solidFill>
                <a:latin typeface="微软雅黑" panose="020B0503020204020204" pitchFamily="34" charset="-122"/>
                <a:ea typeface="微软雅黑" panose="020B0503020204020204" pitchFamily="34" charset="-122"/>
              </a:rPr>
              <a:t>挖掘隐性知识</a:t>
            </a:r>
            <a:endParaRPr lang="zh-CN" altLang="en-US" sz="1600" dirty="0">
              <a:solidFill>
                <a:srgbClr val="01ACBE"/>
              </a:solidFill>
              <a:latin typeface="微软雅黑" panose="020B0503020204020204" pitchFamily="34" charset="-122"/>
              <a:ea typeface="微软雅黑" panose="020B0503020204020204" pitchFamily="34" charset="-122"/>
            </a:endParaRPr>
          </a:p>
        </p:txBody>
      </p:sp>
      <p:sp>
        <p:nvSpPr>
          <p:cNvPr id="29" name="椭圆 28"/>
          <p:cNvSpPr/>
          <p:nvPr/>
        </p:nvSpPr>
        <p:spPr>
          <a:xfrm>
            <a:off x="6218321" y="1778311"/>
            <a:ext cx="2117558" cy="2117558"/>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0" name="组合 29"/>
          <p:cNvGrpSpPr/>
          <p:nvPr/>
        </p:nvGrpSpPr>
        <p:grpSpPr>
          <a:xfrm>
            <a:off x="6218321" y="1778311"/>
            <a:ext cx="2117558" cy="2117558"/>
            <a:chOff x="8291095" y="1863081"/>
            <a:chExt cx="2823410" cy="2823410"/>
          </a:xfrm>
        </p:grpSpPr>
        <p:sp>
          <p:nvSpPr>
            <p:cNvPr id="31" name="椭圆 30"/>
            <p:cNvSpPr/>
            <p:nvPr/>
          </p:nvSpPr>
          <p:spPr>
            <a:xfrm>
              <a:off x="82910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椭圆 31"/>
            <p:cNvSpPr/>
            <p:nvPr/>
          </p:nvSpPr>
          <p:spPr>
            <a:xfrm>
              <a:off x="8485116" y="2057102"/>
              <a:ext cx="2435367" cy="2435367"/>
            </a:xfrm>
            <a:prstGeom prst="ellipse">
              <a:avLst/>
            </a:prstGeom>
            <a:solidFill>
              <a:srgbClr val="E87071"/>
            </a:solidFill>
            <a:ln w="28575">
              <a:gradFill flip="none" rotWithShape="1">
                <a:gsLst>
                  <a:gs pos="0">
                    <a:srgbClr val="D3D3D3"/>
                  </a:gs>
                  <a:gs pos="100000">
                    <a:schemeClr val="bg1"/>
                  </a:gs>
                </a:gsLst>
                <a:lin ang="2700000" scaled="1"/>
                <a:tileRect/>
              </a:grad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3" name="饼形 32"/>
          <p:cNvSpPr/>
          <p:nvPr/>
        </p:nvSpPr>
        <p:spPr>
          <a:xfrm flipH="1">
            <a:off x="6465569" y="2025559"/>
            <a:ext cx="1623060" cy="162306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grpSp>
        <p:nvGrpSpPr>
          <p:cNvPr id="34" name="组合 33"/>
          <p:cNvGrpSpPr/>
          <p:nvPr/>
        </p:nvGrpSpPr>
        <p:grpSpPr>
          <a:xfrm>
            <a:off x="6505284" y="2195630"/>
            <a:ext cx="774448" cy="620802"/>
            <a:chOff x="2615293" y="1775288"/>
            <a:chExt cx="1032597" cy="827736"/>
          </a:xfrm>
        </p:grpSpPr>
        <p:sp>
          <p:nvSpPr>
            <p:cNvPr id="35" name="文本框 34"/>
            <p:cNvSpPr txBox="1"/>
            <p:nvPr/>
          </p:nvSpPr>
          <p:spPr>
            <a:xfrm>
              <a:off x="2615293" y="1775288"/>
              <a:ext cx="1030514" cy="738664"/>
            </a:xfrm>
            <a:prstGeom prst="rect">
              <a:avLst/>
            </a:prstGeom>
            <a:noFill/>
          </p:spPr>
          <p:txBody>
            <a:bodyPr wrap="square" rtlCol="0">
              <a:spAutoFit/>
            </a:bodyPr>
            <a:lstStyle/>
            <a:p>
              <a:pPr algn="ctr"/>
              <a:r>
                <a:rPr lang="en-US" altLang="zh-CN" sz="3000" dirty="0">
                  <a:solidFill>
                    <a:schemeClr val="bg1"/>
                  </a:solidFill>
                  <a:latin typeface="Impact" panose="020B0806030902050204" pitchFamily="34" charset="0"/>
                </a:rPr>
                <a:t>03</a:t>
              </a:r>
              <a:endParaRPr lang="zh-CN" altLang="en-US" sz="3000" dirty="0">
                <a:solidFill>
                  <a:schemeClr val="bg1"/>
                </a:solidFill>
                <a:latin typeface="Impact" panose="020B0806030902050204" pitchFamily="34" charset="0"/>
              </a:endParaRPr>
            </a:p>
          </p:txBody>
        </p:sp>
        <p:sp>
          <p:nvSpPr>
            <p:cNvPr id="36" name="文本框 35"/>
            <p:cNvSpPr txBox="1"/>
            <p:nvPr/>
          </p:nvSpPr>
          <p:spPr>
            <a:xfrm>
              <a:off x="2617376" y="2264469"/>
              <a:ext cx="1030514" cy="338555"/>
            </a:xfrm>
            <a:prstGeom prst="rect">
              <a:avLst/>
            </a:prstGeom>
            <a:noFill/>
          </p:spPr>
          <p:txBody>
            <a:bodyPr wrap="square" rtlCol="0">
              <a:spAutoFit/>
            </a:bodyPr>
            <a:lstStyle/>
            <a:p>
              <a:pPr algn="ctr"/>
              <a:r>
                <a:rPr lang="en-US" altLang="zh-CN" sz="1050" dirty="0">
                  <a:solidFill>
                    <a:schemeClr val="bg1"/>
                  </a:solidFill>
                  <a:latin typeface="LiHei Pro" panose="020B0500000000000000" pitchFamily="34" charset="-122"/>
                  <a:ea typeface="LiHei Pro" panose="020B0500000000000000" pitchFamily="34" charset="-122"/>
                </a:rPr>
                <a:t>OPTION</a:t>
              </a:r>
              <a:endParaRPr lang="zh-CN" altLang="en-US" sz="1050" dirty="0">
                <a:solidFill>
                  <a:schemeClr val="bg1"/>
                </a:solidFill>
                <a:latin typeface="LiHei Pro" panose="020B0500000000000000" pitchFamily="34" charset="-122"/>
                <a:ea typeface="LiHei Pro" panose="020B0500000000000000" pitchFamily="34" charset="-122"/>
              </a:endParaRPr>
            </a:p>
          </p:txBody>
        </p:sp>
      </p:grpSp>
      <p:cxnSp>
        <p:nvCxnSpPr>
          <p:cNvPr id="37" name="直接连接符 36"/>
          <p:cNvCxnSpPr/>
          <p:nvPr/>
        </p:nvCxnSpPr>
        <p:spPr>
          <a:xfrm>
            <a:off x="7424428" y="2821925"/>
            <a:ext cx="509491" cy="0"/>
          </a:xfrm>
          <a:prstGeom prst="line">
            <a:avLst/>
          </a:prstGeom>
          <a:ln w="15875">
            <a:solidFill>
              <a:srgbClr val="E87071"/>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6555930" y="2844888"/>
            <a:ext cx="1442342" cy="338554"/>
          </a:xfrm>
          <a:prstGeom prst="rect">
            <a:avLst/>
          </a:prstGeom>
          <a:noFill/>
        </p:spPr>
        <p:txBody>
          <a:bodyPr wrap="square" rtlCol="0">
            <a:spAutoFit/>
          </a:bodyPr>
          <a:lstStyle/>
          <a:p>
            <a:r>
              <a:rPr lang="zh-CN" altLang="en-US" sz="1600" dirty="0">
                <a:solidFill>
                  <a:srgbClr val="E87071"/>
                </a:solidFill>
                <a:latin typeface="微软雅黑" panose="020B0503020204020204" pitchFamily="34" charset="-122"/>
                <a:ea typeface="微软雅黑" panose="020B0503020204020204" pitchFamily="34" charset="-122"/>
              </a:rPr>
              <a:t>成果统计分析</a:t>
            </a:r>
            <a:endParaRPr lang="zh-CN" altLang="en-US" sz="1600" dirty="0">
              <a:solidFill>
                <a:srgbClr val="E87071"/>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7510625" y="2471264"/>
            <a:ext cx="336582" cy="287702"/>
            <a:chOff x="1179499" y="5126995"/>
            <a:chExt cx="695313" cy="594335"/>
          </a:xfrm>
          <a:solidFill>
            <a:schemeClr val="tx1">
              <a:lumMod val="50000"/>
              <a:lumOff val="50000"/>
            </a:schemeClr>
          </a:solidFill>
        </p:grpSpPr>
        <p:sp>
          <p:nvSpPr>
            <p:cNvPr id="42" name="Freeform 131"/>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4807022" y="2435336"/>
            <a:ext cx="334101" cy="334101"/>
            <a:chOff x="6858828" y="3790714"/>
            <a:chExt cx="731377" cy="731377"/>
          </a:xfrm>
        </p:grpSpPr>
        <p:sp>
          <p:nvSpPr>
            <p:cNvPr id="47" name="Freeform 578"/>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579"/>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rgbClr val="01ACBE"/>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580"/>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2098666" y="2423599"/>
            <a:ext cx="340610" cy="327494"/>
            <a:chOff x="3620725" y="5138333"/>
            <a:chExt cx="702937" cy="675873"/>
          </a:xfrm>
          <a:solidFill>
            <a:schemeClr val="bg1">
              <a:lumMod val="50000"/>
            </a:schemeClr>
          </a:solidFill>
        </p:grpSpPr>
        <p:sp>
          <p:nvSpPr>
            <p:cNvPr id="51" name="Freeform 18"/>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1208414" y="4098468"/>
            <a:ext cx="1361971" cy="303011"/>
            <a:chOff x="1208414" y="4098468"/>
            <a:chExt cx="1361971" cy="303011"/>
          </a:xfrm>
        </p:grpSpPr>
        <p:sp>
          <p:nvSpPr>
            <p:cNvPr id="55" name="圆角矩形 26"/>
            <p:cNvSpPr/>
            <p:nvPr/>
          </p:nvSpPr>
          <p:spPr>
            <a:xfrm>
              <a:off x="1208414" y="4098468"/>
              <a:ext cx="1276986" cy="303011"/>
            </a:xfrm>
            <a:prstGeom prst="roundRect">
              <a:avLst>
                <a:gd name="adj" fmla="val 50000"/>
              </a:avLst>
            </a:prstGeom>
            <a:solidFill>
              <a:srgbClr val="FFB03D"/>
            </a:solidFill>
            <a:ln w="28575" cap="flat">
              <a:gradFill>
                <a:gsLst>
                  <a:gs pos="0">
                    <a:srgbClr val="FFC165"/>
                  </a:gs>
                  <a:gs pos="100000">
                    <a:srgbClr val="FF9A05"/>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 name="文本框 1"/>
            <p:cNvSpPr txBox="1"/>
            <p:nvPr/>
          </p:nvSpPr>
          <p:spPr>
            <a:xfrm>
              <a:off x="1613130" y="4101397"/>
              <a:ext cx="957255" cy="30008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全面</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922506" y="4116725"/>
            <a:ext cx="1363143" cy="303011"/>
            <a:chOff x="3922506" y="4116725"/>
            <a:chExt cx="1363143" cy="303011"/>
          </a:xfrm>
        </p:grpSpPr>
        <p:sp>
          <p:nvSpPr>
            <p:cNvPr id="56" name="圆角矩形 20"/>
            <p:cNvSpPr/>
            <p:nvPr/>
          </p:nvSpPr>
          <p:spPr>
            <a:xfrm>
              <a:off x="3922506" y="4116725"/>
              <a:ext cx="1276986" cy="303011"/>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53" name="文本框 52"/>
            <p:cNvSpPr txBox="1"/>
            <p:nvPr/>
          </p:nvSpPr>
          <p:spPr>
            <a:xfrm>
              <a:off x="4328394" y="4116725"/>
              <a:ext cx="957255" cy="30008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深入</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656933" y="4111249"/>
            <a:ext cx="1332319" cy="303011"/>
            <a:chOff x="6656933" y="4111249"/>
            <a:chExt cx="1332319" cy="303011"/>
          </a:xfrm>
        </p:grpSpPr>
        <p:sp>
          <p:nvSpPr>
            <p:cNvPr id="57" name="圆角矩形 23"/>
            <p:cNvSpPr/>
            <p:nvPr/>
          </p:nvSpPr>
          <p:spPr>
            <a:xfrm flipH="1">
              <a:off x="6656933" y="4111249"/>
              <a:ext cx="1276986" cy="303011"/>
            </a:xfrm>
            <a:prstGeom prst="roundRect">
              <a:avLst>
                <a:gd name="adj" fmla="val 50000"/>
              </a:avLst>
            </a:prstGeom>
            <a:gradFill>
              <a:gsLst>
                <a:gs pos="0">
                  <a:srgbClr val="E45C5B"/>
                </a:gs>
                <a:gs pos="100000">
                  <a:srgbClr val="EA8384"/>
                </a:gs>
              </a:gsLst>
              <a:lin ang="5400000" scaled="1"/>
            </a:gradFill>
            <a:ln w="28575" cap="flat">
              <a:gradFill>
                <a:gsLst>
                  <a:gs pos="100000">
                    <a:srgbClr val="E45C5B"/>
                  </a:gs>
                  <a:gs pos="0">
                    <a:srgbClr val="EA8384"/>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54" name="文本框 53"/>
            <p:cNvSpPr txBox="1"/>
            <p:nvPr/>
          </p:nvSpPr>
          <p:spPr>
            <a:xfrm>
              <a:off x="7031997" y="4113680"/>
              <a:ext cx="957255" cy="30008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多维</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grpId="0" nodeType="after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12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14:presetBounceEnd="40000">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14:bounceEnd="40000">
                                          <p:cBhvr additive="base">
                                            <p:cTn id="15" dur="125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accel="40000" fill="hold" grpId="0" nodeType="withEffect" p14:presetBounceEnd="40000">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14:bounceEnd="40000">
                                          <p:cBhvr additive="base">
                                            <p:cTn id="19" dur="125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20" dur="125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 fill="hold"/>
                                            <p:tgtEl>
                                              <p:spTgt spid="6"/>
                                            </p:tgtEl>
                                            <p:attrNameLst>
                                              <p:attrName>ppt_w</p:attrName>
                                            </p:attrNameLst>
                                          </p:cBhvr>
                                          <p:tavLst>
                                            <p:tav tm="0">
                                              <p:val>
                                                <p:fltVal val="0"/>
                                              </p:val>
                                            </p:tav>
                                            <p:tav tm="100000">
                                              <p:val>
                                                <p:strVal val="#ppt_w"/>
                                              </p:val>
                                            </p:tav>
                                          </p:tavLst>
                                        </p:anim>
                                        <p:anim calcmode="lin" valueType="num">
                                          <p:cBhvr>
                                            <p:cTn id="25" dur="100" fill="hold"/>
                                            <p:tgtEl>
                                              <p:spTgt spid="6"/>
                                            </p:tgtEl>
                                            <p:attrNameLst>
                                              <p:attrName>ppt_h</p:attrName>
                                            </p:attrNameLst>
                                          </p:cBhvr>
                                          <p:tavLst>
                                            <p:tav tm="0">
                                              <p:val>
                                                <p:fltVal val="0"/>
                                              </p:val>
                                            </p:tav>
                                            <p:tav tm="100000">
                                              <p:val>
                                                <p:strVal val="#ppt_h"/>
                                              </p:val>
                                            </p:tav>
                                          </p:tavLst>
                                        </p:anim>
                                        <p:animEffect transition="in" filter="fade">
                                          <p:cBhvr>
                                            <p:cTn id="26" dur="100"/>
                                            <p:tgtEl>
                                              <p:spTgt spid="6"/>
                                            </p:tgtEl>
                                          </p:cBhvr>
                                        </p:animEffect>
                                      </p:childTnLst>
                                    </p:cTn>
                                  </p:par>
                                  <p:par>
                                    <p:cTn id="27" presetID="6" presetClass="emph" presetSubtype="0" fill="hold" nodeType="withEffect">
                                      <p:stCondLst>
                                        <p:cond delay="100"/>
                                      </p:stCondLst>
                                      <p:childTnLst>
                                        <p:animScale>
                                          <p:cBhvr>
                                            <p:cTn id="28" dur="100" fill="hold"/>
                                            <p:tgtEl>
                                              <p:spTgt spid="6"/>
                                            </p:tgtEl>
                                          </p:cBhvr>
                                          <p:by x="110000" y="110000"/>
                                        </p:animScale>
                                      </p:childTnLst>
                                    </p:cTn>
                                  </p:par>
                                  <p:par>
                                    <p:cTn id="29" presetID="6" presetClass="emph" presetSubtype="0" fill="hold" nodeType="withEffect">
                                      <p:stCondLst>
                                        <p:cond delay="200"/>
                                      </p:stCondLst>
                                      <p:childTnLst>
                                        <p:animScale>
                                          <p:cBhvr>
                                            <p:cTn id="30" dur="200" fill="hold"/>
                                            <p:tgtEl>
                                              <p:spTgt spid="6"/>
                                            </p:tgtEl>
                                          </p:cBhvr>
                                          <p:by x="90000" y="90000"/>
                                        </p:animScale>
                                      </p:childTnLst>
                                    </p:cTn>
                                  </p:par>
                                  <p:par>
                                    <p:cTn id="31" presetID="6" presetClass="emph" presetSubtype="0" fill="hold" nodeType="withEffect">
                                      <p:stCondLst>
                                        <p:cond delay="400"/>
                                      </p:stCondLst>
                                      <p:childTnLst>
                                        <p:animScale>
                                          <p:cBhvr>
                                            <p:cTn id="32" dur="100" fill="hold"/>
                                            <p:tgtEl>
                                              <p:spTgt spid="6"/>
                                            </p:tgtEl>
                                          </p:cBhvr>
                                          <p:by x="105000" y="105000"/>
                                        </p:animScale>
                                      </p:childTnLst>
                                    </p:cTn>
                                  </p:par>
                                  <p:par>
                                    <p:cTn id="33" presetID="6" presetClass="emph" presetSubtype="0" fill="hold" nodeType="withEffect">
                                      <p:stCondLst>
                                        <p:cond delay="500"/>
                                      </p:stCondLst>
                                      <p:childTnLst>
                                        <p:animScale>
                                          <p:cBhvr>
                                            <p:cTn id="34" dur="200" fill="hold"/>
                                            <p:tgtEl>
                                              <p:spTgt spid="6"/>
                                            </p:tgtEl>
                                          </p:cBhvr>
                                          <p:by x="95000" y="95000"/>
                                        </p:animScale>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 fill="hold"/>
                                            <p:tgtEl>
                                              <p:spTgt spid="18"/>
                                            </p:tgtEl>
                                            <p:attrNameLst>
                                              <p:attrName>ppt_w</p:attrName>
                                            </p:attrNameLst>
                                          </p:cBhvr>
                                          <p:tavLst>
                                            <p:tav tm="0">
                                              <p:val>
                                                <p:fltVal val="0"/>
                                              </p:val>
                                            </p:tav>
                                            <p:tav tm="100000">
                                              <p:val>
                                                <p:strVal val="#ppt_w"/>
                                              </p:val>
                                            </p:tav>
                                          </p:tavLst>
                                        </p:anim>
                                        <p:anim calcmode="lin" valueType="num">
                                          <p:cBhvr>
                                            <p:cTn id="39" dur="100" fill="hold"/>
                                            <p:tgtEl>
                                              <p:spTgt spid="18"/>
                                            </p:tgtEl>
                                            <p:attrNameLst>
                                              <p:attrName>ppt_h</p:attrName>
                                            </p:attrNameLst>
                                          </p:cBhvr>
                                          <p:tavLst>
                                            <p:tav tm="0">
                                              <p:val>
                                                <p:fltVal val="0"/>
                                              </p:val>
                                            </p:tav>
                                            <p:tav tm="100000">
                                              <p:val>
                                                <p:strVal val="#ppt_h"/>
                                              </p:val>
                                            </p:tav>
                                          </p:tavLst>
                                        </p:anim>
                                        <p:animEffect transition="in" filter="fade">
                                          <p:cBhvr>
                                            <p:cTn id="40" dur="100"/>
                                            <p:tgtEl>
                                              <p:spTgt spid="18"/>
                                            </p:tgtEl>
                                          </p:cBhvr>
                                        </p:animEffect>
                                      </p:childTnLst>
                                    </p:cTn>
                                  </p:par>
                                  <p:par>
                                    <p:cTn id="41" presetID="6" presetClass="emph" presetSubtype="0" fill="hold" nodeType="withEffect">
                                      <p:stCondLst>
                                        <p:cond delay="100"/>
                                      </p:stCondLst>
                                      <p:childTnLst>
                                        <p:animScale>
                                          <p:cBhvr>
                                            <p:cTn id="42" dur="100" fill="hold"/>
                                            <p:tgtEl>
                                              <p:spTgt spid="18"/>
                                            </p:tgtEl>
                                          </p:cBhvr>
                                          <p:by x="110000" y="110000"/>
                                        </p:animScale>
                                      </p:childTnLst>
                                    </p:cTn>
                                  </p:par>
                                  <p:par>
                                    <p:cTn id="43" presetID="6" presetClass="emph" presetSubtype="0" fill="hold" nodeType="withEffect">
                                      <p:stCondLst>
                                        <p:cond delay="200"/>
                                      </p:stCondLst>
                                      <p:childTnLst>
                                        <p:animScale>
                                          <p:cBhvr>
                                            <p:cTn id="44" dur="200" fill="hold"/>
                                            <p:tgtEl>
                                              <p:spTgt spid="18"/>
                                            </p:tgtEl>
                                          </p:cBhvr>
                                          <p:by x="90000" y="90000"/>
                                        </p:animScale>
                                      </p:childTnLst>
                                    </p:cTn>
                                  </p:par>
                                  <p:par>
                                    <p:cTn id="45" presetID="6" presetClass="emph" presetSubtype="0" fill="hold" nodeType="withEffect">
                                      <p:stCondLst>
                                        <p:cond delay="400"/>
                                      </p:stCondLst>
                                      <p:childTnLst>
                                        <p:animScale>
                                          <p:cBhvr>
                                            <p:cTn id="46" dur="100" fill="hold"/>
                                            <p:tgtEl>
                                              <p:spTgt spid="18"/>
                                            </p:tgtEl>
                                          </p:cBhvr>
                                          <p:by x="105000" y="105000"/>
                                        </p:animScale>
                                      </p:childTnLst>
                                    </p:cTn>
                                  </p:par>
                                  <p:par>
                                    <p:cTn id="47" presetID="6" presetClass="emph" presetSubtype="0" fill="hold" nodeType="withEffect">
                                      <p:stCondLst>
                                        <p:cond delay="500"/>
                                      </p:stCondLst>
                                      <p:childTnLst>
                                        <p:animScale>
                                          <p:cBhvr>
                                            <p:cTn id="48" dur="200" fill="hold"/>
                                            <p:tgtEl>
                                              <p:spTgt spid="18"/>
                                            </p:tgtEl>
                                          </p:cBhvr>
                                          <p:by x="95000" y="95000"/>
                                        </p:animScale>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100" fill="hold"/>
                                            <p:tgtEl>
                                              <p:spTgt spid="30"/>
                                            </p:tgtEl>
                                            <p:attrNameLst>
                                              <p:attrName>ppt_w</p:attrName>
                                            </p:attrNameLst>
                                          </p:cBhvr>
                                          <p:tavLst>
                                            <p:tav tm="0">
                                              <p:val>
                                                <p:fltVal val="0"/>
                                              </p:val>
                                            </p:tav>
                                            <p:tav tm="100000">
                                              <p:val>
                                                <p:strVal val="#ppt_w"/>
                                              </p:val>
                                            </p:tav>
                                          </p:tavLst>
                                        </p:anim>
                                        <p:anim calcmode="lin" valueType="num">
                                          <p:cBhvr>
                                            <p:cTn id="53" dur="100" fill="hold"/>
                                            <p:tgtEl>
                                              <p:spTgt spid="30"/>
                                            </p:tgtEl>
                                            <p:attrNameLst>
                                              <p:attrName>ppt_h</p:attrName>
                                            </p:attrNameLst>
                                          </p:cBhvr>
                                          <p:tavLst>
                                            <p:tav tm="0">
                                              <p:val>
                                                <p:fltVal val="0"/>
                                              </p:val>
                                            </p:tav>
                                            <p:tav tm="100000">
                                              <p:val>
                                                <p:strVal val="#ppt_h"/>
                                              </p:val>
                                            </p:tav>
                                          </p:tavLst>
                                        </p:anim>
                                        <p:animEffect transition="in" filter="fade">
                                          <p:cBhvr>
                                            <p:cTn id="54" dur="100"/>
                                            <p:tgtEl>
                                              <p:spTgt spid="30"/>
                                            </p:tgtEl>
                                          </p:cBhvr>
                                        </p:animEffect>
                                      </p:childTnLst>
                                    </p:cTn>
                                  </p:par>
                                  <p:par>
                                    <p:cTn id="55" presetID="6" presetClass="emph" presetSubtype="0" fill="hold" nodeType="withEffect">
                                      <p:stCondLst>
                                        <p:cond delay="100"/>
                                      </p:stCondLst>
                                      <p:childTnLst>
                                        <p:animScale>
                                          <p:cBhvr>
                                            <p:cTn id="56" dur="100" fill="hold"/>
                                            <p:tgtEl>
                                              <p:spTgt spid="30"/>
                                            </p:tgtEl>
                                          </p:cBhvr>
                                          <p:by x="110000" y="110000"/>
                                        </p:animScale>
                                      </p:childTnLst>
                                    </p:cTn>
                                  </p:par>
                                  <p:par>
                                    <p:cTn id="57" presetID="6" presetClass="emph" presetSubtype="0" fill="hold" nodeType="withEffect">
                                      <p:stCondLst>
                                        <p:cond delay="200"/>
                                      </p:stCondLst>
                                      <p:childTnLst>
                                        <p:animScale>
                                          <p:cBhvr>
                                            <p:cTn id="58" dur="200" fill="hold"/>
                                            <p:tgtEl>
                                              <p:spTgt spid="30"/>
                                            </p:tgtEl>
                                          </p:cBhvr>
                                          <p:by x="90000" y="90000"/>
                                        </p:animScale>
                                      </p:childTnLst>
                                    </p:cTn>
                                  </p:par>
                                  <p:par>
                                    <p:cTn id="59" presetID="6" presetClass="emph" presetSubtype="0" fill="hold" nodeType="withEffect">
                                      <p:stCondLst>
                                        <p:cond delay="400"/>
                                      </p:stCondLst>
                                      <p:childTnLst>
                                        <p:animScale>
                                          <p:cBhvr>
                                            <p:cTn id="60" dur="100" fill="hold"/>
                                            <p:tgtEl>
                                              <p:spTgt spid="30"/>
                                            </p:tgtEl>
                                          </p:cBhvr>
                                          <p:by x="105000" y="105000"/>
                                        </p:animScale>
                                      </p:childTnLst>
                                    </p:cTn>
                                  </p:par>
                                  <p:par>
                                    <p:cTn id="61" presetID="6" presetClass="emph" presetSubtype="0" fill="hold" nodeType="withEffect">
                                      <p:stCondLst>
                                        <p:cond delay="500"/>
                                      </p:stCondLst>
                                      <p:childTnLst>
                                        <p:animScale>
                                          <p:cBhvr>
                                            <p:cTn id="62" dur="200" fill="hold"/>
                                            <p:tgtEl>
                                              <p:spTgt spid="30"/>
                                            </p:tgtEl>
                                          </p:cBhvr>
                                          <p:by x="95000" y="95000"/>
                                        </p:animScale>
                                      </p:childTnLst>
                                    </p:cTn>
                                  </p:par>
                                </p:childTnLst>
                              </p:cTn>
                            </p:par>
                            <p:par>
                              <p:cTn id="63" fill="hold">
                                <p:stCondLst>
                                  <p:cond delay="3500"/>
                                </p:stCondLst>
                                <p:childTnLst>
                                  <p:par>
                                    <p:cTn id="64" presetID="21"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heel(1)">
                                          <p:cBhvr>
                                            <p:cTn id="66" dur="1500"/>
                                            <p:tgtEl>
                                              <p:spTgt spid="9"/>
                                            </p:tgtEl>
                                          </p:cBhvr>
                                        </p:animEffect>
                                      </p:childTnLst>
                                    </p:cTn>
                                  </p:par>
                                  <p:par>
                                    <p:cTn id="67" presetID="21" presetClass="entr" presetSubtype="1" fill="hold" grpId="0" nodeType="withEffect">
                                      <p:stCondLst>
                                        <p:cond delay="250"/>
                                      </p:stCondLst>
                                      <p:childTnLst>
                                        <p:set>
                                          <p:cBhvr>
                                            <p:cTn id="68" dur="1" fill="hold">
                                              <p:stCondLst>
                                                <p:cond delay="0"/>
                                              </p:stCondLst>
                                            </p:cTn>
                                            <p:tgtEl>
                                              <p:spTgt spid="21"/>
                                            </p:tgtEl>
                                            <p:attrNameLst>
                                              <p:attrName>style.visibility</p:attrName>
                                            </p:attrNameLst>
                                          </p:cBhvr>
                                          <p:to>
                                            <p:strVal val="visible"/>
                                          </p:to>
                                        </p:set>
                                        <p:animEffect transition="in" filter="wheel(1)">
                                          <p:cBhvr>
                                            <p:cTn id="69" dur="1500"/>
                                            <p:tgtEl>
                                              <p:spTgt spid="21"/>
                                            </p:tgtEl>
                                          </p:cBhvr>
                                        </p:animEffect>
                                      </p:childTnLst>
                                    </p:cTn>
                                  </p:par>
                                  <p:par>
                                    <p:cTn id="70" presetID="21" presetClass="entr" presetSubtype="1" fill="hold" grpId="0" nodeType="withEffect">
                                      <p:stCondLst>
                                        <p:cond delay="500"/>
                                      </p:stCondLst>
                                      <p:childTnLst>
                                        <p:set>
                                          <p:cBhvr>
                                            <p:cTn id="71" dur="1" fill="hold">
                                              <p:stCondLst>
                                                <p:cond delay="0"/>
                                              </p:stCondLst>
                                            </p:cTn>
                                            <p:tgtEl>
                                              <p:spTgt spid="33"/>
                                            </p:tgtEl>
                                            <p:attrNameLst>
                                              <p:attrName>style.visibility</p:attrName>
                                            </p:attrNameLst>
                                          </p:cBhvr>
                                          <p:to>
                                            <p:strVal val="visible"/>
                                          </p:to>
                                        </p:set>
                                        <p:animEffect transition="in" filter="wheel(1)">
                                          <p:cBhvr>
                                            <p:cTn id="72" dur="1500"/>
                                            <p:tgtEl>
                                              <p:spTgt spid="33"/>
                                            </p:tgtEl>
                                          </p:cBhvr>
                                        </p:animEffect>
                                      </p:childTnLst>
                                    </p:cTn>
                                  </p:par>
                                </p:childTnLst>
                              </p:cTn>
                            </p:par>
                            <p:par>
                              <p:cTn id="73" fill="hold">
                                <p:stCondLst>
                                  <p:cond delay="5000"/>
                                </p:stCondLst>
                                <p:childTnLst>
                                  <p:par>
                                    <p:cTn id="74" presetID="10" presetClass="entr" presetSubtype="0" fill="hold" nodeType="after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par>
                                    <p:cTn id="77" presetID="10" presetClass="entr" presetSubtype="0" fill="hold" nodeType="withEffect">
                                      <p:stCondLst>
                                        <p:cond delay="25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nodeType="withEffect">
                                      <p:stCondLst>
                                        <p:cond delay="50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5500"/>
                                </p:stCondLst>
                                <p:childTnLst>
                                  <p:par>
                                    <p:cTn id="84" presetID="16" presetClass="entr" presetSubtype="37"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barn(outVertical)">
                                          <p:cBhvr>
                                            <p:cTn id="86" dur="500"/>
                                            <p:tgtEl>
                                              <p:spTgt spid="13"/>
                                            </p:tgtEl>
                                          </p:cBhvr>
                                        </p:animEffect>
                                      </p:childTnLst>
                                    </p:cTn>
                                  </p:par>
                                  <p:par>
                                    <p:cTn id="87" presetID="16" presetClass="entr" presetSubtype="37"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arn(outVertical)">
                                          <p:cBhvr>
                                            <p:cTn id="89" dur="500"/>
                                            <p:tgtEl>
                                              <p:spTgt spid="25"/>
                                            </p:tgtEl>
                                          </p:cBhvr>
                                        </p:animEffect>
                                      </p:childTnLst>
                                    </p:cTn>
                                  </p:par>
                                  <p:par>
                                    <p:cTn id="90" presetID="16" presetClass="entr" presetSubtype="37" fill="hold"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outVertical)">
                                          <p:cBhvr>
                                            <p:cTn id="92" dur="500"/>
                                            <p:tgtEl>
                                              <p:spTgt spid="37"/>
                                            </p:tgtEl>
                                          </p:cBhvr>
                                        </p:animEffect>
                                      </p:childTnLst>
                                    </p:cTn>
                                  </p:par>
                                </p:childTnLst>
                              </p:cTn>
                            </p:par>
                            <p:par>
                              <p:cTn id="93" fill="hold">
                                <p:stCondLst>
                                  <p:cond delay="6000"/>
                                </p:stCondLst>
                                <p:childTnLst>
                                  <p:par>
                                    <p:cTn id="94" presetID="42" presetClass="entr" presetSubtype="0" fill="hold"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anim calcmode="lin" valueType="num">
                                          <p:cBhvr>
                                            <p:cTn id="97" dur="500" fill="hold"/>
                                            <p:tgtEl>
                                              <p:spTgt spid="41"/>
                                            </p:tgtEl>
                                            <p:attrNameLst>
                                              <p:attrName>ppt_x</p:attrName>
                                            </p:attrNameLst>
                                          </p:cBhvr>
                                          <p:tavLst>
                                            <p:tav tm="0">
                                              <p:val>
                                                <p:strVal val="#ppt_x"/>
                                              </p:val>
                                            </p:tav>
                                            <p:tav tm="100000">
                                              <p:val>
                                                <p:strVal val="#ppt_x"/>
                                              </p:val>
                                            </p:tav>
                                          </p:tavLst>
                                        </p:anim>
                                        <p:anim calcmode="lin" valueType="num">
                                          <p:cBhvr>
                                            <p:cTn id="98" dur="500" fill="hold"/>
                                            <p:tgtEl>
                                              <p:spTgt spid="41"/>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anim calcmode="lin" valueType="num">
                                          <p:cBhvr>
                                            <p:cTn id="102" dur="500" fill="hold"/>
                                            <p:tgtEl>
                                              <p:spTgt spid="46"/>
                                            </p:tgtEl>
                                            <p:attrNameLst>
                                              <p:attrName>ppt_x</p:attrName>
                                            </p:attrNameLst>
                                          </p:cBhvr>
                                          <p:tavLst>
                                            <p:tav tm="0">
                                              <p:val>
                                                <p:strVal val="#ppt_x"/>
                                              </p:val>
                                            </p:tav>
                                            <p:tav tm="100000">
                                              <p:val>
                                                <p:strVal val="#ppt_x"/>
                                              </p:val>
                                            </p:tav>
                                          </p:tavLst>
                                        </p:anim>
                                        <p:anim calcmode="lin" valueType="num">
                                          <p:cBhvr>
                                            <p:cTn id="103" dur="500" fill="hold"/>
                                            <p:tgtEl>
                                              <p:spTgt spid="46"/>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fade">
                                          <p:cBhvr>
                                            <p:cTn id="106" dur="500"/>
                                            <p:tgtEl>
                                              <p:spTgt spid="50"/>
                                            </p:tgtEl>
                                          </p:cBhvr>
                                        </p:animEffect>
                                        <p:anim calcmode="lin" valueType="num">
                                          <p:cBhvr>
                                            <p:cTn id="107" dur="500" fill="hold"/>
                                            <p:tgtEl>
                                              <p:spTgt spid="50"/>
                                            </p:tgtEl>
                                            <p:attrNameLst>
                                              <p:attrName>ppt_x</p:attrName>
                                            </p:attrNameLst>
                                          </p:cBhvr>
                                          <p:tavLst>
                                            <p:tav tm="0">
                                              <p:val>
                                                <p:strVal val="#ppt_x"/>
                                              </p:val>
                                            </p:tav>
                                            <p:tav tm="100000">
                                              <p:val>
                                                <p:strVal val="#ppt_x"/>
                                              </p:val>
                                            </p:tav>
                                          </p:tavLst>
                                        </p:anim>
                                        <p:anim calcmode="lin" valueType="num">
                                          <p:cBhvr>
                                            <p:cTn id="108" dur="5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500"/>
                                            <p:tgtEl>
                                              <p:spTgt spid="1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500"/>
                                            <p:tgtEl>
                                              <p:spTgt spid="2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fade">
                                          <p:cBhvr>
                                            <p:cTn id="124" dur="1000"/>
                                            <p:tgtEl>
                                              <p:spTgt spid="3"/>
                                            </p:tgtEl>
                                          </p:cBhvr>
                                        </p:animEffect>
                                        <p:anim calcmode="lin" valueType="num">
                                          <p:cBhvr>
                                            <p:cTn id="125" dur="1000" fill="hold"/>
                                            <p:tgtEl>
                                              <p:spTgt spid="3"/>
                                            </p:tgtEl>
                                            <p:attrNameLst>
                                              <p:attrName>ppt_x</p:attrName>
                                            </p:attrNameLst>
                                          </p:cBhvr>
                                          <p:tavLst>
                                            <p:tav tm="0">
                                              <p:val>
                                                <p:strVal val="#ppt_x"/>
                                              </p:val>
                                            </p:tav>
                                            <p:tav tm="100000">
                                              <p:val>
                                                <p:strVal val="#ppt_x"/>
                                              </p:val>
                                            </p:tav>
                                          </p:tavLst>
                                        </p:anim>
                                        <p:anim calcmode="lin" valueType="num">
                                          <p:cBhvr>
                                            <p:cTn id="1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1000"/>
                                            <p:tgtEl>
                                              <p:spTgt spid="14"/>
                                            </p:tgtEl>
                                          </p:cBhvr>
                                        </p:animEffect>
                                        <p:anim calcmode="lin" valueType="num">
                                          <p:cBhvr>
                                            <p:cTn id="132" dur="1000" fill="hold"/>
                                            <p:tgtEl>
                                              <p:spTgt spid="14"/>
                                            </p:tgtEl>
                                            <p:attrNameLst>
                                              <p:attrName>ppt_x</p:attrName>
                                            </p:attrNameLst>
                                          </p:cBhvr>
                                          <p:tavLst>
                                            <p:tav tm="0">
                                              <p:val>
                                                <p:strVal val="#ppt_x"/>
                                              </p:val>
                                            </p:tav>
                                            <p:tav tm="100000">
                                              <p:val>
                                                <p:strVal val="#ppt_x"/>
                                              </p:val>
                                            </p:tav>
                                          </p:tavLst>
                                        </p:anim>
                                        <p:anim calcmode="lin" valueType="num">
                                          <p:cBhvr>
                                            <p:cTn id="1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16"/>
                                            </p:tgtEl>
                                            <p:attrNameLst>
                                              <p:attrName>style.visibility</p:attrName>
                                            </p:attrNameLst>
                                          </p:cBhvr>
                                          <p:to>
                                            <p:strVal val="visible"/>
                                          </p:to>
                                        </p:set>
                                        <p:animEffect transition="in" filter="fade">
                                          <p:cBhvr>
                                            <p:cTn id="138" dur="1000"/>
                                            <p:tgtEl>
                                              <p:spTgt spid="16"/>
                                            </p:tgtEl>
                                          </p:cBhvr>
                                        </p:animEffect>
                                        <p:anim calcmode="lin" valueType="num">
                                          <p:cBhvr>
                                            <p:cTn id="139" dur="1000" fill="hold"/>
                                            <p:tgtEl>
                                              <p:spTgt spid="16"/>
                                            </p:tgtEl>
                                            <p:attrNameLst>
                                              <p:attrName>ppt_x</p:attrName>
                                            </p:attrNameLst>
                                          </p:cBhvr>
                                          <p:tavLst>
                                            <p:tav tm="0">
                                              <p:val>
                                                <p:strVal val="#ppt_x"/>
                                              </p:val>
                                            </p:tav>
                                            <p:tav tm="100000">
                                              <p:val>
                                                <p:strVal val="#ppt_x"/>
                                              </p:val>
                                            </p:tav>
                                          </p:tavLst>
                                        </p:anim>
                                        <p:anim calcmode="lin" valueType="num">
                                          <p:cBhvr>
                                            <p:cTn id="1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5" grpId="0"/>
          <p:bldP spid="17" grpId="0" animBg="1"/>
          <p:bldP spid="21" grpId="0" animBg="1"/>
          <p:bldP spid="27" grpId="0"/>
          <p:bldP spid="29" grpId="0" animBg="1"/>
          <p:bldP spid="33" grpId="0" animBg="1"/>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250" fill="hold"/>
                                            <p:tgtEl>
                                              <p:spTgt spid="17"/>
                                            </p:tgtEl>
                                            <p:attrNameLst>
                                              <p:attrName>ppt_x</p:attrName>
                                            </p:attrNameLst>
                                          </p:cBhvr>
                                          <p:tavLst>
                                            <p:tav tm="0">
                                              <p:val>
                                                <p:strVal val="0-#ppt_w/2"/>
                                              </p:val>
                                            </p:tav>
                                            <p:tav tm="100000">
                                              <p:val>
                                                <p:strVal val="#ppt_x"/>
                                              </p:val>
                                            </p:tav>
                                          </p:tavLst>
                                        </p:anim>
                                        <p:anim calcmode="lin" valueType="num">
                                          <p:cBhvr additive="base">
                                            <p:cTn id="16" dur="125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accel="40000" fill="hold" grpId="0"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250" fill="hold"/>
                                            <p:tgtEl>
                                              <p:spTgt spid="29"/>
                                            </p:tgtEl>
                                            <p:attrNameLst>
                                              <p:attrName>ppt_x</p:attrName>
                                            </p:attrNameLst>
                                          </p:cBhvr>
                                          <p:tavLst>
                                            <p:tav tm="0">
                                              <p:val>
                                                <p:strVal val="0-#ppt_w/2"/>
                                              </p:val>
                                            </p:tav>
                                            <p:tav tm="100000">
                                              <p:val>
                                                <p:strVal val="#ppt_x"/>
                                              </p:val>
                                            </p:tav>
                                          </p:tavLst>
                                        </p:anim>
                                        <p:anim calcmode="lin" valueType="num">
                                          <p:cBhvr additive="base">
                                            <p:cTn id="20" dur="125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 fill="hold"/>
                                            <p:tgtEl>
                                              <p:spTgt spid="6"/>
                                            </p:tgtEl>
                                            <p:attrNameLst>
                                              <p:attrName>ppt_w</p:attrName>
                                            </p:attrNameLst>
                                          </p:cBhvr>
                                          <p:tavLst>
                                            <p:tav tm="0">
                                              <p:val>
                                                <p:fltVal val="0"/>
                                              </p:val>
                                            </p:tav>
                                            <p:tav tm="100000">
                                              <p:val>
                                                <p:strVal val="#ppt_w"/>
                                              </p:val>
                                            </p:tav>
                                          </p:tavLst>
                                        </p:anim>
                                        <p:anim calcmode="lin" valueType="num">
                                          <p:cBhvr>
                                            <p:cTn id="25" dur="100" fill="hold"/>
                                            <p:tgtEl>
                                              <p:spTgt spid="6"/>
                                            </p:tgtEl>
                                            <p:attrNameLst>
                                              <p:attrName>ppt_h</p:attrName>
                                            </p:attrNameLst>
                                          </p:cBhvr>
                                          <p:tavLst>
                                            <p:tav tm="0">
                                              <p:val>
                                                <p:fltVal val="0"/>
                                              </p:val>
                                            </p:tav>
                                            <p:tav tm="100000">
                                              <p:val>
                                                <p:strVal val="#ppt_h"/>
                                              </p:val>
                                            </p:tav>
                                          </p:tavLst>
                                        </p:anim>
                                        <p:animEffect transition="in" filter="fade">
                                          <p:cBhvr>
                                            <p:cTn id="26" dur="100"/>
                                            <p:tgtEl>
                                              <p:spTgt spid="6"/>
                                            </p:tgtEl>
                                          </p:cBhvr>
                                        </p:animEffect>
                                      </p:childTnLst>
                                    </p:cTn>
                                  </p:par>
                                  <p:par>
                                    <p:cTn id="27" presetID="6" presetClass="emph" presetSubtype="0" fill="hold" nodeType="withEffect">
                                      <p:stCondLst>
                                        <p:cond delay="100"/>
                                      </p:stCondLst>
                                      <p:childTnLst>
                                        <p:animScale>
                                          <p:cBhvr>
                                            <p:cTn id="28" dur="100" fill="hold"/>
                                            <p:tgtEl>
                                              <p:spTgt spid="6"/>
                                            </p:tgtEl>
                                          </p:cBhvr>
                                          <p:by x="110000" y="110000"/>
                                        </p:animScale>
                                      </p:childTnLst>
                                    </p:cTn>
                                  </p:par>
                                  <p:par>
                                    <p:cTn id="29" presetID="6" presetClass="emph" presetSubtype="0" fill="hold" nodeType="withEffect">
                                      <p:stCondLst>
                                        <p:cond delay="200"/>
                                      </p:stCondLst>
                                      <p:childTnLst>
                                        <p:animScale>
                                          <p:cBhvr>
                                            <p:cTn id="30" dur="200" fill="hold"/>
                                            <p:tgtEl>
                                              <p:spTgt spid="6"/>
                                            </p:tgtEl>
                                          </p:cBhvr>
                                          <p:by x="90000" y="90000"/>
                                        </p:animScale>
                                      </p:childTnLst>
                                    </p:cTn>
                                  </p:par>
                                  <p:par>
                                    <p:cTn id="31" presetID="6" presetClass="emph" presetSubtype="0" fill="hold" nodeType="withEffect">
                                      <p:stCondLst>
                                        <p:cond delay="400"/>
                                      </p:stCondLst>
                                      <p:childTnLst>
                                        <p:animScale>
                                          <p:cBhvr>
                                            <p:cTn id="32" dur="100" fill="hold"/>
                                            <p:tgtEl>
                                              <p:spTgt spid="6"/>
                                            </p:tgtEl>
                                          </p:cBhvr>
                                          <p:by x="105000" y="105000"/>
                                        </p:animScale>
                                      </p:childTnLst>
                                    </p:cTn>
                                  </p:par>
                                  <p:par>
                                    <p:cTn id="33" presetID="6" presetClass="emph" presetSubtype="0" fill="hold" nodeType="withEffect">
                                      <p:stCondLst>
                                        <p:cond delay="500"/>
                                      </p:stCondLst>
                                      <p:childTnLst>
                                        <p:animScale>
                                          <p:cBhvr>
                                            <p:cTn id="34" dur="200" fill="hold"/>
                                            <p:tgtEl>
                                              <p:spTgt spid="6"/>
                                            </p:tgtEl>
                                          </p:cBhvr>
                                          <p:by x="95000" y="95000"/>
                                        </p:animScale>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 fill="hold"/>
                                            <p:tgtEl>
                                              <p:spTgt spid="18"/>
                                            </p:tgtEl>
                                            <p:attrNameLst>
                                              <p:attrName>ppt_w</p:attrName>
                                            </p:attrNameLst>
                                          </p:cBhvr>
                                          <p:tavLst>
                                            <p:tav tm="0">
                                              <p:val>
                                                <p:fltVal val="0"/>
                                              </p:val>
                                            </p:tav>
                                            <p:tav tm="100000">
                                              <p:val>
                                                <p:strVal val="#ppt_w"/>
                                              </p:val>
                                            </p:tav>
                                          </p:tavLst>
                                        </p:anim>
                                        <p:anim calcmode="lin" valueType="num">
                                          <p:cBhvr>
                                            <p:cTn id="39" dur="100" fill="hold"/>
                                            <p:tgtEl>
                                              <p:spTgt spid="18"/>
                                            </p:tgtEl>
                                            <p:attrNameLst>
                                              <p:attrName>ppt_h</p:attrName>
                                            </p:attrNameLst>
                                          </p:cBhvr>
                                          <p:tavLst>
                                            <p:tav tm="0">
                                              <p:val>
                                                <p:fltVal val="0"/>
                                              </p:val>
                                            </p:tav>
                                            <p:tav tm="100000">
                                              <p:val>
                                                <p:strVal val="#ppt_h"/>
                                              </p:val>
                                            </p:tav>
                                          </p:tavLst>
                                        </p:anim>
                                        <p:animEffect transition="in" filter="fade">
                                          <p:cBhvr>
                                            <p:cTn id="40" dur="100"/>
                                            <p:tgtEl>
                                              <p:spTgt spid="18"/>
                                            </p:tgtEl>
                                          </p:cBhvr>
                                        </p:animEffect>
                                      </p:childTnLst>
                                    </p:cTn>
                                  </p:par>
                                  <p:par>
                                    <p:cTn id="41" presetID="6" presetClass="emph" presetSubtype="0" fill="hold" nodeType="withEffect">
                                      <p:stCondLst>
                                        <p:cond delay="100"/>
                                      </p:stCondLst>
                                      <p:childTnLst>
                                        <p:animScale>
                                          <p:cBhvr>
                                            <p:cTn id="42" dur="100" fill="hold"/>
                                            <p:tgtEl>
                                              <p:spTgt spid="18"/>
                                            </p:tgtEl>
                                          </p:cBhvr>
                                          <p:by x="110000" y="110000"/>
                                        </p:animScale>
                                      </p:childTnLst>
                                    </p:cTn>
                                  </p:par>
                                  <p:par>
                                    <p:cTn id="43" presetID="6" presetClass="emph" presetSubtype="0" fill="hold" nodeType="withEffect">
                                      <p:stCondLst>
                                        <p:cond delay="200"/>
                                      </p:stCondLst>
                                      <p:childTnLst>
                                        <p:animScale>
                                          <p:cBhvr>
                                            <p:cTn id="44" dur="200" fill="hold"/>
                                            <p:tgtEl>
                                              <p:spTgt spid="18"/>
                                            </p:tgtEl>
                                          </p:cBhvr>
                                          <p:by x="90000" y="90000"/>
                                        </p:animScale>
                                      </p:childTnLst>
                                    </p:cTn>
                                  </p:par>
                                  <p:par>
                                    <p:cTn id="45" presetID="6" presetClass="emph" presetSubtype="0" fill="hold" nodeType="withEffect">
                                      <p:stCondLst>
                                        <p:cond delay="400"/>
                                      </p:stCondLst>
                                      <p:childTnLst>
                                        <p:animScale>
                                          <p:cBhvr>
                                            <p:cTn id="46" dur="100" fill="hold"/>
                                            <p:tgtEl>
                                              <p:spTgt spid="18"/>
                                            </p:tgtEl>
                                          </p:cBhvr>
                                          <p:by x="105000" y="105000"/>
                                        </p:animScale>
                                      </p:childTnLst>
                                    </p:cTn>
                                  </p:par>
                                  <p:par>
                                    <p:cTn id="47" presetID="6" presetClass="emph" presetSubtype="0" fill="hold" nodeType="withEffect">
                                      <p:stCondLst>
                                        <p:cond delay="500"/>
                                      </p:stCondLst>
                                      <p:childTnLst>
                                        <p:animScale>
                                          <p:cBhvr>
                                            <p:cTn id="48" dur="200" fill="hold"/>
                                            <p:tgtEl>
                                              <p:spTgt spid="18"/>
                                            </p:tgtEl>
                                          </p:cBhvr>
                                          <p:by x="95000" y="95000"/>
                                        </p:animScale>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100" fill="hold"/>
                                            <p:tgtEl>
                                              <p:spTgt spid="30"/>
                                            </p:tgtEl>
                                            <p:attrNameLst>
                                              <p:attrName>ppt_w</p:attrName>
                                            </p:attrNameLst>
                                          </p:cBhvr>
                                          <p:tavLst>
                                            <p:tav tm="0">
                                              <p:val>
                                                <p:fltVal val="0"/>
                                              </p:val>
                                            </p:tav>
                                            <p:tav tm="100000">
                                              <p:val>
                                                <p:strVal val="#ppt_w"/>
                                              </p:val>
                                            </p:tav>
                                          </p:tavLst>
                                        </p:anim>
                                        <p:anim calcmode="lin" valueType="num">
                                          <p:cBhvr>
                                            <p:cTn id="53" dur="100" fill="hold"/>
                                            <p:tgtEl>
                                              <p:spTgt spid="30"/>
                                            </p:tgtEl>
                                            <p:attrNameLst>
                                              <p:attrName>ppt_h</p:attrName>
                                            </p:attrNameLst>
                                          </p:cBhvr>
                                          <p:tavLst>
                                            <p:tav tm="0">
                                              <p:val>
                                                <p:fltVal val="0"/>
                                              </p:val>
                                            </p:tav>
                                            <p:tav tm="100000">
                                              <p:val>
                                                <p:strVal val="#ppt_h"/>
                                              </p:val>
                                            </p:tav>
                                          </p:tavLst>
                                        </p:anim>
                                        <p:animEffect transition="in" filter="fade">
                                          <p:cBhvr>
                                            <p:cTn id="54" dur="100"/>
                                            <p:tgtEl>
                                              <p:spTgt spid="30"/>
                                            </p:tgtEl>
                                          </p:cBhvr>
                                        </p:animEffect>
                                      </p:childTnLst>
                                    </p:cTn>
                                  </p:par>
                                  <p:par>
                                    <p:cTn id="55" presetID="6" presetClass="emph" presetSubtype="0" fill="hold" nodeType="withEffect">
                                      <p:stCondLst>
                                        <p:cond delay="100"/>
                                      </p:stCondLst>
                                      <p:childTnLst>
                                        <p:animScale>
                                          <p:cBhvr>
                                            <p:cTn id="56" dur="100" fill="hold"/>
                                            <p:tgtEl>
                                              <p:spTgt spid="30"/>
                                            </p:tgtEl>
                                          </p:cBhvr>
                                          <p:by x="110000" y="110000"/>
                                        </p:animScale>
                                      </p:childTnLst>
                                    </p:cTn>
                                  </p:par>
                                  <p:par>
                                    <p:cTn id="57" presetID="6" presetClass="emph" presetSubtype="0" fill="hold" nodeType="withEffect">
                                      <p:stCondLst>
                                        <p:cond delay="200"/>
                                      </p:stCondLst>
                                      <p:childTnLst>
                                        <p:animScale>
                                          <p:cBhvr>
                                            <p:cTn id="58" dur="200" fill="hold"/>
                                            <p:tgtEl>
                                              <p:spTgt spid="30"/>
                                            </p:tgtEl>
                                          </p:cBhvr>
                                          <p:by x="90000" y="90000"/>
                                        </p:animScale>
                                      </p:childTnLst>
                                    </p:cTn>
                                  </p:par>
                                  <p:par>
                                    <p:cTn id="59" presetID="6" presetClass="emph" presetSubtype="0" fill="hold" nodeType="withEffect">
                                      <p:stCondLst>
                                        <p:cond delay="400"/>
                                      </p:stCondLst>
                                      <p:childTnLst>
                                        <p:animScale>
                                          <p:cBhvr>
                                            <p:cTn id="60" dur="100" fill="hold"/>
                                            <p:tgtEl>
                                              <p:spTgt spid="30"/>
                                            </p:tgtEl>
                                          </p:cBhvr>
                                          <p:by x="105000" y="105000"/>
                                        </p:animScale>
                                      </p:childTnLst>
                                    </p:cTn>
                                  </p:par>
                                  <p:par>
                                    <p:cTn id="61" presetID="6" presetClass="emph" presetSubtype="0" fill="hold" nodeType="withEffect">
                                      <p:stCondLst>
                                        <p:cond delay="500"/>
                                      </p:stCondLst>
                                      <p:childTnLst>
                                        <p:animScale>
                                          <p:cBhvr>
                                            <p:cTn id="62" dur="200" fill="hold"/>
                                            <p:tgtEl>
                                              <p:spTgt spid="30"/>
                                            </p:tgtEl>
                                          </p:cBhvr>
                                          <p:by x="95000" y="95000"/>
                                        </p:animScale>
                                      </p:childTnLst>
                                    </p:cTn>
                                  </p:par>
                                </p:childTnLst>
                              </p:cTn>
                            </p:par>
                            <p:par>
                              <p:cTn id="63" fill="hold">
                                <p:stCondLst>
                                  <p:cond delay="3500"/>
                                </p:stCondLst>
                                <p:childTnLst>
                                  <p:par>
                                    <p:cTn id="64" presetID="21"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heel(1)">
                                          <p:cBhvr>
                                            <p:cTn id="66" dur="1500"/>
                                            <p:tgtEl>
                                              <p:spTgt spid="9"/>
                                            </p:tgtEl>
                                          </p:cBhvr>
                                        </p:animEffect>
                                      </p:childTnLst>
                                    </p:cTn>
                                  </p:par>
                                  <p:par>
                                    <p:cTn id="67" presetID="21" presetClass="entr" presetSubtype="1" fill="hold" grpId="0" nodeType="withEffect">
                                      <p:stCondLst>
                                        <p:cond delay="250"/>
                                      </p:stCondLst>
                                      <p:childTnLst>
                                        <p:set>
                                          <p:cBhvr>
                                            <p:cTn id="68" dur="1" fill="hold">
                                              <p:stCondLst>
                                                <p:cond delay="0"/>
                                              </p:stCondLst>
                                            </p:cTn>
                                            <p:tgtEl>
                                              <p:spTgt spid="21"/>
                                            </p:tgtEl>
                                            <p:attrNameLst>
                                              <p:attrName>style.visibility</p:attrName>
                                            </p:attrNameLst>
                                          </p:cBhvr>
                                          <p:to>
                                            <p:strVal val="visible"/>
                                          </p:to>
                                        </p:set>
                                        <p:animEffect transition="in" filter="wheel(1)">
                                          <p:cBhvr>
                                            <p:cTn id="69" dur="1500"/>
                                            <p:tgtEl>
                                              <p:spTgt spid="21"/>
                                            </p:tgtEl>
                                          </p:cBhvr>
                                        </p:animEffect>
                                      </p:childTnLst>
                                    </p:cTn>
                                  </p:par>
                                  <p:par>
                                    <p:cTn id="70" presetID="21" presetClass="entr" presetSubtype="1" fill="hold" grpId="0" nodeType="withEffect">
                                      <p:stCondLst>
                                        <p:cond delay="500"/>
                                      </p:stCondLst>
                                      <p:childTnLst>
                                        <p:set>
                                          <p:cBhvr>
                                            <p:cTn id="71" dur="1" fill="hold">
                                              <p:stCondLst>
                                                <p:cond delay="0"/>
                                              </p:stCondLst>
                                            </p:cTn>
                                            <p:tgtEl>
                                              <p:spTgt spid="33"/>
                                            </p:tgtEl>
                                            <p:attrNameLst>
                                              <p:attrName>style.visibility</p:attrName>
                                            </p:attrNameLst>
                                          </p:cBhvr>
                                          <p:to>
                                            <p:strVal val="visible"/>
                                          </p:to>
                                        </p:set>
                                        <p:animEffect transition="in" filter="wheel(1)">
                                          <p:cBhvr>
                                            <p:cTn id="72" dur="1500"/>
                                            <p:tgtEl>
                                              <p:spTgt spid="33"/>
                                            </p:tgtEl>
                                          </p:cBhvr>
                                        </p:animEffect>
                                      </p:childTnLst>
                                    </p:cTn>
                                  </p:par>
                                </p:childTnLst>
                              </p:cTn>
                            </p:par>
                            <p:par>
                              <p:cTn id="73" fill="hold">
                                <p:stCondLst>
                                  <p:cond delay="5000"/>
                                </p:stCondLst>
                                <p:childTnLst>
                                  <p:par>
                                    <p:cTn id="74" presetID="10" presetClass="entr" presetSubtype="0" fill="hold" nodeType="after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par>
                                    <p:cTn id="77" presetID="10" presetClass="entr" presetSubtype="0" fill="hold" nodeType="withEffect">
                                      <p:stCondLst>
                                        <p:cond delay="25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nodeType="withEffect">
                                      <p:stCondLst>
                                        <p:cond delay="50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5500"/>
                                </p:stCondLst>
                                <p:childTnLst>
                                  <p:par>
                                    <p:cTn id="84" presetID="16" presetClass="entr" presetSubtype="37"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barn(outVertical)">
                                          <p:cBhvr>
                                            <p:cTn id="86" dur="500"/>
                                            <p:tgtEl>
                                              <p:spTgt spid="13"/>
                                            </p:tgtEl>
                                          </p:cBhvr>
                                        </p:animEffect>
                                      </p:childTnLst>
                                    </p:cTn>
                                  </p:par>
                                  <p:par>
                                    <p:cTn id="87" presetID="16" presetClass="entr" presetSubtype="37"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arn(outVertical)">
                                          <p:cBhvr>
                                            <p:cTn id="89" dur="500"/>
                                            <p:tgtEl>
                                              <p:spTgt spid="25"/>
                                            </p:tgtEl>
                                          </p:cBhvr>
                                        </p:animEffect>
                                      </p:childTnLst>
                                    </p:cTn>
                                  </p:par>
                                  <p:par>
                                    <p:cTn id="90" presetID="16" presetClass="entr" presetSubtype="37" fill="hold"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outVertical)">
                                          <p:cBhvr>
                                            <p:cTn id="92" dur="500"/>
                                            <p:tgtEl>
                                              <p:spTgt spid="37"/>
                                            </p:tgtEl>
                                          </p:cBhvr>
                                        </p:animEffect>
                                      </p:childTnLst>
                                    </p:cTn>
                                  </p:par>
                                </p:childTnLst>
                              </p:cTn>
                            </p:par>
                            <p:par>
                              <p:cTn id="93" fill="hold">
                                <p:stCondLst>
                                  <p:cond delay="6000"/>
                                </p:stCondLst>
                                <p:childTnLst>
                                  <p:par>
                                    <p:cTn id="94" presetID="42" presetClass="entr" presetSubtype="0" fill="hold"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anim calcmode="lin" valueType="num">
                                          <p:cBhvr>
                                            <p:cTn id="97" dur="500" fill="hold"/>
                                            <p:tgtEl>
                                              <p:spTgt spid="41"/>
                                            </p:tgtEl>
                                            <p:attrNameLst>
                                              <p:attrName>ppt_x</p:attrName>
                                            </p:attrNameLst>
                                          </p:cBhvr>
                                          <p:tavLst>
                                            <p:tav tm="0">
                                              <p:val>
                                                <p:strVal val="#ppt_x"/>
                                              </p:val>
                                            </p:tav>
                                            <p:tav tm="100000">
                                              <p:val>
                                                <p:strVal val="#ppt_x"/>
                                              </p:val>
                                            </p:tav>
                                          </p:tavLst>
                                        </p:anim>
                                        <p:anim calcmode="lin" valueType="num">
                                          <p:cBhvr>
                                            <p:cTn id="98" dur="500" fill="hold"/>
                                            <p:tgtEl>
                                              <p:spTgt spid="41"/>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anim calcmode="lin" valueType="num">
                                          <p:cBhvr>
                                            <p:cTn id="102" dur="500" fill="hold"/>
                                            <p:tgtEl>
                                              <p:spTgt spid="46"/>
                                            </p:tgtEl>
                                            <p:attrNameLst>
                                              <p:attrName>ppt_x</p:attrName>
                                            </p:attrNameLst>
                                          </p:cBhvr>
                                          <p:tavLst>
                                            <p:tav tm="0">
                                              <p:val>
                                                <p:strVal val="#ppt_x"/>
                                              </p:val>
                                            </p:tav>
                                            <p:tav tm="100000">
                                              <p:val>
                                                <p:strVal val="#ppt_x"/>
                                              </p:val>
                                            </p:tav>
                                          </p:tavLst>
                                        </p:anim>
                                        <p:anim calcmode="lin" valueType="num">
                                          <p:cBhvr>
                                            <p:cTn id="103" dur="500" fill="hold"/>
                                            <p:tgtEl>
                                              <p:spTgt spid="46"/>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fade">
                                          <p:cBhvr>
                                            <p:cTn id="106" dur="500"/>
                                            <p:tgtEl>
                                              <p:spTgt spid="50"/>
                                            </p:tgtEl>
                                          </p:cBhvr>
                                        </p:animEffect>
                                        <p:anim calcmode="lin" valueType="num">
                                          <p:cBhvr>
                                            <p:cTn id="107" dur="500" fill="hold"/>
                                            <p:tgtEl>
                                              <p:spTgt spid="50"/>
                                            </p:tgtEl>
                                            <p:attrNameLst>
                                              <p:attrName>ppt_x</p:attrName>
                                            </p:attrNameLst>
                                          </p:cBhvr>
                                          <p:tavLst>
                                            <p:tav tm="0">
                                              <p:val>
                                                <p:strVal val="#ppt_x"/>
                                              </p:val>
                                            </p:tav>
                                            <p:tav tm="100000">
                                              <p:val>
                                                <p:strVal val="#ppt_x"/>
                                              </p:val>
                                            </p:tav>
                                          </p:tavLst>
                                        </p:anim>
                                        <p:anim calcmode="lin" valueType="num">
                                          <p:cBhvr>
                                            <p:cTn id="108" dur="5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500"/>
                                            <p:tgtEl>
                                              <p:spTgt spid="1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500"/>
                                            <p:tgtEl>
                                              <p:spTgt spid="2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fade">
                                          <p:cBhvr>
                                            <p:cTn id="124" dur="1000"/>
                                            <p:tgtEl>
                                              <p:spTgt spid="3"/>
                                            </p:tgtEl>
                                          </p:cBhvr>
                                        </p:animEffect>
                                        <p:anim calcmode="lin" valueType="num">
                                          <p:cBhvr>
                                            <p:cTn id="125" dur="1000" fill="hold"/>
                                            <p:tgtEl>
                                              <p:spTgt spid="3"/>
                                            </p:tgtEl>
                                            <p:attrNameLst>
                                              <p:attrName>ppt_x</p:attrName>
                                            </p:attrNameLst>
                                          </p:cBhvr>
                                          <p:tavLst>
                                            <p:tav tm="0">
                                              <p:val>
                                                <p:strVal val="#ppt_x"/>
                                              </p:val>
                                            </p:tav>
                                            <p:tav tm="100000">
                                              <p:val>
                                                <p:strVal val="#ppt_x"/>
                                              </p:val>
                                            </p:tav>
                                          </p:tavLst>
                                        </p:anim>
                                        <p:anim calcmode="lin" valueType="num">
                                          <p:cBhvr>
                                            <p:cTn id="1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1000"/>
                                            <p:tgtEl>
                                              <p:spTgt spid="14"/>
                                            </p:tgtEl>
                                          </p:cBhvr>
                                        </p:animEffect>
                                        <p:anim calcmode="lin" valueType="num">
                                          <p:cBhvr>
                                            <p:cTn id="132" dur="1000" fill="hold"/>
                                            <p:tgtEl>
                                              <p:spTgt spid="14"/>
                                            </p:tgtEl>
                                            <p:attrNameLst>
                                              <p:attrName>ppt_x</p:attrName>
                                            </p:attrNameLst>
                                          </p:cBhvr>
                                          <p:tavLst>
                                            <p:tav tm="0">
                                              <p:val>
                                                <p:strVal val="#ppt_x"/>
                                              </p:val>
                                            </p:tav>
                                            <p:tav tm="100000">
                                              <p:val>
                                                <p:strVal val="#ppt_x"/>
                                              </p:val>
                                            </p:tav>
                                          </p:tavLst>
                                        </p:anim>
                                        <p:anim calcmode="lin" valueType="num">
                                          <p:cBhvr>
                                            <p:cTn id="1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16"/>
                                            </p:tgtEl>
                                            <p:attrNameLst>
                                              <p:attrName>style.visibility</p:attrName>
                                            </p:attrNameLst>
                                          </p:cBhvr>
                                          <p:to>
                                            <p:strVal val="visible"/>
                                          </p:to>
                                        </p:set>
                                        <p:animEffect transition="in" filter="fade">
                                          <p:cBhvr>
                                            <p:cTn id="138" dur="1000"/>
                                            <p:tgtEl>
                                              <p:spTgt spid="16"/>
                                            </p:tgtEl>
                                          </p:cBhvr>
                                        </p:animEffect>
                                        <p:anim calcmode="lin" valueType="num">
                                          <p:cBhvr>
                                            <p:cTn id="139" dur="1000" fill="hold"/>
                                            <p:tgtEl>
                                              <p:spTgt spid="16"/>
                                            </p:tgtEl>
                                            <p:attrNameLst>
                                              <p:attrName>ppt_x</p:attrName>
                                            </p:attrNameLst>
                                          </p:cBhvr>
                                          <p:tavLst>
                                            <p:tav tm="0">
                                              <p:val>
                                                <p:strVal val="#ppt_x"/>
                                              </p:val>
                                            </p:tav>
                                            <p:tav tm="100000">
                                              <p:val>
                                                <p:strVal val="#ppt_x"/>
                                              </p:val>
                                            </p:tav>
                                          </p:tavLst>
                                        </p:anim>
                                        <p:anim calcmode="lin" valueType="num">
                                          <p:cBhvr>
                                            <p:cTn id="1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5" grpId="0"/>
          <p:bldP spid="17" grpId="0" animBg="1"/>
          <p:bldP spid="21" grpId="0" animBg="1"/>
          <p:bldP spid="27" grpId="0"/>
          <p:bldP spid="29" grpId="0" animBg="1"/>
          <p:bldP spid="33" grpId="0" animBg="1"/>
          <p:bldP spid="3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715857" y="392642"/>
            <a:ext cx="2072960" cy="2584754"/>
            <a:chOff x="3295850" y="1908877"/>
            <a:chExt cx="3738030" cy="4660916"/>
          </a:xfrm>
        </p:grpSpPr>
        <p:sp>
          <p:nvSpPr>
            <p:cNvPr id="12"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4"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6" name="圆角矩形 6"/>
          <p:cNvSpPr/>
          <p:nvPr/>
        </p:nvSpPr>
        <p:spPr>
          <a:xfrm>
            <a:off x="3269582" y="857169"/>
            <a:ext cx="3894951"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7" name="组合 16"/>
          <p:cNvGrpSpPr/>
          <p:nvPr/>
        </p:nvGrpSpPr>
        <p:grpSpPr>
          <a:xfrm>
            <a:off x="3339871" y="1171026"/>
            <a:ext cx="118508" cy="118509"/>
            <a:chOff x="4486616" y="3001075"/>
            <a:chExt cx="274695" cy="274699"/>
          </a:xfrm>
        </p:grpSpPr>
        <p:sp>
          <p:nvSpPr>
            <p:cNvPr id="18" name="椭圆 1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 name="组合 19"/>
          <p:cNvGrpSpPr/>
          <p:nvPr/>
        </p:nvGrpSpPr>
        <p:grpSpPr>
          <a:xfrm>
            <a:off x="3040366" y="1171026"/>
            <a:ext cx="118508" cy="118509"/>
            <a:chOff x="4486616" y="3001075"/>
            <a:chExt cx="274695" cy="274699"/>
          </a:xfrm>
        </p:grpSpPr>
        <p:sp>
          <p:nvSpPr>
            <p:cNvPr id="21" name="椭圆 2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3" name="组合 22"/>
          <p:cNvGrpSpPr/>
          <p:nvPr/>
        </p:nvGrpSpPr>
        <p:grpSpPr>
          <a:xfrm>
            <a:off x="3106923" y="1204688"/>
            <a:ext cx="288238" cy="46073"/>
            <a:chOff x="4318304" y="3089060"/>
            <a:chExt cx="384317" cy="61430"/>
          </a:xfrm>
        </p:grpSpPr>
        <p:sp>
          <p:nvSpPr>
            <p:cNvPr id="24"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6" name="文本框 25"/>
          <p:cNvSpPr txBox="1"/>
          <p:nvPr/>
        </p:nvSpPr>
        <p:spPr>
          <a:xfrm>
            <a:off x="4081769" y="982081"/>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查找显性知识</a:t>
            </a:r>
            <a:endParaRPr lang="zh-CN" altLang="en-US" sz="2700" dirty="0">
              <a:solidFill>
                <a:schemeClr val="bg1"/>
              </a:solidFill>
              <a:latin typeface="造字工房悦黑体验版细体" pitchFamily="50" charset="-122"/>
              <a:ea typeface="造字工房悦黑体验版细体" pitchFamily="50" charset="-122"/>
            </a:endParaRPr>
          </a:p>
        </p:txBody>
      </p:sp>
      <p:grpSp>
        <p:nvGrpSpPr>
          <p:cNvPr id="27" name="组合 26"/>
          <p:cNvGrpSpPr/>
          <p:nvPr/>
        </p:nvGrpSpPr>
        <p:grpSpPr>
          <a:xfrm>
            <a:off x="2161103" y="960737"/>
            <a:ext cx="589923" cy="553376"/>
            <a:chOff x="3108756" y="2110160"/>
            <a:chExt cx="745081" cy="698920"/>
          </a:xfrm>
          <a:solidFill>
            <a:schemeClr val="bg1"/>
          </a:solidFill>
        </p:grpSpPr>
        <p:sp>
          <p:nvSpPr>
            <p:cNvPr id="28"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2"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3"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4"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35"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36" name="组合 35"/>
          <p:cNvGrpSpPr/>
          <p:nvPr/>
        </p:nvGrpSpPr>
        <p:grpSpPr>
          <a:xfrm>
            <a:off x="3641395" y="1050974"/>
            <a:ext cx="451147" cy="429668"/>
            <a:chOff x="5030931" y="2884106"/>
            <a:chExt cx="601529" cy="572890"/>
          </a:xfrm>
        </p:grpSpPr>
        <p:sp>
          <p:nvSpPr>
            <p:cNvPr id="37" name="椭圆 36"/>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8" name="文本框 37"/>
            <p:cNvSpPr txBox="1"/>
            <p:nvPr/>
          </p:nvSpPr>
          <p:spPr>
            <a:xfrm>
              <a:off x="5030931" y="2902999"/>
              <a:ext cx="601529" cy="553997"/>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01</a:t>
              </a:r>
              <a:endParaRPr lang="zh-CN" altLang="en-US" sz="2100" dirty="0">
                <a:solidFill>
                  <a:srgbClr val="FFB850"/>
                </a:solidFill>
                <a:latin typeface="Impact" panose="020B080603090205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右 1"/>
          <p:cNvSpPr/>
          <p:nvPr/>
        </p:nvSpPr>
        <p:spPr>
          <a:xfrm>
            <a:off x="5560542" y="1804084"/>
            <a:ext cx="1771136" cy="1210962"/>
          </a:xfrm>
          <a:prstGeom prst="rightArrow">
            <a:avLst/>
          </a:prstGeom>
          <a:solidFill>
            <a:srgbClr val="FFB03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查准率</a:t>
            </a:r>
            <a:endParaRPr lang="zh-CN" altLang="en-US" sz="1800" dirty="0">
              <a:latin typeface="微软雅黑" panose="020B0503020204020204" pitchFamily="34" charset="-122"/>
              <a:ea typeface="微软雅黑" panose="020B0503020204020204" pitchFamily="34" charset="-122"/>
            </a:endParaRPr>
          </a:p>
        </p:txBody>
      </p:sp>
      <p:sp>
        <p:nvSpPr>
          <p:cNvPr id="6" name="箭头: 左 5"/>
          <p:cNvSpPr/>
          <p:nvPr/>
        </p:nvSpPr>
        <p:spPr>
          <a:xfrm>
            <a:off x="1985317" y="1804084"/>
            <a:ext cx="1771136" cy="1210962"/>
          </a:xfrm>
          <a:prstGeom prst="leftArrow">
            <a:avLst/>
          </a:prstGeom>
          <a:solidFill>
            <a:srgbClr val="01ACBE"/>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查全率</a:t>
            </a:r>
            <a:endParaRPr lang="zh-CN" altLang="en-US" sz="18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789404" y="2209510"/>
            <a:ext cx="2026512"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用户检索需求</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5094027" y="1660430"/>
            <a:ext cx="1293230" cy="1114451"/>
          </a:xfrm>
          <a:prstGeom prst="hexagon">
            <a:avLst/>
          </a:prstGeom>
          <a:solidFill>
            <a:srgbClr val="00B0F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3500</a:t>
            </a:r>
            <a:r>
              <a:rPr lang="zh-CN" altLang="en-US" sz="1875" dirty="0">
                <a:solidFill>
                  <a:prstClr val="white"/>
                </a:solidFill>
                <a:latin typeface="微软雅黑" panose="020B0503020204020204" pitchFamily="34" charset="-122"/>
                <a:ea typeface="微软雅黑" panose="020B0503020204020204" pitchFamily="34" charset="-122"/>
              </a:rPr>
              <a:t>条学科分类表</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7" name="六边形 6"/>
          <p:cNvSpPr/>
          <p:nvPr/>
        </p:nvSpPr>
        <p:spPr>
          <a:xfrm>
            <a:off x="5097547" y="2864755"/>
            <a:ext cx="1293230" cy="1114451"/>
          </a:xfrm>
          <a:prstGeom prst="hexagon">
            <a:avLst/>
          </a:prstGeom>
          <a:solidFill>
            <a:schemeClr val="accent2">
              <a:lumMod val="60000"/>
              <a:lumOff val="40000"/>
            </a:schemeClr>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8</a:t>
            </a:r>
            <a:r>
              <a:rPr lang="zh-CN" altLang="en-US" sz="1875" dirty="0">
                <a:solidFill>
                  <a:prstClr val="white"/>
                </a:solidFill>
                <a:latin typeface="微软雅黑" panose="020B0503020204020204" pitchFamily="34" charset="-122"/>
                <a:ea typeface="微软雅黑" panose="020B0503020204020204" pitchFamily="34" charset="-122"/>
              </a:rPr>
              <a:t>万同位词</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9" name="六边形 8"/>
          <p:cNvSpPr/>
          <p:nvPr/>
        </p:nvSpPr>
        <p:spPr>
          <a:xfrm>
            <a:off x="2903437" y="2855437"/>
            <a:ext cx="1293230" cy="1114451"/>
          </a:xfrm>
          <a:prstGeom prst="hexagon">
            <a:avLst/>
          </a:prstGeom>
          <a:solidFill>
            <a:schemeClr val="accent5">
              <a:lumMod val="40000"/>
              <a:lumOff val="60000"/>
            </a:schemeClr>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33</a:t>
            </a:r>
            <a:r>
              <a:rPr lang="zh-CN" altLang="en-US" sz="1875" dirty="0">
                <a:solidFill>
                  <a:prstClr val="white"/>
                </a:solidFill>
                <a:latin typeface="微软雅黑" panose="020B0503020204020204" pitchFamily="34" charset="-122"/>
                <a:ea typeface="微软雅黑" panose="020B0503020204020204" pitchFamily="34" charset="-122"/>
              </a:rPr>
              <a:t>万机构库</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10" name="六边形 9"/>
          <p:cNvSpPr/>
          <p:nvPr/>
        </p:nvSpPr>
        <p:spPr>
          <a:xfrm>
            <a:off x="2865986" y="1647609"/>
            <a:ext cx="1293230" cy="1114451"/>
          </a:xfrm>
          <a:prstGeom prst="hexagon">
            <a:avLst/>
          </a:prstGeom>
          <a:solidFill>
            <a:srgbClr val="FFB85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20</a:t>
            </a:r>
            <a:r>
              <a:rPr lang="zh-CN" altLang="en-US" sz="1875" dirty="0">
                <a:solidFill>
                  <a:prstClr val="white"/>
                </a:solidFill>
                <a:latin typeface="微软雅黑" panose="020B0503020204020204" pitchFamily="34" charset="-122"/>
                <a:ea typeface="微软雅黑" panose="020B0503020204020204" pitchFamily="34" charset="-122"/>
              </a:rPr>
              <a:t>万</a:t>
            </a:r>
            <a:endParaRPr lang="en-US" altLang="zh-CN" sz="1875" dirty="0">
              <a:solidFill>
                <a:prstClr val="white"/>
              </a:solidFill>
              <a:latin typeface="微软雅黑" panose="020B0503020204020204" pitchFamily="34" charset="-122"/>
              <a:ea typeface="微软雅黑" panose="020B0503020204020204" pitchFamily="34" charset="-122"/>
            </a:endParaRPr>
          </a:p>
          <a:p>
            <a:pPr algn="ctr"/>
            <a:r>
              <a:rPr lang="zh-CN" altLang="en-US" sz="1875" dirty="0">
                <a:solidFill>
                  <a:prstClr val="white"/>
                </a:solidFill>
                <a:latin typeface="微软雅黑" panose="020B0503020204020204" pitchFamily="34" charset="-122"/>
                <a:ea typeface="微软雅黑" panose="020B0503020204020204" pitchFamily="34" charset="-122"/>
              </a:rPr>
              <a:t>刊名表</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17" name="六边形 16"/>
          <p:cNvSpPr/>
          <p:nvPr/>
        </p:nvSpPr>
        <p:spPr>
          <a:xfrm>
            <a:off x="1308462" y="2063278"/>
            <a:ext cx="1770355" cy="1513079"/>
          </a:xfrm>
          <a:prstGeom prst="hexagon">
            <a:avLst/>
          </a:prstGeom>
          <a:solidFill>
            <a:srgbClr val="01ACBE"/>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700</a:t>
            </a:r>
            <a:r>
              <a:rPr lang="zh-CN" altLang="en-US" sz="1875" dirty="0">
                <a:solidFill>
                  <a:prstClr val="white"/>
                </a:solidFill>
                <a:latin typeface="微软雅黑" panose="020B0503020204020204" pitchFamily="34" charset="-122"/>
                <a:ea typeface="微软雅黑" panose="020B0503020204020204" pitchFamily="34" charset="-122"/>
              </a:rPr>
              <a:t>个数据库收录来源表</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18" name="六边形 17"/>
          <p:cNvSpPr/>
          <p:nvPr/>
        </p:nvSpPr>
        <p:spPr>
          <a:xfrm>
            <a:off x="3982536" y="1045441"/>
            <a:ext cx="1300748" cy="1114451"/>
          </a:xfrm>
          <a:prstGeom prst="hexagon">
            <a:avLst/>
          </a:prstGeom>
          <a:solidFill>
            <a:srgbClr val="E87071"/>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42</a:t>
            </a:r>
            <a:r>
              <a:rPr lang="zh-CN" altLang="en-US" sz="1875" dirty="0">
                <a:solidFill>
                  <a:prstClr val="white"/>
                </a:solidFill>
                <a:latin typeface="微软雅黑" panose="020B0503020204020204" pitchFamily="34" charset="-122"/>
                <a:ea typeface="微软雅黑" panose="020B0503020204020204" pitchFamily="34" charset="-122"/>
              </a:rPr>
              <a:t>万主题词表</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19" name="六边形 18"/>
          <p:cNvSpPr/>
          <p:nvPr/>
        </p:nvSpPr>
        <p:spPr>
          <a:xfrm>
            <a:off x="3994971" y="3475098"/>
            <a:ext cx="1300510" cy="1133111"/>
          </a:xfrm>
          <a:prstGeom prst="hexagon">
            <a:avLst/>
          </a:prstGeom>
          <a:solidFill>
            <a:srgbClr val="6095C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75" dirty="0">
                <a:solidFill>
                  <a:prstClr val="white"/>
                </a:solidFill>
                <a:latin typeface="微软雅黑" panose="020B0503020204020204" pitchFamily="34" charset="-122"/>
                <a:ea typeface="微软雅黑" panose="020B0503020204020204" pitchFamily="34" charset="-122"/>
              </a:rPr>
              <a:t>重要索引库</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20" name="六边形 19"/>
          <p:cNvSpPr/>
          <p:nvPr/>
        </p:nvSpPr>
        <p:spPr>
          <a:xfrm>
            <a:off x="6171966" y="2083853"/>
            <a:ext cx="1748844" cy="1502410"/>
          </a:xfrm>
          <a:prstGeom prst="hexagon">
            <a:avLst/>
          </a:prstGeom>
          <a:solidFill>
            <a:srgbClr val="C0000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2500</a:t>
            </a:r>
            <a:r>
              <a:rPr lang="zh-CN" altLang="en-US" sz="1875" dirty="0">
                <a:solidFill>
                  <a:prstClr val="white"/>
                </a:solidFill>
                <a:latin typeface="微软雅黑" panose="020B0503020204020204" pitchFamily="34" charset="-122"/>
                <a:ea typeface="微软雅黑" panose="020B0503020204020204" pitchFamily="34" charset="-122"/>
              </a:rPr>
              <a:t>万学术专业词库</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21" name="六边形 20"/>
          <p:cNvSpPr/>
          <p:nvPr/>
        </p:nvSpPr>
        <p:spPr>
          <a:xfrm>
            <a:off x="3975871" y="2250385"/>
            <a:ext cx="1309564" cy="1148893"/>
          </a:xfrm>
          <a:prstGeom prst="hexagon">
            <a:avLst/>
          </a:prstGeom>
          <a:solidFill>
            <a:srgbClr val="00B050"/>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75" dirty="0">
                <a:solidFill>
                  <a:prstClr val="white"/>
                </a:solidFill>
                <a:latin typeface="微软雅黑" panose="020B0503020204020204" pitchFamily="34" charset="-122"/>
                <a:ea typeface="微软雅黑" panose="020B0503020204020204" pitchFamily="34" charset="-122"/>
              </a:rPr>
              <a:t>610</a:t>
            </a:r>
            <a:r>
              <a:rPr lang="zh-CN" altLang="en-US" sz="1875" dirty="0">
                <a:solidFill>
                  <a:prstClr val="white"/>
                </a:solidFill>
                <a:latin typeface="微软雅黑" panose="020B0503020204020204" pitchFamily="34" charset="-122"/>
                <a:ea typeface="微软雅黑" panose="020B0503020204020204" pitchFamily="34" charset="-122"/>
              </a:rPr>
              <a:t>万作者库</a:t>
            </a:r>
            <a:endParaRPr lang="zh-CN" altLang="en-US" sz="1875" dirty="0">
              <a:solidFill>
                <a:prstClr val="white"/>
              </a:solidFill>
              <a:latin typeface="微软雅黑" panose="020B0503020204020204" pitchFamily="34" charset="-122"/>
              <a:ea typeface="微软雅黑" panose="020B0503020204020204" pitchFamily="34" charset="-122"/>
            </a:endParaRPr>
          </a:p>
        </p:txBody>
      </p:sp>
      <p:sp>
        <p:nvSpPr>
          <p:cNvPr id="13" name="圆角矩形 1"/>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B03D"/>
                </a:solidFill>
                <a:latin typeface="微软雅黑" panose="020B0503020204020204" pitchFamily="34" charset="-122"/>
                <a:ea typeface="微软雅黑" panose="020B0503020204020204" pitchFamily="34" charset="-122"/>
              </a:rPr>
              <a:t>专业级强大词表库保障</a:t>
            </a:r>
            <a:endParaRPr lang="zh-CN" altLang="en-US" sz="1600" b="1" dirty="0">
              <a:solidFill>
                <a:srgbClr val="FFB03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25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par>
                                <p:cTn id="14" presetID="23" presetClass="entr" presetSubtype="528" fill="hold" grpId="0" nodeType="withEffect">
                                  <p:stCondLst>
                                    <p:cond delay="30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250"/>
                                  </p:stCondLst>
                                  <p:childTnLst>
                                    <p:animEffect transition="out" filter="fade">
                                      <p:cBhvr>
                                        <p:cTn id="21" dur="500" tmFilter="0, 0; .2, .5; .8, .5; 1, 0"/>
                                        <p:tgtEl>
                                          <p:spTgt spid="3"/>
                                        </p:tgtEl>
                                      </p:cBhvr>
                                    </p:animEffect>
                                    <p:animScale>
                                      <p:cBhvr>
                                        <p:cTn id="22" dur="250" autoRev="1" fill="hold"/>
                                        <p:tgtEl>
                                          <p:spTgt spid="3"/>
                                        </p:tgtEl>
                                      </p:cBhvr>
                                      <p:by x="105000" y="105000"/>
                                    </p:animScale>
                                  </p:childTnLst>
                                </p:cTn>
                              </p:par>
                              <p:par>
                                <p:cTn id="23" presetID="23" presetClass="entr" presetSubtype="528" fill="hold" grpId="0" nodeType="with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ppt_x</p:attrName>
                                        </p:attrNameLst>
                                      </p:cBhvr>
                                      <p:tavLst>
                                        <p:tav tm="0">
                                          <p:val>
                                            <p:fltVal val="0.5"/>
                                          </p:val>
                                        </p:tav>
                                        <p:tav tm="100000">
                                          <p:val>
                                            <p:strVal val="#ppt_x"/>
                                          </p:val>
                                        </p:tav>
                                      </p:tavLst>
                                    </p:anim>
                                    <p:anim calcmode="lin" valueType="num">
                                      <p:cBhvr>
                                        <p:cTn id="28" dur="500" fill="hold"/>
                                        <p:tgtEl>
                                          <p:spTgt spid="9"/>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250"/>
                                  </p:stCondLst>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par>
                                <p:cTn id="32" presetID="23" presetClass="entr" presetSubtype="528" fill="hold" grpId="0" nodeType="withEffect">
                                  <p:stCondLst>
                                    <p:cond delay="7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250"/>
                                  </p:stCondLst>
                                  <p:childTnLst>
                                    <p:animEffect transition="out" filter="fade">
                                      <p:cBhvr>
                                        <p:cTn id="39" dur="500" tmFilter="0, 0; .2, .5; .8, .5; 1, 0"/>
                                        <p:tgtEl>
                                          <p:spTgt spid="7"/>
                                        </p:tgtEl>
                                      </p:cBhvr>
                                    </p:animEffect>
                                    <p:animScale>
                                      <p:cBhvr>
                                        <p:cTn id="40" dur="250" autoRev="1" fill="hold"/>
                                        <p:tgtEl>
                                          <p:spTgt spid="7"/>
                                        </p:tgtEl>
                                      </p:cBhvr>
                                      <p:by x="105000" y="105000"/>
                                    </p:animScale>
                                  </p:childTnLst>
                                </p:cTn>
                              </p:par>
                            </p:childTnLst>
                          </p:cTn>
                        </p:par>
                        <p:par>
                          <p:cTn id="41" fill="hold">
                            <p:stCondLst>
                              <p:cond delay="500"/>
                            </p:stCondLst>
                            <p:childTnLst>
                              <p:par>
                                <p:cTn id="42" presetID="23" presetClass="entr" presetSubtype="52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par>
                                <p:cTn id="48" presetID="26" presetClass="emph" presetSubtype="0" fill="hold" grpId="1" nodeType="withEffect">
                                  <p:stCondLst>
                                    <p:cond delay="250"/>
                                  </p:stCondLst>
                                  <p:childTnLst>
                                    <p:animEffect transition="out" filter="fade">
                                      <p:cBhvr>
                                        <p:cTn id="49" dur="500" tmFilter="0, 0; .2, .5; .8, .5; 1, 0"/>
                                        <p:tgtEl>
                                          <p:spTgt spid="17"/>
                                        </p:tgtEl>
                                      </p:cBhvr>
                                    </p:animEffect>
                                    <p:animScale>
                                      <p:cBhvr>
                                        <p:cTn id="50" dur="250" autoRev="1" fill="hold"/>
                                        <p:tgtEl>
                                          <p:spTgt spid="17"/>
                                        </p:tgtEl>
                                      </p:cBhvr>
                                      <p:by x="105000" y="105000"/>
                                    </p:animScale>
                                  </p:childTnLst>
                                </p:cTn>
                              </p:par>
                              <p:par>
                                <p:cTn id="51" presetID="23" presetClass="entr" presetSubtype="528" fill="hold" grpId="0" nodeType="withEffect">
                                  <p:stCondLst>
                                    <p:cond delay="5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ppt_x</p:attrName>
                                        </p:attrNameLst>
                                      </p:cBhvr>
                                      <p:tavLst>
                                        <p:tav tm="0">
                                          <p:val>
                                            <p:fltVal val="0.5"/>
                                          </p:val>
                                        </p:tav>
                                        <p:tav tm="100000">
                                          <p:val>
                                            <p:strVal val="#ppt_x"/>
                                          </p:val>
                                        </p:tav>
                                      </p:tavLst>
                                    </p:anim>
                                    <p:anim calcmode="lin" valueType="num">
                                      <p:cBhvr>
                                        <p:cTn id="56" dur="500" fill="hold"/>
                                        <p:tgtEl>
                                          <p:spTgt spid="18"/>
                                        </p:tgtEl>
                                        <p:attrNameLst>
                                          <p:attrName>ppt_y</p:attrName>
                                        </p:attrNameLst>
                                      </p:cBhvr>
                                      <p:tavLst>
                                        <p:tav tm="0">
                                          <p:val>
                                            <p:fltVal val="0.5"/>
                                          </p:val>
                                        </p:tav>
                                        <p:tav tm="100000">
                                          <p:val>
                                            <p:strVal val="#ppt_y"/>
                                          </p:val>
                                        </p:tav>
                                      </p:tavLst>
                                    </p:anim>
                                  </p:childTnLst>
                                </p:cTn>
                              </p:par>
                              <p:par>
                                <p:cTn id="57" presetID="26" presetClass="emph" presetSubtype="0" fill="hold" grpId="1" nodeType="withEffect">
                                  <p:stCondLst>
                                    <p:cond delay="250"/>
                                  </p:stCondLst>
                                  <p:childTnLst>
                                    <p:animEffect transition="out" filter="fade">
                                      <p:cBhvr>
                                        <p:cTn id="58" dur="500" tmFilter="0, 0; .2, .5; .8, .5; 1, 0"/>
                                        <p:tgtEl>
                                          <p:spTgt spid="18"/>
                                        </p:tgtEl>
                                      </p:cBhvr>
                                    </p:animEffect>
                                    <p:animScale>
                                      <p:cBhvr>
                                        <p:cTn id="59" dur="250" autoRev="1" fill="hold"/>
                                        <p:tgtEl>
                                          <p:spTgt spid="18"/>
                                        </p:tgtEl>
                                      </p:cBhvr>
                                      <p:by x="105000" y="105000"/>
                                    </p:animScale>
                                  </p:childTnLst>
                                </p:cTn>
                              </p:par>
                            </p:childTnLst>
                          </p:cTn>
                        </p:par>
                        <p:par>
                          <p:cTn id="60" fill="hold">
                            <p:stCondLst>
                              <p:cond delay="1000"/>
                            </p:stCondLst>
                            <p:childTnLst>
                              <p:par>
                                <p:cTn id="61" presetID="23" presetClass="entr" presetSubtype="52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 calcmode="lin" valueType="num">
                                      <p:cBhvr>
                                        <p:cTn id="65" dur="500" fill="hold"/>
                                        <p:tgtEl>
                                          <p:spTgt spid="19"/>
                                        </p:tgtEl>
                                        <p:attrNameLst>
                                          <p:attrName>ppt_x</p:attrName>
                                        </p:attrNameLst>
                                      </p:cBhvr>
                                      <p:tavLst>
                                        <p:tav tm="0">
                                          <p:val>
                                            <p:fltVal val="0.5"/>
                                          </p:val>
                                        </p:tav>
                                        <p:tav tm="100000">
                                          <p:val>
                                            <p:strVal val="#ppt_x"/>
                                          </p:val>
                                        </p:tav>
                                      </p:tavLst>
                                    </p:anim>
                                    <p:anim calcmode="lin" valueType="num">
                                      <p:cBhvr>
                                        <p:cTn id="66" dur="500" fill="hold"/>
                                        <p:tgtEl>
                                          <p:spTgt spid="19"/>
                                        </p:tgtEl>
                                        <p:attrNameLst>
                                          <p:attrName>ppt_y</p:attrName>
                                        </p:attrNameLst>
                                      </p:cBhvr>
                                      <p:tavLst>
                                        <p:tav tm="0">
                                          <p:val>
                                            <p:fltVal val="0.5"/>
                                          </p:val>
                                        </p:tav>
                                        <p:tav tm="100000">
                                          <p:val>
                                            <p:strVal val="#ppt_y"/>
                                          </p:val>
                                        </p:tav>
                                      </p:tavLst>
                                    </p:anim>
                                  </p:childTnLst>
                                </p:cTn>
                              </p:par>
                              <p:par>
                                <p:cTn id="67" presetID="26" presetClass="emph" presetSubtype="0" fill="hold" grpId="1" nodeType="withEffect">
                                  <p:stCondLst>
                                    <p:cond delay="250"/>
                                  </p:stCondLst>
                                  <p:childTnLst>
                                    <p:animEffect transition="out" filter="fade">
                                      <p:cBhvr>
                                        <p:cTn id="68" dur="500" tmFilter="0, 0; .2, .5; .8, .5; 1, 0"/>
                                        <p:tgtEl>
                                          <p:spTgt spid="19"/>
                                        </p:tgtEl>
                                      </p:cBhvr>
                                    </p:animEffect>
                                    <p:animScale>
                                      <p:cBhvr>
                                        <p:cTn id="69" dur="250" autoRev="1" fill="hold"/>
                                        <p:tgtEl>
                                          <p:spTgt spid="19"/>
                                        </p:tgtEl>
                                      </p:cBhvr>
                                      <p:by x="105000" y="105000"/>
                                    </p:animScale>
                                  </p:childTnLst>
                                </p:cTn>
                              </p:par>
                              <p:par>
                                <p:cTn id="70" presetID="23" presetClass="entr" presetSubtype="528" fill="hold" grpId="0" nodeType="withEffect">
                                  <p:stCondLst>
                                    <p:cond delay="70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ppt_x</p:attrName>
                                        </p:attrNameLst>
                                      </p:cBhvr>
                                      <p:tavLst>
                                        <p:tav tm="0">
                                          <p:val>
                                            <p:fltVal val="0.5"/>
                                          </p:val>
                                        </p:tav>
                                        <p:tav tm="100000">
                                          <p:val>
                                            <p:strVal val="#ppt_x"/>
                                          </p:val>
                                        </p:tav>
                                      </p:tavLst>
                                    </p:anim>
                                    <p:anim calcmode="lin" valueType="num">
                                      <p:cBhvr>
                                        <p:cTn id="75" dur="500" fill="hold"/>
                                        <p:tgtEl>
                                          <p:spTgt spid="20"/>
                                        </p:tgtEl>
                                        <p:attrNameLst>
                                          <p:attrName>ppt_y</p:attrName>
                                        </p:attrNameLst>
                                      </p:cBhvr>
                                      <p:tavLst>
                                        <p:tav tm="0">
                                          <p:val>
                                            <p:fltVal val="0.5"/>
                                          </p:val>
                                        </p:tav>
                                        <p:tav tm="100000">
                                          <p:val>
                                            <p:strVal val="#ppt_y"/>
                                          </p:val>
                                        </p:tav>
                                      </p:tavLst>
                                    </p:anim>
                                  </p:childTnLst>
                                </p:cTn>
                              </p:par>
                              <p:par>
                                <p:cTn id="76" presetID="26" presetClass="emph" presetSubtype="0" fill="hold" grpId="1" nodeType="withEffect">
                                  <p:stCondLst>
                                    <p:cond delay="250"/>
                                  </p:stCondLst>
                                  <p:childTnLst>
                                    <p:animEffect transition="out" filter="fade">
                                      <p:cBhvr>
                                        <p:cTn id="77" dur="500" tmFilter="0, 0; .2, .5; .8, .5; 1, 0"/>
                                        <p:tgtEl>
                                          <p:spTgt spid="20"/>
                                        </p:tgtEl>
                                      </p:cBhvr>
                                    </p:animEffect>
                                    <p:animScale>
                                      <p:cBhvr>
                                        <p:cTn id="78" dur="250" autoRev="1" fill="hold"/>
                                        <p:tgtEl>
                                          <p:spTgt spid="20"/>
                                        </p:tgtEl>
                                      </p:cBhvr>
                                      <p:by x="105000" y="105000"/>
                                    </p:animScale>
                                  </p:childTnLst>
                                </p:cTn>
                              </p:par>
                              <p:par>
                                <p:cTn id="79" presetID="23" presetClass="entr" presetSubtype="528" fill="hold" grpId="0" nodeType="withEffect">
                                  <p:stCondLst>
                                    <p:cond delay="30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ppt_x</p:attrName>
                                        </p:attrNameLst>
                                      </p:cBhvr>
                                      <p:tavLst>
                                        <p:tav tm="0">
                                          <p:val>
                                            <p:fltVal val="0.5"/>
                                          </p:val>
                                        </p:tav>
                                        <p:tav tm="100000">
                                          <p:val>
                                            <p:strVal val="#ppt_x"/>
                                          </p:val>
                                        </p:tav>
                                      </p:tavLst>
                                    </p:anim>
                                    <p:anim calcmode="lin" valueType="num">
                                      <p:cBhvr>
                                        <p:cTn id="84" dur="500" fill="hold"/>
                                        <p:tgtEl>
                                          <p:spTgt spid="21"/>
                                        </p:tgtEl>
                                        <p:attrNameLst>
                                          <p:attrName>ppt_y</p:attrName>
                                        </p:attrNameLst>
                                      </p:cBhvr>
                                      <p:tavLst>
                                        <p:tav tm="0">
                                          <p:val>
                                            <p:fltVal val="0.5"/>
                                          </p:val>
                                        </p:tav>
                                        <p:tav tm="100000">
                                          <p:val>
                                            <p:strVal val="#ppt_y"/>
                                          </p:val>
                                        </p:tav>
                                      </p:tavLst>
                                    </p:anim>
                                  </p:childTnLst>
                                </p:cTn>
                              </p:par>
                              <p:par>
                                <p:cTn id="85" presetID="26" presetClass="emph" presetSubtype="0" fill="hold" grpId="1" nodeType="withEffect">
                                  <p:stCondLst>
                                    <p:cond delay="250"/>
                                  </p:stCondLst>
                                  <p:childTnLst>
                                    <p:animEffect transition="out" filter="fade">
                                      <p:cBhvr>
                                        <p:cTn id="86" dur="500" tmFilter="0, 0; .2, .5; .8, .5; 1, 0"/>
                                        <p:tgtEl>
                                          <p:spTgt spid="21"/>
                                        </p:tgtEl>
                                      </p:cBhvr>
                                    </p:animEffect>
                                    <p:animScale>
                                      <p:cBhvr>
                                        <p:cTn id="8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9" grpId="0" animBg="1"/>
      <p:bldP spid="9" grpId="1" animBg="1"/>
      <p:bldP spid="10" grpId="0" animBg="1"/>
      <p:bldP spid="10"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2037452" y="4042653"/>
            <a:ext cx="5008880" cy="706755"/>
          </a:xfrm>
          <a:prstGeom prst="rect">
            <a:avLst/>
          </a:prstGeom>
        </p:spPr>
        <p:txBody>
          <a:bodyPr wrap="none">
            <a:spAutoFit/>
          </a:bodyPr>
          <a:lstStyle/>
          <a:p>
            <a:pPr algn="ctr"/>
            <a:r>
              <a:rPr lang="zh-CN" altLang="en-US" sz="2000" b="1" dirty="0">
                <a:solidFill>
                  <a:srgbClr val="FF5050"/>
                </a:solidFill>
                <a:latin typeface="微软雅黑" panose="020B0503020204020204" pitchFamily="34" charset="-122"/>
                <a:ea typeface="微软雅黑" panose="020B0503020204020204" pitchFamily="34" charset="-122"/>
              </a:rPr>
              <a:t>每天</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a:t>
            </a: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数据的提取、清洗、转化</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rgbClr val="FF5050"/>
                </a:solidFill>
                <a:latin typeface="微软雅黑" panose="020B0503020204020204" pitchFamily="34" charset="-122"/>
                <a:ea typeface="微软雅黑" panose="020B0503020204020204" pitchFamily="34" charset="-122"/>
              </a:rPr>
              <a:t>每天</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更新</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已有</a:t>
            </a:r>
            <a:r>
              <a:rPr lang="en-US" altLang="zh-CN" sz="2000" b="1" dirty="0">
                <a:solidFill>
                  <a:srgbClr val="FF5050"/>
                </a:solidFill>
                <a:latin typeface="微软雅黑" panose="020B0503020204020204" pitchFamily="34" charset="-122"/>
                <a:ea typeface="微软雅黑" panose="020B0503020204020204" pitchFamily="34" charset="-122"/>
              </a:rPr>
              <a:t>11</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亿条中文元数据</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171450" y="2666365"/>
            <a:ext cx="8801100" cy="1203960"/>
          </a:xfrm>
          <a:prstGeom prst="rect">
            <a:avLst/>
          </a:prstGeom>
        </p:spPr>
      </p:pic>
      <p:sp>
        <p:nvSpPr>
          <p:cNvPr id="5" name="圆角矩形 4"/>
          <p:cNvSpPr/>
          <p:nvPr/>
        </p:nvSpPr>
        <p:spPr>
          <a:xfrm>
            <a:off x="2780157"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800" b="1" dirty="0">
                <a:solidFill>
                  <a:srgbClr val="FFB03D"/>
                </a:solidFill>
                <a:latin typeface="微软雅黑" panose="020B0503020204020204" pitchFamily="34" charset="-122"/>
                <a:ea typeface="微软雅黑" panose="020B0503020204020204" pitchFamily="34" charset="-122"/>
              </a:rPr>
              <a:t>空检</a:t>
            </a:r>
            <a:r>
              <a:rPr lang="en-US" altLang="zh-CN" sz="1800" b="1" dirty="0">
                <a:solidFill>
                  <a:srgbClr val="FFB03D"/>
                </a:solidFill>
                <a:latin typeface="微软雅黑" panose="020B0503020204020204" pitchFamily="34" charset="-122"/>
                <a:ea typeface="微软雅黑" panose="020B0503020204020204" pitchFamily="34" charset="-122"/>
              </a:rPr>
              <a:t>——</a:t>
            </a:r>
            <a:r>
              <a:rPr lang="zh-CN" altLang="en-US" sz="1800" b="1" dirty="0">
                <a:solidFill>
                  <a:srgbClr val="FFB03D"/>
                </a:solidFill>
                <a:latin typeface="微软雅黑" panose="020B0503020204020204" pitchFamily="34" charset="-122"/>
                <a:ea typeface="微软雅黑" panose="020B0503020204020204" pitchFamily="34" charset="-122"/>
              </a:rPr>
              <a:t>全面</a:t>
            </a:r>
            <a:endParaRPr lang="zh-CN" altLang="en-US" sz="1800" b="1" dirty="0">
              <a:solidFill>
                <a:srgbClr val="FFB03D"/>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custDataLst>
              <p:tags r:id="rId3"/>
            </p:custDataLst>
          </p:nvPr>
        </p:nvPicPr>
        <p:blipFill>
          <a:blip r:embed="rId4"/>
          <a:stretch>
            <a:fillRect/>
          </a:stretch>
        </p:blipFill>
        <p:spPr>
          <a:xfrm>
            <a:off x="2001417" y="1305240"/>
            <a:ext cx="4894936" cy="1189606"/>
          </a:xfrm>
          <a:prstGeom prst="rect">
            <a:avLst/>
          </a:prstGeom>
          <a:ln>
            <a:noFill/>
          </a:ln>
          <a:effectLst>
            <a:outerShdw blurRad="190500" algn="tl" rotWithShape="0">
              <a:srgbClr val="000000">
                <a:alpha val="70000"/>
              </a:srgbClr>
            </a:outerShdw>
          </a:effectLst>
        </p:spPr>
      </p:pic>
      <p:grpSp>
        <p:nvGrpSpPr>
          <p:cNvPr id="7" name="组合 6"/>
          <p:cNvGrpSpPr/>
          <p:nvPr/>
        </p:nvGrpSpPr>
        <p:grpSpPr>
          <a:xfrm>
            <a:off x="5511800" y="2553529"/>
            <a:ext cx="692150" cy="279926"/>
            <a:chOff x="5511800" y="2759479"/>
            <a:chExt cx="692150" cy="279926"/>
          </a:xfrm>
        </p:grpSpPr>
        <p:sp>
          <p:nvSpPr>
            <p:cNvPr id="8" name="对话气泡: 圆角矩形 81"/>
            <p:cNvSpPr/>
            <p:nvPr/>
          </p:nvSpPr>
          <p:spPr>
            <a:xfrm rot="10800000">
              <a:off x="5511800" y="2760400"/>
              <a:ext cx="692150" cy="279005"/>
            </a:xfrm>
            <a:prstGeom prst="wedgeRoundRectCallout">
              <a:avLst>
                <a:gd name="adj1" fmla="val -9824"/>
                <a:gd name="adj2" fmla="val 123951"/>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p>
              <a:pPr algn="ctr"/>
              <a:endParaRPr lang="zh-CN" altLang="en-US" dirty="0"/>
            </a:p>
          </p:txBody>
        </p:sp>
        <p:sp>
          <p:nvSpPr>
            <p:cNvPr id="9" name="文本框 8"/>
            <p:cNvSpPr txBox="1"/>
            <p:nvPr/>
          </p:nvSpPr>
          <p:spPr>
            <a:xfrm>
              <a:off x="5607050" y="2759479"/>
              <a:ext cx="584200" cy="276999"/>
            </a:xfrm>
            <a:prstGeom prst="rect">
              <a:avLst/>
            </a:prstGeom>
            <a:noFill/>
          </p:spPr>
          <p:txBody>
            <a:bodyPr wrap="square" rtlCol="0">
              <a:spAutoFit/>
            </a:bodyPr>
            <a:p>
              <a:r>
                <a:rPr lang="zh-CN" altLang="en-US" sz="1200" dirty="0">
                  <a:solidFill>
                    <a:schemeClr val="bg1"/>
                  </a:solidFill>
                  <a:latin typeface="微软雅黑" panose="020B0503020204020204" pitchFamily="34" charset="-122"/>
                  <a:ea typeface="微软雅黑" panose="020B0503020204020204" pitchFamily="34" charset="-122"/>
                </a:rPr>
                <a:t>空检</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tags/tag1.xml><?xml version="1.0" encoding="utf-8"?>
<p:tagLst xmlns:p="http://schemas.openxmlformats.org/presentationml/2006/main">
  <p:tag name="KSO_WM_UNIT_PLACING_PICTURE_USER_VIEWPORT" val="{&quot;height&quot;:5140,&quot;width&quot;:8135}"/>
</p:tagLst>
</file>

<file path=ppt/tags/tag10.xml><?xml version="1.0" encoding="utf-8"?>
<p:tagLst xmlns:p="http://schemas.openxmlformats.org/presentationml/2006/main">
  <p:tag name="MH" val="20151223201907"/>
  <p:tag name="MH_LIBRARY" val="GRAPHIC"/>
  <p:tag name="MH_ORDER" val="Diamond 7"/>
</p:tagLst>
</file>

<file path=ppt/tags/tag11.xml><?xml version="1.0" encoding="utf-8"?>
<p:tagLst xmlns:p="http://schemas.openxmlformats.org/presentationml/2006/main">
  <p:tag name="MH" val="20151223201907"/>
  <p:tag name="MH_LIBRARY" val="GRAPHIC"/>
  <p:tag name="MH_ORDER" val="Diamond 8"/>
</p:tagLst>
</file>

<file path=ppt/tags/tag12.xml><?xml version="1.0" encoding="utf-8"?>
<p:tagLst xmlns:p="http://schemas.openxmlformats.org/presentationml/2006/main">
  <p:tag name="MH" val="20151223201907"/>
  <p:tag name="MH_LIBRARY" val="GRAPHIC"/>
  <p:tag name="MH_ORDER" val="Rectangle 32"/>
</p:tagLst>
</file>

<file path=ppt/tags/tag13.xml><?xml version="1.0" encoding="utf-8"?>
<p:tagLst xmlns:p="http://schemas.openxmlformats.org/presentationml/2006/main">
  <p:tag name="MH" val="20151223201907"/>
  <p:tag name="MH_LIBRARY" val="GRAPHIC"/>
  <p:tag name="MH_ORDER" val="Rectangle 32"/>
</p:tagLst>
</file>

<file path=ppt/tags/tag2.xml><?xml version="1.0" encoding="utf-8"?>
<p:tagLst xmlns:p="http://schemas.openxmlformats.org/presentationml/2006/main">
  <p:tag name="KSO_WM_UNIT_PLACING_PICTURE_USER_VIEWPORT" val="{&quot;height&quot;:2325,&quot;width&quot;:16995}"/>
</p:tagLst>
</file>

<file path=ppt/tags/tag3.xml><?xml version="1.0" encoding="utf-8"?>
<p:tagLst xmlns:p="http://schemas.openxmlformats.org/presentationml/2006/main">
  <p:tag name="KSO_WM_UNIT_PLACING_PICTURE_USER_VIEWPORT" val="{&quot;height&quot;:1873.3952755905511,&quot;width&quot;:7708.5606299212595}"/>
</p:tagLst>
</file>

<file path=ppt/tags/tag4.xml><?xml version="1.0" encoding="utf-8"?>
<p:tagLst xmlns:p="http://schemas.openxmlformats.org/presentationml/2006/main">
  <p:tag name="KSO_WM_TEMPLATE_CATEGORY" val="custom"/>
  <p:tag name="KSO_WM_TEMPLATE_INDEX" val="160499"/>
  <p:tag name="KSO_WM_TAG_VERSION" val="1.0"/>
  <p:tag name="KSO_WM_SLIDE_ID" val="custom160499_25"/>
  <p:tag name="KSO_WM_SLIDE_INDEX" val="25"/>
  <p:tag name="KSO_WM_SLIDE_ITEM_CNT" val="2"/>
  <p:tag name="KSO_WM_SLIDE_LAYOUT" val="a_f_d"/>
  <p:tag name="KSO_WM_SLIDE_LAYOUT_CNT" val="1_1_1"/>
  <p:tag name="KSO_WM_SLIDE_TYPE" val="text"/>
  <p:tag name="KSO_WM_BEAUTIFY_FLAG" val="#wm#"/>
  <p:tag name="KSO_WM_SLIDE_POSITION" val="82*166"/>
  <p:tag name="KSO_WM_SLIDE_SIZE" val="795*285"/>
</p:tagLst>
</file>

<file path=ppt/tags/tag5.xml><?xml version="1.0" encoding="utf-8"?>
<p:tagLst xmlns:p="http://schemas.openxmlformats.org/presentationml/2006/main">
  <p:tag name="KSO_WM_TEMPLATE_CATEGORY" val="custom"/>
  <p:tag name="KSO_WM_TEMPLATE_INDEX" val="160499"/>
  <p:tag name="KSO_WM_TAG_VERSION" val="1.0"/>
  <p:tag name="KSO_WM_SLIDE_ID" val="custom160499_25"/>
  <p:tag name="KSO_WM_SLIDE_INDEX" val="25"/>
  <p:tag name="KSO_WM_SLIDE_ITEM_CNT" val="2"/>
  <p:tag name="KSO_WM_SLIDE_LAYOUT" val="a_f_d"/>
  <p:tag name="KSO_WM_SLIDE_LAYOUT_CNT" val="1_1_1"/>
  <p:tag name="KSO_WM_SLIDE_TYPE" val="text"/>
  <p:tag name="KSO_WM_BEAUTIFY_FLAG" val="#wm#"/>
  <p:tag name="KSO_WM_SLIDE_POSITION" val="82*166"/>
  <p:tag name="KSO_WM_SLIDE_SIZE" val="795*285"/>
</p:tagLst>
</file>

<file path=ppt/tags/tag6.xml><?xml version="1.0" encoding="utf-8"?>
<p:tagLst xmlns:p="http://schemas.openxmlformats.org/presentationml/2006/main">
  <p:tag name="KSO_WM_TEMPLATE_CATEGORY" val="custom"/>
  <p:tag name="KSO_WM_TEMPLATE_INDEX" val="160499"/>
  <p:tag name="KSO_WM_TAG_VERSION" val="1.0"/>
  <p:tag name="KSO_WM_SLIDE_ID" val="custom160499_25"/>
  <p:tag name="KSO_WM_SLIDE_INDEX" val="25"/>
  <p:tag name="KSO_WM_SLIDE_ITEM_CNT" val="2"/>
  <p:tag name="KSO_WM_SLIDE_LAYOUT" val="a_f_d"/>
  <p:tag name="KSO_WM_SLIDE_LAYOUT_CNT" val="1_1_1"/>
  <p:tag name="KSO_WM_SLIDE_TYPE" val="text"/>
  <p:tag name="KSO_WM_BEAUTIFY_FLAG" val="#wm#"/>
  <p:tag name="KSO_WM_SLIDE_POSITION" val="82*166"/>
  <p:tag name="KSO_WM_SLIDE_SIZE" val="795*285"/>
</p:tagLst>
</file>

<file path=ppt/tags/tag7.xml><?xml version="1.0" encoding="utf-8"?>
<p:tagLst xmlns:p="http://schemas.openxmlformats.org/presentationml/2006/main">
  <p:tag name="KSO_WM_TEMPLATE_CATEGORY" val="custom"/>
  <p:tag name="KSO_WM_TEMPLATE_INDEX" val="160499"/>
  <p:tag name="KSO_WM_TAG_VERSION" val="1.0"/>
  <p:tag name="KSO_WM_SLIDE_ID" val="custom160499_25"/>
  <p:tag name="KSO_WM_SLIDE_INDEX" val="25"/>
  <p:tag name="KSO_WM_SLIDE_ITEM_CNT" val="2"/>
  <p:tag name="KSO_WM_SLIDE_LAYOUT" val="a_f_d"/>
  <p:tag name="KSO_WM_SLIDE_LAYOUT_CNT" val="1_1_1"/>
  <p:tag name="KSO_WM_SLIDE_TYPE" val="text"/>
  <p:tag name="KSO_WM_BEAUTIFY_FLAG" val="#wm#"/>
  <p:tag name="KSO_WM_SLIDE_POSITION" val="82*166"/>
  <p:tag name="KSO_WM_SLIDE_SIZE" val="795*285"/>
</p:tagLst>
</file>

<file path=ppt/tags/tag8.xml><?xml version="1.0" encoding="utf-8"?>
<p:tagLst xmlns:p="http://schemas.openxmlformats.org/presentationml/2006/main">
  <p:tag name="MH" val="20151223201907"/>
  <p:tag name="MH_LIBRARY" val="GRAPHIC"/>
  <p:tag name="MH_ORDER" val="Diamond 2"/>
</p:tagLst>
</file>

<file path=ppt/tags/tag9.xml><?xml version="1.0" encoding="utf-8"?>
<p:tagLst xmlns:p="http://schemas.openxmlformats.org/presentationml/2006/main">
  <p:tag name="MH" val="20151223201907"/>
  <p:tag name="MH_LIBRARY" val="GRAPHIC"/>
  <p:tag name="MH_ORDER" val="Diamond 3"/>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1417</Words>
  <Application>WPS 演示</Application>
  <PresentationFormat>全屏显示(16:9)</PresentationFormat>
  <Paragraphs>342</Paragraphs>
  <Slides>37</Slides>
  <Notes>34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37</vt:i4>
      </vt:variant>
    </vt:vector>
  </HeadingPairs>
  <TitlesOfParts>
    <vt:vector size="54" baseType="lpstr">
      <vt:lpstr>Arial</vt:lpstr>
      <vt:lpstr>宋体</vt:lpstr>
      <vt:lpstr>Wingdings</vt:lpstr>
      <vt:lpstr>微软雅黑</vt:lpstr>
      <vt:lpstr>Franklin Gothic Book</vt:lpstr>
      <vt:lpstr>黑体</vt:lpstr>
      <vt:lpstr>Impact</vt:lpstr>
      <vt:lpstr>LiHei Pro</vt:lpstr>
      <vt:lpstr>造字工房悦黑体验版细体</vt:lpstr>
      <vt:lpstr>Arial Unicode MS</vt:lpstr>
      <vt:lpstr>Calibri Light</vt:lpstr>
      <vt:lpstr>Calibri</vt:lpstr>
      <vt:lpstr>等线</vt:lpstr>
      <vt:lpstr>等线</vt:lpstr>
      <vt:lpstr>Open Sans</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lastModifiedBy>王雅培</cp:lastModifiedBy>
  <cp:revision>328</cp:revision>
  <dcterms:created xsi:type="dcterms:W3CDTF">2016-07-24T12:07:00Z</dcterms:created>
  <dcterms:modified xsi:type="dcterms:W3CDTF">2021-04-15T05:25:35Z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ADB3026476714B9D811E7EB03D9BFF83</vt:lpwstr>
  </property>
  <property fmtid="{D5CDD505-2E9C-101B-9397-08002B2CF9AE}" pid="3" name="KSOProductBuildVer">
    <vt:lpwstr>2052-11.1.0.10356</vt:lpwstr>
  </property>
</Properties>
</file>