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media/image74.jpg" ContentType="image/png"/>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4" r:id="rId2"/>
    <p:sldId id="287" r:id="rId3"/>
    <p:sldId id="257" r:id="rId4"/>
    <p:sldId id="409" r:id="rId5"/>
    <p:sldId id="416" r:id="rId6"/>
    <p:sldId id="417" r:id="rId7"/>
    <p:sldId id="434" r:id="rId8"/>
    <p:sldId id="430" r:id="rId9"/>
    <p:sldId id="277" r:id="rId10"/>
    <p:sldId id="412" r:id="rId11"/>
    <p:sldId id="273" r:id="rId12"/>
    <p:sldId id="414" r:id="rId13"/>
    <p:sldId id="258" r:id="rId14"/>
    <p:sldId id="272" r:id="rId15"/>
    <p:sldId id="424" r:id="rId16"/>
    <p:sldId id="418" r:id="rId17"/>
    <p:sldId id="422" r:id="rId18"/>
    <p:sldId id="413" r:id="rId19"/>
    <p:sldId id="420" r:id="rId20"/>
    <p:sldId id="415" r:id="rId21"/>
    <p:sldId id="435" r:id="rId22"/>
    <p:sldId id="256" r:id="rId23"/>
    <p:sldId id="428" r:id="rId24"/>
    <p:sldId id="431" r:id="rId25"/>
    <p:sldId id="433" r:id="rId26"/>
    <p:sldId id="429" r:id="rId27"/>
    <p:sldId id="432" r:id="rId28"/>
    <p:sldId id="285" r:id="rId29"/>
    <p:sldId id="436" r:id="rId30"/>
    <p:sldId id="437" r:id="rId31"/>
    <p:sldId id="427"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A87"/>
    <a:srgbClr val="0F4EB5"/>
    <a:srgbClr val="0D46A3"/>
    <a:srgbClr val="0C3F91"/>
    <a:srgbClr val="6330A4"/>
    <a:srgbClr val="60199D"/>
    <a:srgbClr val="D4C2EE"/>
    <a:srgbClr val="A181D5"/>
    <a:srgbClr val="5248A0"/>
    <a:srgbClr val="0151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18" autoAdjust="0"/>
    <p:restoredTop sz="94243" autoAdjust="0"/>
  </p:normalViewPr>
  <p:slideViewPr>
    <p:cSldViewPr snapToGrid="0">
      <p:cViewPr varScale="1">
        <p:scale>
          <a:sx n="108" d="100"/>
          <a:sy n="108" d="100"/>
        </p:scale>
        <p:origin x="2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FD76A7-E398-458E-B172-64B6B5E90462}"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zh-CN" altLang="en-US"/>
        </a:p>
      </dgm:t>
    </dgm:pt>
    <dgm:pt modelId="{2D48E5F4-F043-4A92-989D-40074ECCF834}">
      <dgm:prSet phldrT="[文本]" custT="1"/>
      <dgm:spPr>
        <a:solidFill>
          <a:srgbClr val="6330A4"/>
        </a:solidFill>
      </dgm:spPr>
      <dgm:t>
        <a:bodyPr/>
        <a:lstStyle/>
        <a:p>
          <a:r>
            <a:rPr lang="zh-CN" altLang="en-US" sz="2400" b="1" dirty="0"/>
            <a:t>思维</a:t>
          </a:r>
        </a:p>
      </dgm:t>
    </dgm:pt>
    <dgm:pt modelId="{A415035F-5DFB-4DD1-B841-31DC07977592}" type="parTrans" cxnId="{533CFD31-D06F-4D32-B458-0BCD04364C1B}">
      <dgm:prSet/>
      <dgm:spPr/>
      <dgm:t>
        <a:bodyPr/>
        <a:lstStyle/>
        <a:p>
          <a:endParaRPr lang="zh-CN" altLang="en-US"/>
        </a:p>
      </dgm:t>
    </dgm:pt>
    <dgm:pt modelId="{922CB816-DFAB-4AD4-878F-3CE6F02610B4}" type="sibTrans" cxnId="{533CFD31-D06F-4D32-B458-0BCD04364C1B}">
      <dgm:prSet/>
      <dgm:spPr/>
      <dgm:t>
        <a:bodyPr/>
        <a:lstStyle/>
        <a:p>
          <a:endParaRPr lang="zh-CN" altLang="en-US"/>
        </a:p>
      </dgm:t>
    </dgm:pt>
    <dgm:pt modelId="{CF6E22B2-0A9A-4ABC-ACAA-8462E94728F4}">
      <dgm:prSet phldrT="[文本]" custT="1"/>
      <dgm:spPr/>
      <dgm:t>
        <a:bodyPr/>
        <a:lstStyle/>
        <a:p>
          <a:r>
            <a:rPr lang="zh-CN" altLang="en-US" sz="1800" dirty="0">
              <a:latin typeface="等线" panose="02010600030101010101" pitchFamily="2" charset="-122"/>
              <a:ea typeface="等线" panose="02010600030101010101" pitchFamily="2" charset="-122"/>
              <a:cs typeface="Arial" pitchFamily="34" charset="0"/>
            </a:rPr>
            <a:t>主动、独立、发散的思维模式</a:t>
          </a:r>
          <a:endParaRPr lang="zh-CN" altLang="en-US" sz="1800" dirty="0"/>
        </a:p>
      </dgm:t>
    </dgm:pt>
    <dgm:pt modelId="{4C3B03C6-4E36-45C1-8B28-34E069216457}" type="parTrans" cxnId="{4034F941-66FD-458D-B49F-31EDC7A8EBEF}">
      <dgm:prSet/>
      <dgm:spPr/>
      <dgm:t>
        <a:bodyPr/>
        <a:lstStyle/>
        <a:p>
          <a:endParaRPr lang="zh-CN" altLang="en-US"/>
        </a:p>
      </dgm:t>
    </dgm:pt>
    <dgm:pt modelId="{0BD21C48-965F-40BF-8FEF-AF11E7FCE99C}" type="sibTrans" cxnId="{4034F941-66FD-458D-B49F-31EDC7A8EBEF}">
      <dgm:prSet/>
      <dgm:spPr/>
      <dgm:t>
        <a:bodyPr/>
        <a:lstStyle/>
        <a:p>
          <a:endParaRPr lang="zh-CN" altLang="en-US"/>
        </a:p>
      </dgm:t>
    </dgm:pt>
    <dgm:pt modelId="{6D54A33B-B5F1-4C8F-B877-61147B5C929B}">
      <dgm:prSet phldrT="[文本]" custT="1"/>
      <dgm:spPr>
        <a:solidFill>
          <a:srgbClr val="6330A4"/>
        </a:solidFill>
      </dgm:spPr>
      <dgm:t>
        <a:bodyPr/>
        <a:lstStyle/>
        <a:p>
          <a:r>
            <a:rPr lang="zh-CN" altLang="en-US" sz="2400" b="1" dirty="0"/>
            <a:t>能力</a:t>
          </a:r>
        </a:p>
      </dgm:t>
    </dgm:pt>
    <dgm:pt modelId="{C363E7B2-8357-4AB4-AB43-9FB3DBB06AB7}" type="parTrans" cxnId="{0A32331D-0098-45DD-9EB6-4BF573352B8A}">
      <dgm:prSet/>
      <dgm:spPr/>
      <dgm:t>
        <a:bodyPr/>
        <a:lstStyle/>
        <a:p>
          <a:endParaRPr lang="zh-CN" altLang="en-US"/>
        </a:p>
      </dgm:t>
    </dgm:pt>
    <dgm:pt modelId="{0903CB4B-8CF2-43CA-80FA-7D7FF6C0FB43}" type="sibTrans" cxnId="{0A32331D-0098-45DD-9EB6-4BF573352B8A}">
      <dgm:prSet/>
      <dgm:spPr/>
      <dgm:t>
        <a:bodyPr/>
        <a:lstStyle/>
        <a:p>
          <a:endParaRPr lang="zh-CN" altLang="en-US"/>
        </a:p>
      </dgm:t>
    </dgm:pt>
    <dgm:pt modelId="{C2FBCEC2-C4F7-4106-8320-32BE0489A92F}">
      <dgm:prSet phldrT="[文本]" custT="1"/>
      <dgm:spPr/>
      <dgm:t>
        <a:bodyPr/>
        <a:lstStyle/>
        <a:p>
          <a:r>
            <a:rPr lang="zh-CN" altLang="en-US" sz="1800" dirty="0">
              <a:latin typeface="等线" panose="02010600030101010101" pitchFamily="2" charset="-122"/>
              <a:ea typeface="等线" panose="02010600030101010101" pitchFamily="2" charset="-122"/>
              <a:cs typeface="Arial" pitchFamily="34" charset="0"/>
            </a:rPr>
            <a:t>问题分析及解决的能力</a:t>
          </a:r>
          <a:endParaRPr lang="zh-CN" altLang="en-US" sz="1800" dirty="0"/>
        </a:p>
      </dgm:t>
    </dgm:pt>
    <dgm:pt modelId="{083F7C1B-5C9F-45E1-AF74-A26737B34181}" type="parTrans" cxnId="{138E2080-9B14-442D-A4D4-01822668BFCF}">
      <dgm:prSet/>
      <dgm:spPr/>
      <dgm:t>
        <a:bodyPr/>
        <a:lstStyle/>
        <a:p>
          <a:endParaRPr lang="zh-CN" altLang="en-US"/>
        </a:p>
      </dgm:t>
    </dgm:pt>
    <dgm:pt modelId="{58D34F82-6C98-4C59-A043-C4A54FD40D99}" type="sibTrans" cxnId="{138E2080-9B14-442D-A4D4-01822668BFCF}">
      <dgm:prSet/>
      <dgm:spPr/>
      <dgm:t>
        <a:bodyPr/>
        <a:lstStyle/>
        <a:p>
          <a:endParaRPr lang="zh-CN" altLang="en-US"/>
        </a:p>
      </dgm:t>
    </dgm:pt>
    <dgm:pt modelId="{60BFBCB1-4B82-41E8-A516-17623B7179DD}">
      <dgm:prSet phldrT="[文本]" custT="1"/>
      <dgm:spPr>
        <a:solidFill>
          <a:srgbClr val="6330A4"/>
        </a:solidFill>
      </dgm:spPr>
      <dgm:t>
        <a:bodyPr/>
        <a:lstStyle/>
        <a:p>
          <a:r>
            <a:rPr lang="zh-CN" altLang="en-US" sz="2400" b="1" dirty="0"/>
            <a:t>知识</a:t>
          </a:r>
        </a:p>
      </dgm:t>
    </dgm:pt>
    <dgm:pt modelId="{67C65D1E-10BD-4EF1-AE22-7DD623D19E4B}" type="parTrans" cxnId="{82949D3E-BA0F-4DEF-8D48-2BF447C93BDE}">
      <dgm:prSet/>
      <dgm:spPr/>
      <dgm:t>
        <a:bodyPr/>
        <a:lstStyle/>
        <a:p>
          <a:endParaRPr lang="zh-CN" altLang="en-US"/>
        </a:p>
      </dgm:t>
    </dgm:pt>
    <dgm:pt modelId="{AADA4FA5-664B-4137-B06A-06F52EFB2AC7}" type="sibTrans" cxnId="{82949D3E-BA0F-4DEF-8D48-2BF447C93BDE}">
      <dgm:prSet/>
      <dgm:spPr/>
      <dgm:t>
        <a:bodyPr/>
        <a:lstStyle/>
        <a:p>
          <a:endParaRPr lang="zh-CN" altLang="en-US"/>
        </a:p>
      </dgm:t>
    </dgm:pt>
    <dgm:pt modelId="{A4E212F6-B1E7-41DC-A039-8C4F14C29D61}">
      <dgm:prSet phldrT="[文本]" custT="1"/>
      <dgm:spPr/>
      <dgm:t>
        <a:bodyPr/>
        <a:lstStyle/>
        <a:p>
          <a:r>
            <a:rPr lang="zh-CN" altLang="en-US" sz="1800" dirty="0">
              <a:latin typeface="等线" panose="02010600030101010101" pitchFamily="2" charset="-122"/>
              <a:ea typeface="等线" panose="02010600030101010101" pitchFamily="2" charset="-122"/>
              <a:cs typeface="Arial" pitchFamily="34" charset="0"/>
            </a:rPr>
            <a:t>深入管理实践，拓宽个人视野</a:t>
          </a:r>
          <a:endParaRPr lang="zh-CN" altLang="en-US" sz="1800" dirty="0"/>
        </a:p>
      </dgm:t>
    </dgm:pt>
    <dgm:pt modelId="{C63DC52B-9F4B-41CC-AB54-32B748340C83}" type="parTrans" cxnId="{5EA18375-DD0B-4D93-9911-2B1767B29AEA}">
      <dgm:prSet/>
      <dgm:spPr/>
      <dgm:t>
        <a:bodyPr/>
        <a:lstStyle/>
        <a:p>
          <a:endParaRPr lang="zh-CN" altLang="en-US"/>
        </a:p>
      </dgm:t>
    </dgm:pt>
    <dgm:pt modelId="{886DC7D6-654C-4987-8D3A-5965DBCCF6B3}" type="sibTrans" cxnId="{5EA18375-DD0B-4D93-9911-2B1767B29AEA}">
      <dgm:prSet/>
      <dgm:spPr/>
      <dgm:t>
        <a:bodyPr/>
        <a:lstStyle/>
        <a:p>
          <a:endParaRPr lang="zh-CN" altLang="en-US"/>
        </a:p>
      </dgm:t>
    </dgm:pt>
    <dgm:pt modelId="{4179320F-EBB2-4218-84D5-FF6F00193F41}">
      <dgm:prSet phldrT="[文本]" custT="1"/>
      <dgm:spPr/>
      <dgm:t>
        <a:bodyPr/>
        <a:lstStyle/>
        <a:p>
          <a:r>
            <a:rPr lang="zh-CN" altLang="en-US" sz="1800" dirty="0">
              <a:latin typeface="等线" panose="02010600030101010101" pitchFamily="2" charset="-122"/>
              <a:ea typeface="等线" panose="02010600030101010101" pitchFamily="2" charset="-122"/>
              <a:cs typeface="Arial" pitchFamily="34" charset="0"/>
            </a:rPr>
            <a:t>以案例为载体，加深理论知识的理解与应用</a:t>
          </a:r>
          <a:endParaRPr lang="zh-CN" altLang="en-US" sz="1800" dirty="0"/>
        </a:p>
      </dgm:t>
    </dgm:pt>
    <dgm:pt modelId="{ABB7E05A-89A2-4E11-BF06-E1F90A68FA88}" type="parTrans" cxnId="{77F30166-AD4F-4160-B324-8B08FAFB32ED}">
      <dgm:prSet/>
      <dgm:spPr/>
      <dgm:t>
        <a:bodyPr/>
        <a:lstStyle/>
        <a:p>
          <a:endParaRPr lang="zh-CN" altLang="en-US"/>
        </a:p>
      </dgm:t>
    </dgm:pt>
    <dgm:pt modelId="{75AF6088-E4D5-40D3-80FA-A02CEF097E55}" type="sibTrans" cxnId="{77F30166-AD4F-4160-B324-8B08FAFB32ED}">
      <dgm:prSet/>
      <dgm:spPr/>
      <dgm:t>
        <a:bodyPr/>
        <a:lstStyle/>
        <a:p>
          <a:endParaRPr lang="zh-CN" altLang="en-US"/>
        </a:p>
      </dgm:t>
    </dgm:pt>
    <dgm:pt modelId="{33ED829E-B659-493B-AAF3-93860027DB97}">
      <dgm:prSet phldrT="[文本]" custT="1"/>
      <dgm:spPr>
        <a:solidFill>
          <a:srgbClr val="6330A4"/>
        </a:solidFill>
      </dgm:spPr>
      <dgm:t>
        <a:bodyPr/>
        <a:lstStyle/>
        <a:p>
          <a:r>
            <a:rPr lang="zh-CN" altLang="en-US" sz="2400" b="1" dirty="0"/>
            <a:t>视野</a:t>
          </a:r>
        </a:p>
      </dgm:t>
    </dgm:pt>
    <dgm:pt modelId="{67AB6E52-3CDC-4D5D-A26C-DC331260EB97}" type="parTrans" cxnId="{D72B1B01-AA12-4A34-8311-C68D54D99294}">
      <dgm:prSet/>
      <dgm:spPr/>
      <dgm:t>
        <a:bodyPr/>
        <a:lstStyle/>
        <a:p>
          <a:endParaRPr lang="zh-CN" altLang="en-US"/>
        </a:p>
      </dgm:t>
    </dgm:pt>
    <dgm:pt modelId="{0E1197F5-59C2-4B67-A58D-147E297D651A}" type="sibTrans" cxnId="{D72B1B01-AA12-4A34-8311-C68D54D99294}">
      <dgm:prSet/>
      <dgm:spPr/>
      <dgm:t>
        <a:bodyPr/>
        <a:lstStyle/>
        <a:p>
          <a:endParaRPr lang="zh-CN" altLang="en-US"/>
        </a:p>
      </dgm:t>
    </dgm:pt>
    <dgm:pt modelId="{35915B43-D5BD-48FA-B9F8-CD6E8E80549F}">
      <dgm:prSet custT="1"/>
      <dgm:spPr/>
      <dgm:t>
        <a:bodyPr/>
        <a:lstStyle/>
        <a:p>
          <a:r>
            <a:rPr lang="zh-CN" altLang="en-US" sz="1800" dirty="0">
              <a:latin typeface="等线" panose="02010600030101010101" pitchFamily="2" charset="-122"/>
              <a:ea typeface="等线" panose="02010600030101010101" pitchFamily="2" charset="-122"/>
              <a:cs typeface="Arial" pitchFamily="34" charset="0"/>
            </a:rPr>
            <a:t>理论知识的实践应用能力</a:t>
          </a:r>
          <a:endParaRPr lang="en-US" altLang="zh-CN" sz="1800" dirty="0">
            <a:latin typeface="等线" panose="02010600030101010101" pitchFamily="2" charset="-122"/>
            <a:ea typeface="等线" panose="02010600030101010101" pitchFamily="2" charset="-122"/>
          </a:endParaRPr>
        </a:p>
      </dgm:t>
    </dgm:pt>
    <dgm:pt modelId="{A716E667-E774-4FB7-B693-6D258DC8E890}" type="parTrans" cxnId="{76B613CC-E383-4A28-90B0-831EC3ABB192}">
      <dgm:prSet/>
      <dgm:spPr/>
      <dgm:t>
        <a:bodyPr/>
        <a:lstStyle/>
        <a:p>
          <a:endParaRPr lang="zh-CN" altLang="en-US"/>
        </a:p>
      </dgm:t>
    </dgm:pt>
    <dgm:pt modelId="{A7C7554F-B919-43B5-BC55-30316E4181FE}" type="sibTrans" cxnId="{76B613CC-E383-4A28-90B0-831EC3ABB192}">
      <dgm:prSet/>
      <dgm:spPr/>
      <dgm:t>
        <a:bodyPr/>
        <a:lstStyle/>
        <a:p>
          <a:endParaRPr lang="zh-CN" altLang="en-US"/>
        </a:p>
      </dgm:t>
    </dgm:pt>
    <dgm:pt modelId="{84B4E663-3ACC-4D29-989A-FF79CF10A8F6}">
      <dgm:prSet phldrT="[文本]" custT="1"/>
      <dgm:spPr/>
      <dgm:t>
        <a:bodyPr/>
        <a:lstStyle/>
        <a:p>
          <a:r>
            <a:rPr lang="zh-CN" altLang="en-US" sz="1800" dirty="0">
              <a:latin typeface="等线" panose="02010600030101010101" pitchFamily="2" charset="-122"/>
              <a:ea typeface="等线" panose="02010600030101010101" pitchFamily="2" charset="-122"/>
              <a:cs typeface="Arial" pitchFamily="34" charset="0"/>
            </a:rPr>
            <a:t>辩证的、联系实际的思维方式</a:t>
          </a:r>
          <a:endParaRPr lang="zh-CN" altLang="en-US" sz="1800" dirty="0"/>
        </a:p>
      </dgm:t>
    </dgm:pt>
    <dgm:pt modelId="{55B16C28-AF3E-4FCE-9DE9-C6B54382D422}" type="parTrans" cxnId="{6F2948DA-03FD-41E7-B6E6-2210A4733F66}">
      <dgm:prSet/>
      <dgm:spPr/>
      <dgm:t>
        <a:bodyPr/>
        <a:lstStyle/>
        <a:p>
          <a:endParaRPr lang="zh-CN" altLang="en-US"/>
        </a:p>
      </dgm:t>
    </dgm:pt>
    <dgm:pt modelId="{76B84651-ADDE-4BBD-BC2B-367DAD406301}" type="sibTrans" cxnId="{6F2948DA-03FD-41E7-B6E6-2210A4733F66}">
      <dgm:prSet/>
      <dgm:spPr/>
      <dgm:t>
        <a:bodyPr/>
        <a:lstStyle/>
        <a:p>
          <a:endParaRPr lang="zh-CN" altLang="en-US"/>
        </a:p>
      </dgm:t>
    </dgm:pt>
    <dgm:pt modelId="{F4E0C47F-8EBA-4FED-847F-E1009209FE03}">
      <dgm:prSet phldrT="[文本]" custT="1"/>
      <dgm:spPr/>
      <dgm:t>
        <a:bodyPr/>
        <a:lstStyle/>
        <a:p>
          <a:r>
            <a:rPr lang="zh-CN" altLang="en-US" sz="1800" dirty="0">
              <a:latin typeface="等线" panose="02010600030101010101" pitchFamily="2" charset="-122"/>
              <a:ea typeface="等线" panose="02010600030101010101" pitchFamily="2" charset="-122"/>
              <a:cs typeface="Arial" pitchFamily="34" charset="0"/>
            </a:rPr>
            <a:t>提高就业竞争力</a:t>
          </a:r>
          <a:endParaRPr lang="zh-CN" altLang="en-US" sz="1800" dirty="0"/>
        </a:p>
      </dgm:t>
    </dgm:pt>
    <dgm:pt modelId="{A3189EBF-8AB5-4BC0-9089-B06704A20671}" type="parTrans" cxnId="{2F19C373-655D-4575-86FF-632B9DD69303}">
      <dgm:prSet/>
      <dgm:spPr/>
      <dgm:t>
        <a:bodyPr/>
        <a:lstStyle/>
        <a:p>
          <a:endParaRPr lang="zh-CN" altLang="en-US"/>
        </a:p>
      </dgm:t>
    </dgm:pt>
    <dgm:pt modelId="{95C77805-CA05-46B2-9FA0-CA35DEE33E1B}" type="sibTrans" cxnId="{2F19C373-655D-4575-86FF-632B9DD69303}">
      <dgm:prSet/>
      <dgm:spPr/>
      <dgm:t>
        <a:bodyPr/>
        <a:lstStyle/>
        <a:p>
          <a:endParaRPr lang="zh-CN" altLang="en-US"/>
        </a:p>
      </dgm:t>
    </dgm:pt>
    <dgm:pt modelId="{3704F5C7-5CB3-441D-9442-40BFACD49E7D}">
      <dgm:prSet phldrT="[文本]" custT="1"/>
      <dgm:spPr/>
      <dgm:t>
        <a:bodyPr/>
        <a:lstStyle/>
        <a:p>
          <a:endParaRPr lang="zh-CN" altLang="en-US" sz="1800" dirty="0"/>
        </a:p>
      </dgm:t>
    </dgm:pt>
    <dgm:pt modelId="{827DBE45-2A4D-4E67-A540-FD34A441B24C}" type="parTrans" cxnId="{748229D6-3B8C-48F2-AE30-B970531277DB}">
      <dgm:prSet/>
      <dgm:spPr/>
      <dgm:t>
        <a:bodyPr/>
        <a:lstStyle/>
        <a:p>
          <a:endParaRPr lang="zh-CN" altLang="en-US"/>
        </a:p>
      </dgm:t>
    </dgm:pt>
    <dgm:pt modelId="{0F2537B5-17CA-4519-BC33-05BF24FD180B}" type="sibTrans" cxnId="{748229D6-3B8C-48F2-AE30-B970531277DB}">
      <dgm:prSet/>
      <dgm:spPr/>
      <dgm:t>
        <a:bodyPr/>
        <a:lstStyle/>
        <a:p>
          <a:endParaRPr lang="zh-CN" altLang="en-US"/>
        </a:p>
      </dgm:t>
    </dgm:pt>
    <dgm:pt modelId="{9F7641F4-146E-4C90-B4CF-ED6B47BE99AF}">
      <dgm:prSet phldrT="[文本]" custT="1"/>
      <dgm:spPr/>
      <dgm:t>
        <a:bodyPr/>
        <a:lstStyle/>
        <a:p>
          <a:endParaRPr lang="zh-CN" altLang="en-US" sz="1800" dirty="0"/>
        </a:p>
      </dgm:t>
    </dgm:pt>
    <dgm:pt modelId="{5BD0B2E7-6333-4E2A-98B5-0FCE43FF49CD}" type="parTrans" cxnId="{2458EB1A-FE81-45F5-BBE1-4377EB2183B2}">
      <dgm:prSet/>
      <dgm:spPr/>
      <dgm:t>
        <a:bodyPr/>
        <a:lstStyle/>
        <a:p>
          <a:endParaRPr lang="zh-CN" altLang="en-US"/>
        </a:p>
      </dgm:t>
    </dgm:pt>
    <dgm:pt modelId="{A6E70F8E-BC85-4063-8FA2-D730801256BA}" type="sibTrans" cxnId="{2458EB1A-FE81-45F5-BBE1-4377EB2183B2}">
      <dgm:prSet/>
      <dgm:spPr/>
      <dgm:t>
        <a:bodyPr/>
        <a:lstStyle/>
        <a:p>
          <a:endParaRPr lang="zh-CN" altLang="en-US"/>
        </a:p>
      </dgm:t>
    </dgm:pt>
    <dgm:pt modelId="{9901D64D-E7EB-4BE4-9186-EE81A3562740}">
      <dgm:prSet phldrT="[文本]" custT="1"/>
      <dgm:spPr/>
      <dgm:t>
        <a:bodyPr/>
        <a:lstStyle/>
        <a:p>
          <a:endParaRPr lang="zh-CN" altLang="en-US" sz="1800" dirty="0"/>
        </a:p>
      </dgm:t>
    </dgm:pt>
    <dgm:pt modelId="{DF0EDD26-2E9C-4A4A-A9F4-B091D076044F}" type="parTrans" cxnId="{D3755D41-872A-472A-B193-37990CEB8D44}">
      <dgm:prSet/>
      <dgm:spPr/>
      <dgm:t>
        <a:bodyPr/>
        <a:lstStyle/>
        <a:p>
          <a:endParaRPr lang="zh-CN" altLang="en-US"/>
        </a:p>
      </dgm:t>
    </dgm:pt>
    <dgm:pt modelId="{711A1D75-D540-4A3B-A0BD-C1D64A2EB599}" type="sibTrans" cxnId="{D3755D41-872A-472A-B193-37990CEB8D44}">
      <dgm:prSet/>
      <dgm:spPr/>
      <dgm:t>
        <a:bodyPr/>
        <a:lstStyle/>
        <a:p>
          <a:endParaRPr lang="zh-CN" altLang="en-US"/>
        </a:p>
      </dgm:t>
    </dgm:pt>
    <dgm:pt modelId="{B7D4381A-5C94-4F26-A89B-15C6FA8502DC}" type="pres">
      <dgm:prSet presAssocID="{8AFD76A7-E398-458E-B172-64B6B5E90462}" presName="Name0" presStyleCnt="0">
        <dgm:presLayoutVars>
          <dgm:dir/>
          <dgm:animLvl val="lvl"/>
          <dgm:resizeHandles val="exact"/>
        </dgm:presLayoutVars>
      </dgm:prSet>
      <dgm:spPr/>
    </dgm:pt>
    <dgm:pt modelId="{8A6E346C-41A9-474A-8918-95395E385733}" type="pres">
      <dgm:prSet presAssocID="{2D48E5F4-F043-4A92-989D-40074ECCF834}" presName="composite" presStyleCnt="0"/>
      <dgm:spPr/>
    </dgm:pt>
    <dgm:pt modelId="{76D542ED-9C30-4CA7-9C37-45FC62F3FEA5}" type="pres">
      <dgm:prSet presAssocID="{2D48E5F4-F043-4A92-989D-40074ECCF834}" presName="parTx" presStyleLbl="alignNode1" presStyleIdx="0" presStyleCnt="4">
        <dgm:presLayoutVars>
          <dgm:chMax val="0"/>
          <dgm:chPref val="0"/>
          <dgm:bulletEnabled val="1"/>
        </dgm:presLayoutVars>
      </dgm:prSet>
      <dgm:spPr/>
    </dgm:pt>
    <dgm:pt modelId="{D3429A1D-AB42-4952-AFEA-15B4F4F85715}" type="pres">
      <dgm:prSet presAssocID="{2D48E5F4-F043-4A92-989D-40074ECCF834}" presName="desTx" presStyleLbl="alignAccFollowNode1" presStyleIdx="0" presStyleCnt="4">
        <dgm:presLayoutVars>
          <dgm:bulletEnabled val="1"/>
        </dgm:presLayoutVars>
      </dgm:prSet>
      <dgm:spPr/>
    </dgm:pt>
    <dgm:pt modelId="{998BE6F2-6B90-4E13-9FD4-145CF27D77C6}" type="pres">
      <dgm:prSet presAssocID="{922CB816-DFAB-4AD4-878F-3CE6F02610B4}" presName="space" presStyleCnt="0"/>
      <dgm:spPr/>
    </dgm:pt>
    <dgm:pt modelId="{4370253F-DC86-48CD-AD5C-CD90E70477D1}" type="pres">
      <dgm:prSet presAssocID="{6D54A33B-B5F1-4C8F-B877-61147B5C929B}" presName="composite" presStyleCnt="0"/>
      <dgm:spPr/>
    </dgm:pt>
    <dgm:pt modelId="{88C4A50F-766F-4F8D-BB0D-D0992601DEBB}" type="pres">
      <dgm:prSet presAssocID="{6D54A33B-B5F1-4C8F-B877-61147B5C929B}" presName="parTx" presStyleLbl="alignNode1" presStyleIdx="1" presStyleCnt="4">
        <dgm:presLayoutVars>
          <dgm:chMax val="0"/>
          <dgm:chPref val="0"/>
          <dgm:bulletEnabled val="1"/>
        </dgm:presLayoutVars>
      </dgm:prSet>
      <dgm:spPr/>
    </dgm:pt>
    <dgm:pt modelId="{EC68FB72-101C-41E5-8A44-B538E9C30B59}" type="pres">
      <dgm:prSet presAssocID="{6D54A33B-B5F1-4C8F-B877-61147B5C929B}" presName="desTx" presStyleLbl="alignAccFollowNode1" presStyleIdx="1" presStyleCnt="4">
        <dgm:presLayoutVars>
          <dgm:bulletEnabled val="1"/>
        </dgm:presLayoutVars>
      </dgm:prSet>
      <dgm:spPr/>
    </dgm:pt>
    <dgm:pt modelId="{76A1F62A-3F9F-4739-9F12-362248EF502D}" type="pres">
      <dgm:prSet presAssocID="{0903CB4B-8CF2-43CA-80FA-7D7FF6C0FB43}" presName="space" presStyleCnt="0"/>
      <dgm:spPr/>
    </dgm:pt>
    <dgm:pt modelId="{22AC0AEB-1CEE-4980-87B3-06089089C67D}" type="pres">
      <dgm:prSet presAssocID="{60BFBCB1-4B82-41E8-A516-17623B7179DD}" presName="composite" presStyleCnt="0"/>
      <dgm:spPr/>
    </dgm:pt>
    <dgm:pt modelId="{5C49095A-2645-44B5-91EB-8A2F7DB4A9AB}" type="pres">
      <dgm:prSet presAssocID="{60BFBCB1-4B82-41E8-A516-17623B7179DD}" presName="parTx" presStyleLbl="alignNode1" presStyleIdx="2" presStyleCnt="4">
        <dgm:presLayoutVars>
          <dgm:chMax val="0"/>
          <dgm:chPref val="0"/>
          <dgm:bulletEnabled val="1"/>
        </dgm:presLayoutVars>
      </dgm:prSet>
      <dgm:spPr/>
    </dgm:pt>
    <dgm:pt modelId="{E2CCD5CB-AED2-4EE3-B9BB-B9A1AFF26C28}" type="pres">
      <dgm:prSet presAssocID="{60BFBCB1-4B82-41E8-A516-17623B7179DD}" presName="desTx" presStyleLbl="alignAccFollowNode1" presStyleIdx="2" presStyleCnt="4">
        <dgm:presLayoutVars>
          <dgm:bulletEnabled val="1"/>
        </dgm:presLayoutVars>
      </dgm:prSet>
      <dgm:spPr/>
    </dgm:pt>
    <dgm:pt modelId="{E4D67FDA-DA91-468C-8CAA-1FC8EE262AA7}" type="pres">
      <dgm:prSet presAssocID="{AADA4FA5-664B-4137-B06A-06F52EFB2AC7}" presName="space" presStyleCnt="0"/>
      <dgm:spPr/>
    </dgm:pt>
    <dgm:pt modelId="{CB363AB6-A4C3-4950-B2D9-7721471E6547}" type="pres">
      <dgm:prSet presAssocID="{33ED829E-B659-493B-AAF3-93860027DB97}" presName="composite" presStyleCnt="0"/>
      <dgm:spPr/>
    </dgm:pt>
    <dgm:pt modelId="{1ED33C70-9643-44A3-8473-D4C96224F443}" type="pres">
      <dgm:prSet presAssocID="{33ED829E-B659-493B-AAF3-93860027DB97}" presName="parTx" presStyleLbl="alignNode1" presStyleIdx="3" presStyleCnt="4">
        <dgm:presLayoutVars>
          <dgm:chMax val="0"/>
          <dgm:chPref val="0"/>
          <dgm:bulletEnabled val="1"/>
        </dgm:presLayoutVars>
      </dgm:prSet>
      <dgm:spPr/>
    </dgm:pt>
    <dgm:pt modelId="{9AFE5AD1-DA68-4BD6-A6B1-819260A864DF}" type="pres">
      <dgm:prSet presAssocID="{33ED829E-B659-493B-AAF3-93860027DB97}" presName="desTx" presStyleLbl="alignAccFollowNode1" presStyleIdx="3" presStyleCnt="4">
        <dgm:presLayoutVars>
          <dgm:bulletEnabled val="1"/>
        </dgm:presLayoutVars>
      </dgm:prSet>
      <dgm:spPr/>
    </dgm:pt>
  </dgm:ptLst>
  <dgm:cxnLst>
    <dgm:cxn modelId="{D72B1B01-AA12-4A34-8311-C68D54D99294}" srcId="{8AFD76A7-E398-458E-B172-64B6B5E90462}" destId="{33ED829E-B659-493B-AAF3-93860027DB97}" srcOrd="3" destOrd="0" parTransId="{67AB6E52-3CDC-4D5D-A26C-DC331260EB97}" sibTransId="{0E1197F5-59C2-4B67-A58D-147E297D651A}"/>
    <dgm:cxn modelId="{5B8CB80E-C2D3-4FBF-9F45-7A92DD3F98D9}" type="presOf" srcId="{CF6E22B2-0A9A-4ABC-ACAA-8462E94728F4}" destId="{D3429A1D-AB42-4952-AFEA-15B4F4F85715}" srcOrd="0" destOrd="0" presId="urn:microsoft.com/office/officeart/2005/8/layout/hList1"/>
    <dgm:cxn modelId="{D8485E12-E6CF-456E-9805-11E43F798989}" type="presOf" srcId="{60BFBCB1-4B82-41E8-A516-17623B7179DD}" destId="{5C49095A-2645-44B5-91EB-8A2F7DB4A9AB}" srcOrd="0" destOrd="0" presId="urn:microsoft.com/office/officeart/2005/8/layout/hList1"/>
    <dgm:cxn modelId="{D8E0DE13-D1A8-4220-AEB1-60155E068676}" type="presOf" srcId="{A4E212F6-B1E7-41DC-A039-8C4F14C29D61}" destId="{9AFE5AD1-DA68-4BD6-A6B1-819260A864DF}" srcOrd="0" destOrd="0" presId="urn:microsoft.com/office/officeart/2005/8/layout/hList1"/>
    <dgm:cxn modelId="{2458EB1A-FE81-45F5-BBE1-4377EB2183B2}" srcId="{6D54A33B-B5F1-4C8F-B877-61147B5C929B}" destId="{9F7641F4-146E-4C90-B4CF-ED6B47BE99AF}" srcOrd="1" destOrd="0" parTransId="{5BD0B2E7-6333-4E2A-98B5-0FCE43FF49CD}" sibTransId="{A6E70F8E-BC85-4063-8FA2-D730801256BA}"/>
    <dgm:cxn modelId="{0A32331D-0098-45DD-9EB6-4BF573352B8A}" srcId="{8AFD76A7-E398-458E-B172-64B6B5E90462}" destId="{6D54A33B-B5F1-4C8F-B877-61147B5C929B}" srcOrd="1" destOrd="0" parTransId="{C363E7B2-8357-4AB4-AB43-9FB3DBB06AB7}" sibTransId="{0903CB4B-8CF2-43CA-80FA-7D7FF6C0FB43}"/>
    <dgm:cxn modelId="{39ED341E-02A4-48A5-BBA0-0678930C1DA7}" type="presOf" srcId="{4179320F-EBB2-4218-84D5-FF6F00193F41}" destId="{E2CCD5CB-AED2-4EE3-B9BB-B9A1AFF26C28}" srcOrd="0" destOrd="0" presId="urn:microsoft.com/office/officeart/2005/8/layout/hList1"/>
    <dgm:cxn modelId="{62FA7B1E-F0CE-4F84-A53C-C2D71A48887F}" type="presOf" srcId="{35915B43-D5BD-48FA-B9F8-CD6E8E80549F}" destId="{EC68FB72-101C-41E5-8A44-B538E9C30B59}" srcOrd="0" destOrd="2" presId="urn:microsoft.com/office/officeart/2005/8/layout/hList1"/>
    <dgm:cxn modelId="{533CFD31-D06F-4D32-B458-0BCD04364C1B}" srcId="{8AFD76A7-E398-458E-B172-64B6B5E90462}" destId="{2D48E5F4-F043-4A92-989D-40074ECCF834}" srcOrd="0" destOrd="0" parTransId="{A415035F-5DFB-4DD1-B841-31DC07977592}" sibTransId="{922CB816-DFAB-4AD4-878F-3CE6F02610B4}"/>
    <dgm:cxn modelId="{F8F76436-E2E1-45E5-AEB8-A412008119D9}" type="presOf" srcId="{C2FBCEC2-C4F7-4106-8320-32BE0489A92F}" destId="{EC68FB72-101C-41E5-8A44-B538E9C30B59}" srcOrd="0" destOrd="0" presId="urn:microsoft.com/office/officeart/2005/8/layout/hList1"/>
    <dgm:cxn modelId="{33FE7736-13D5-4072-8826-BC59FF859FEC}" type="presOf" srcId="{9F7641F4-146E-4C90-B4CF-ED6B47BE99AF}" destId="{EC68FB72-101C-41E5-8A44-B538E9C30B59}" srcOrd="0" destOrd="1" presId="urn:microsoft.com/office/officeart/2005/8/layout/hList1"/>
    <dgm:cxn modelId="{82949D3E-BA0F-4DEF-8D48-2BF447C93BDE}" srcId="{8AFD76A7-E398-458E-B172-64B6B5E90462}" destId="{60BFBCB1-4B82-41E8-A516-17623B7179DD}" srcOrd="2" destOrd="0" parTransId="{67C65D1E-10BD-4EF1-AE22-7DD623D19E4B}" sibTransId="{AADA4FA5-664B-4137-B06A-06F52EFB2AC7}"/>
    <dgm:cxn modelId="{D3755D41-872A-472A-B193-37990CEB8D44}" srcId="{33ED829E-B659-493B-AAF3-93860027DB97}" destId="{9901D64D-E7EB-4BE4-9186-EE81A3562740}" srcOrd="1" destOrd="0" parTransId="{DF0EDD26-2E9C-4A4A-A9F4-B091D076044F}" sibTransId="{711A1D75-D540-4A3B-A0BD-C1D64A2EB599}"/>
    <dgm:cxn modelId="{4034F941-66FD-458D-B49F-31EDC7A8EBEF}" srcId="{2D48E5F4-F043-4A92-989D-40074ECCF834}" destId="{CF6E22B2-0A9A-4ABC-ACAA-8462E94728F4}" srcOrd="0" destOrd="0" parTransId="{4C3B03C6-4E36-45C1-8B28-34E069216457}" sibTransId="{0BD21C48-965F-40BF-8FEF-AF11E7FCE99C}"/>
    <dgm:cxn modelId="{77F30166-AD4F-4160-B324-8B08FAFB32ED}" srcId="{60BFBCB1-4B82-41E8-A516-17623B7179DD}" destId="{4179320F-EBB2-4218-84D5-FF6F00193F41}" srcOrd="0" destOrd="0" parTransId="{ABB7E05A-89A2-4E11-BF06-E1F90A68FA88}" sibTransId="{75AF6088-E4D5-40D3-80FA-A02CEF097E55}"/>
    <dgm:cxn modelId="{2F19C373-655D-4575-86FF-632B9DD69303}" srcId="{33ED829E-B659-493B-AAF3-93860027DB97}" destId="{F4E0C47F-8EBA-4FED-847F-E1009209FE03}" srcOrd="2" destOrd="0" parTransId="{A3189EBF-8AB5-4BC0-9089-B06704A20671}" sibTransId="{95C77805-CA05-46B2-9FA0-CA35DEE33E1B}"/>
    <dgm:cxn modelId="{5EA18375-DD0B-4D93-9911-2B1767B29AEA}" srcId="{33ED829E-B659-493B-AAF3-93860027DB97}" destId="{A4E212F6-B1E7-41DC-A039-8C4F14C29D61}" srcOrd="0" destOrd="0" parTransId="{C63DC52B-9F4B-41CC-AB54-32B748340C83}" sibTransId="{886DC7D6-654C-4987-8D3A-5965DBCCF6B3}"/>
    <dgm:cxn modelId="{1FAC6A59-B64D-4BE2-A9C0-1417450A6D58}" type="presOf" srcId="{9901D64D-E7EB-4BE4-9186-EE81A3562740}" destId="{9AFE5AD1-DA68-4BD6-A6B1-819260A864DF}" srcOrd="0" destOrd="1" presId="urn:microsoft.com/office/officeart/2005/8/layout/hList1"/>
    <dgm:cxn modelId="{4DF9A97A-D846-4932-9375-895834B03C88}" type="presOf" srcId="{33ED829E-B659-493B-AAF3-93860027DB97}" destId="{1ED33C70-9643-44A3-8473-D4C96224F443}" srcOrd="0" destOrd="0" presId="urn:microsoft.com/office/officeart/2005/8/layout/hList1"/>
    <dgm:cxn modelId="{138E2080-9B14-442D-A4D4-01822668BFCF}" srcId="{6D54A33B-B5F1-4C8F-B877-61147B5C929B}" destId="{C2FBCEC2-C4F7-4106-8320-32BE0489A92F}" srcOrd="0" destOrd="0" parTransId="{083F7C1B-5C9F-45E1-AF74-A26737B34181}" sibTransId="{58D34F82-6C98-4C59-A043-C4A54FD40D99}"/>
    <dgm:cxn modelId="{D323509E-371B-48DD-9CC3-2E0230C49D34}" type="presOf" srcId="{F4E0C47F-8EBA-4FED-847F-E1009209FE03}" destId="{9AFE5AD1-DA68-4BD6-A6B1-819260A864DF}" srcOrd="0" destOrd="2" presId="urn:microsoft.com/office/officeart/2005/8/layout/hList1"/>
    <dgm:cxn modelId="{76912AB5-48C7-4646-90D8-B530E6F1E172}" type="presOf" srcId="{84B4E663-3ACC-4D29-989A-FF79CF10A8F6}" destId="{D3429A1D-AB42-4952-AFEA-15B4F4F85715}" srcOrd="0" destOrd="2" presId="urn:microsoft.com/office/officeart/2005/8/layout/hList1"/>
    <dgm:cxn modelId="{ABB968BD-AB72-4DE0-BBB6-1192512CF331}" type="presOf" srcId="{6D54A33B-B5F1-4C8F-B877-61147B5C929B}" destId="{88C4A50F-766F-4F8D-BB0D-D0992601DEBB}" srcOrd="0" destOrd="0" presId="urn:microsoft.com/office/officeart/2005/8/layout/hList1"/>
    <dgm:cxn modelId="{69BEABC8-5069-4333-A888-A942A91B3B8E}" type="presOf" srcId="{2D48E5F4-F043-4A92-989D-40074ECCF834}" destId="{76D542ED-9C30-4CA7-9C37-45FC62F3FEA5}" srcOrd="0" destOrd="0" presId="urn:microsoft.com/office/officeart/2005/8/layout/hList1"/>
    <dgm:cxn modelId="{76B613CC-E383-4A28-90B0-831EC3ABB192}" srcId="{6D54A33B-B5F1-4C8F-B877-61147B5C929B}" destId="{35915B43-D5BD-48FA-B9F8-CD6E8E80549F}" srcOrd="2" destOrd="0" parTransId="{A716E667-E774-4FB7-B693-6D258DC8E890}" sibTransId="{A7C7554F-B919-43B5-BC55-30316E4181FE}"/>
    <dgm:cxn modelId="{748229D6-3B8C-48F2-AE30-B970531277DB}" srcId="{2D48E5F4-F043-4A92-989D-40074ECCF834}" destId="{3704F5C7-5CB3-441D-9442-40BFACD49E7D}" srcOrd="1" destOrd="0" parTransId="{827DBE45-2A4D-4E67-A540-FD34A441B24C}" sibTransId="{0F2537B5-17CA-4519-BC33-05BF24FD180B}"/>
    <dgm:cxn modelId="{6F2948DA-03FD-41E7-B6E6-2210A4733F66}" srcId="{2D48E5F4-F043-4A92-989D-40074ECCF834}" destId="{84B4E663-3ACC-4D29-989A-FF79CF10A8F6}" srcOrd="2" destOrd="0" parTransId="{55B16C28-AF3E-4FCE-9DE9-C6B54382D422}" sibTransId="{76B84651-ADDE-4BBD-BC2B-367DAD406301}"/>
    <dgm:cxn modelId="{3FBDD5DD-4383-424E-9CCF-72E648D43EE7}" type="presOf" srcId="{3704F5C7-5CB3-441D-9442-40BFACD49E7D}" destId="{D3429A1D-AB42-4952-AFEA-15B4F4F85715}" srcOrd="0" destOrd="1" presId="urn:microsoft.com/office/officeart/2005/8/layout/hList1"/>
    <dgm:cxn modelId="{55529FE1-9BBE-444B-A916-07B56837A024}" type="presOf" srcId="{8AFD76A7-E398-458E-B172-64B6B5E90462}" destId="{B7D4381A-5C94-4F26-A89B-15C6FA8502DC}" srcOrd="0" destOrd="0" presId="urn:microsoft.com/office/officeart/2005/8/layout/hList1"/>
    <dgm:cxn modelId="{01FA32B5-8548-43A8-8B1E-E95F58795F89}" type="presParOf" srcId="{B7D4381A-5C94-4F26-A89B-15C6FA8502DC}" destId="{8A6E346C-41A9-474A-8918-95395E385733}" srcOrd="0" destOrd="0" presId="urn:microsoft.com/office/officeart/2005/8/layout/hList1"/>
    <dgm:cxn modelId="{694C2CC0-0A3B-43CA-BF7E-75B84274500E}" type="presParOf" srcId="{8A6E346C-41A9-474A-8918-95395E385733}" destId="{76D542ED-9C30-4CA7-9C37-45FC62F3FEA5}" srcOrd="0" destOrd="0" presId="urn:microsoft.com/office/officeart/2005/8/layout/hList1"/>
    <dgm:cxn modelId="{3F359E25-4EA0-47FB-91AC-E7967B5A7A48}" type="presParOf" srcId="{8A6E346C-41A9-474A-8918-95395E385733}" destId="{D3429A1D-AB42-4952-AFEA-15B4F4F85715}" srcOrd="1" destOrd="0" presId="urn:microsoft.com/office/officeart/2005/8/layout/hList1"/>
    <dgm:cxn modelId="{89B94FD1-7F88-4097-9E69-10497B1AB3CE}" type="presParOf" srcId="{B7D4381A-5C94-4F26-A89B-15C6FA8502DC}" destId="{998BE6F2-6B90-4E13-9FD4-145CF27D77C6}" srcOrd="1" destOrd="0" presId="urn:microsoft.com/office/officeart/2005/8/layout/hList1"/>
    <dgm:cxn modelId="{60EF191B-E730-4330-AA7D-67560766A446}" type="presParOf" srcId="{B7D4381A-5C94-4F26-A89B-15C6FA8502DC}" destId="{4370253F-DC86-48CD-AD5C-CD90E70477D1}" srcOrd="2" destOrd="0" presId="urn:microsoft.com/office/officeart/2005/8/layout/hList1"/>
    <dgm:cxn modelId="{4F3C0ECB-3C70-4FC8-BDF7-3D8F08B2E11F}" type="presParOf" srcId="{4370253F-DC86-48CD-AD5C-CD90E70477D1}" destId="{88C4A50F-766F-4F8D-BB0D-D0992601DEBB}" srcOrd="0" destOrd="0" presId="urn:microsoft.com/office/officeart/2005/8/layout/hList1"/>
    <dgm:cxn modelId="{DF8FEBAF-0019-4B09-940D-F17B4D589037}" type="presParOf" srcId="{4370253F-DC86-48CD-AD5C-CD90E70477D1}" destId="{EC68FB72-101C-41E5-8A44-B538E9C30B59}" srcOrd="1" destOrd="0" presId="urn:microsoft.com/office/officeart/2005/8/layout/hList1"/>
    <dgm:cxn modelId="{A5AC2809-4209-4555-9213-59BD4960FEDA}" type="presParOf" srcId="{B7D4381A-5C94-4F26-A89B-15C6FA8502DC}" destId="{76A1F62A-3F9F-4739-9F12-362248EF502D}" srcOrd="3" destOrd="0" presId="urn:microsoft.com/office/officeart/2005/8/layout/hList1"/>
    <dgm:cxn modelId="{EDA9063E-927D-428D-95C2-673DAD32CFA8}" type="presParOf" srcId="{B7D4381A-5C94-4F26-A89B-15C6FA8502DC}" destId="{22AC0AEB-1CEE-4980-87B3-06089089C67D}" srcOrd="4" destOrd="0" presId="urn:microsoft.com/office/officeart/2005/8/layout/hList1"/>
    <dgm:cxn modelId="{1AC7C83A-6224-480A-BA49-E5543162F679}" type="presParOf" srcId="{22AC0AEB-1CEE-4980-87B3-06089089C67D}" destId="{5C49095A-2645-44B5-91EB-8A2F7DB4A9AB}" srcOrd="0" destOrd="0" presId="urn:microsoft.com/office/officeart/2005/8/layout/hList1"/>
    <dgm:cxn modelId="{946E5F5A-DC28-43E2-A48D-8FBBB85AFA4C}" type="presParOf" srcId="{22AC0AEB-1CEE-4980-87B3-06089089C67D}" destId="{E2CCD5CB-AED2-4EE3-B9BB-B9A1AFF26C28}" srcOrd="1" destOrd="0" presId="urn:microsoft.com/office/officeart/2005/8/layout/hList1"/>
    <dgm:cxn modelId="{A46BB57E-46E6-43FC-9892-4069FA6896C0}" type="presParOf" srcId="{B7D4381A-5C94-4F26-A89B-15C6FA8502DC}" destId="{E4D67FDA-DA91-468C-8CAA-1FC8EE262AA7}" srcOrd="5" destOrd="0" presId="urn:microsoft.com/office/officeart/2005/8/layout/hList1"/>
    <dgm:cxn modelId="{AEBE220B-8107-4481-9D90-2C69535ADD5E}" type="presParOf" srcId="{B7D4381A-5C94-4F26-A89B-15C6FA8502DC}" destId="{CB363AB6-A4C3-4950-B2D9-7721471E6547}" srcOrd="6" destOrd="0" presId="urn:microsoft.com/office/officeart/2005/8/layout/hList1"/>
    <dgm:cxn modelId="{3FB8A523-C80B-47B9-95EC-9D9BD71A8354}" type="presParOf" srcId="{CB363AB6-A4C3-4950-B2D9-7721471E6547}" destId="{1ED33C70-9643-44A3-8473-D4C96224F443}" srcOrd="0" destOrd="0" presId="urn:microsoft.com/office/officeart/2005/8/layout/hList1"/>
    <dgm:cxn modelId="{6DCE03DA-59D7-44CB-A047-B81E9EAEEFDA}" type="presParOf" srcId="{CB363AB6-A4C3-4950-B2D9-7721471E6547}" destId="{9AFE5AD1-DA68-4BD6-A6B1-819260A864D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542ED-9C30-4CA7-9C37-45FC62F3FEA5}">
      <dsp:nvSpPr>
        <dsp:cNvPr id="0" name=""/>
        <dsp:cNvSpPr/>
      </dsp:nvSpPr>
      <dsp:spPr>
        <a:xfrm>
          <a:off x="3411" y="13737"/>
          <a:ext cx="2051173" cy="820469"/>
        </a:xfrm>
        <a:prstGeom prst="rect">
          <a:avLst/>
        </a:prstGeom>
        <a:solidFill>
          <a:srgbClr val="6330A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t>思维</a:t>
          </a:r>
        </a:p>
      </dsp:txBody>
      <dsp:txXfrm>
        <a:off x="3411" y="13737"/>
        <a:ext cx="2051173" cy="820469"/>
      </dsp:txXfrm>
    </dsp:sp>
    <dsp:sp modelId="{D3429A1D-AB42-4952-AFEA-15B4F4F85715}">
      <dsp:nvSpPr>
        <dsp:cNvPr id="0" name=""/>
        <dsp:cNvSpPr/>
      </dsp:nvSpPr>
      <dsp:spPr>
        <a:xfrm>
          <a:off x="3411" y="834206"/>
          <a:ext cx="2051173" cy="1756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latin typeface="等线" panose="02010600030101010101" pitchFamily="2" charset="-122"/>
              <a:ea typeface="等线" panose="02010600030101010101" pitchFamily="2" charset="-122"/>
              <a:cs typeface="Arial" pitchFamily="34" charset="0"/>
            </a:rPr>
            <a:t>主动、独立、发散的思维模式</a:t>
          </a:r>
          <a:endParaRPr lang="zh-CN" altLang="en-US" sz="1800" kern="1200" dirty="0"/>
        </a:p>
        <a:p>
          <a:pPr marL="171450" lvl="1" indent="-171450" algn="l" defTabSz="800100">
            <a:lnSpc>
              <a:spcPct val="90000"/>
            </a:lnSpc>
            <a:spcBef>
              <a:spcPct val="0"/>
            </a:spcBef>
            <a:spcAft>
              <a:spcPct val="15000"/>
            </a:spcAft>
            <a:buChar char="•"/>
          </a:pPr>
          <a:endParaRPr lang="zh-CN" altLang="en-US" sz="1800" kern="1200" dirty="0"/>
        </a:p>
        <a:p>
          <a:pPr marL="171450" lvl="1" indent="-171450" algn="l" defTabSz="800100">
            <a:lnSpc>
              <a:spcPct val="90000"/>
            </a:lnSpc>
            <a:spcBef>
              <a:spcPct val="0"/>
            </a:spcBef>
            <a:spcAft>
              <a:spcPct val="15000"/>
            </a:spcAft>
            <a:buChar char="•"/>
          </a:pPr>
          <a:r>
            <a:rPr lang="zh-CN" altLang="en-US" sz="1800" kern="1200" dirty="0">
              <a:latin typeface="等线" panose="02010600030101010101" pitchFamily="2" charset="-122"/>
              <a:ea typeface="等线" panose="02010600030101010101" pitchFamily="2" charset="-122"/>
              <a:cs typeface="Arial" pitchFamily="34" charset="0"/>
            </a:rPr>
            <a:t>辩证的、联系实际的思维方式</a:t>
          </a:r>
          <a:endParaRPr lang="zh-CN" altLang="en-US" sz="1800" kern="1200" dirty="0"/>
        </a:p>
      </dsp:txBody>
      <dsp:txXfrm>
        <a:off x="3411" y="834206"/>
        <a:ext cx="2051173" cy="1756800"/>
      </dsp:txXfrm>
    </dsp:sp>
    <dsp:sp modelId="{88C4A50F-766F-4F8D-BB0D-D0992601DEBB}">
      <dsp:nvSpPr>
        <dsp:cNvPr id="0" name=""/>
        <dsp:cNvSpPr/>
      </dsp:nvSpPr>
      <dsp:spPr>
        <a:xfrm>
          <a:off x="2341748" y="13737"/>
          <a:ext cx="2051173" cy="820469"/>
        </a:xfrm>
        <a:prstGeom prst="rect">
          <a:avLst/>
        </a:prstGeom>
        <a:solidFill>
          <a:srgbClr val="6330A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t>能力</a:t>
          </a:r>
        </a:p>
      </dsp:txBody>
      <dsp:txXfrm>
        <a:off x="2341748" y="13737"/>
        <a:ext cx="2051173" cy="820469"/>
      </dsp:txXfrm>
    </dsp:sp>
    <dsp:sp modelId="{EC68FB72-101C-41E5-8A44-B538E9C30B59}">
      <dsp:nvSpPr>
        <dsp:cNvPr id="0" name=""/>
        <dsp:cNvSpPr/>
      </dsp:nvSpPr>
      <dsp:spPr>
        <a:xfrm>
          <a:off x="2341748" y="834206"/>
          <a:ext cx="2051173" cy="1756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latin typeface="等线" panose="02010600030101010101" pitchFamily="2" charset="-122"/>
              <a:ea typeface="等线" panose="02010600030101010101" pitchFamily="2" charset="-122"/>
              <a:cs typeface="Arial" pitchFamily="34" charset="0"/>
            </a:rPr>
            <a:t>问题分析及解决的能力</a:t>
          </a:r>
          <a:endParaRPr lang="zh-CN" altLang="en-US" sz="1800" kern="1200" dirty="0"/>
        </a:p>
        <a:p>
          <a:pPr marL="171450" lvl="1" indent="-171450" algn="l" defTabSz="800100">
            <a:lnSpc>
              <a:spcPct val="90000"/>
            </a:lnSpc>
            <a:spcBef>
              <a:spcPct val="0"/>
            </a:spcBef>
            <a:spcAft>
              <a:spcPct val="15000"/>
            </a:spcAft>
            <a:buChar char="•"/>
          </a:pPr>
          <a:endParaRPr lang="zh-CN" altLang="en-US" sz="1800" kern="1200" dirty="0"/>
        </a:p>
        <a:p>
          <a:pPr marL="171450" lvl="1" indent="-171450" algn="l" defTabSz="800100">
            <a:lnSpc>
              <a:spcPct val="90000"/>
            </a:lnSpc>
            <a:spcBef>
              <a:spcPct val="0"/>
            </a:spcBef>
            <a:spcAft>
              <a:spcPct val="15000"/>
            </a:spcAft>
            <a:buChar char="•"/>
          </a:pPr>
          <a:r>
            <a:rPr lang="zh-CN" altLang="en-US" sz="1800" kern="1200" dirty="0">
              <a:latin typeface="等线" panose="02010600030101010101" pitchFamily="2" charset="-122"/>
              <a:ea typeface="等线" panose="02010600030101010101" pitchFamily="2" charset="-122"/>
              <a:cs typeface="Arial" pitchFamily="34" charset="0"/>
            </a:rPr>
            <a:t>理论知识的实践应用能力</a:t>
          </a:r>
          <a:endParaRPr lang="en-US" altLang="zh-CN" sz="1800" kern="1200" dirty="0">
            <a:latin typeface="等线" panose="02010600030101010101" pitchFamily="2" charset="-122"/>
            <a:ea typeface="等线" panose="02010600030101010101" pitchFamily="2" charset="-122"/>
          </a:endParaRPr>
        </a:p>
      </dsp:txBody>
      <dsp:txXfrm>
        <a:off x="2341748" y="834206"/>
        <a:ext cx="2051173" cy="1756800"/>
      </dsp:txXfrm>
    </dsp:sp>
    <dsp:sp modelId="{5C49095A-2645-44B5-91EB-8A2F7DB4A9AB}">
      <dsp:nvSpPr>
        <dsp:cNvPr id="0" name=""/>
        <dsp:cNvSpPr/>
      </dsp:nvSpPr>
      <dsp:spPr>
        <a:xfrm>
          <a:off x="4680086" y="13737"/>
          <a:ext cx="2051173" cy="820469"/>
        </a:xfrm>
        <a:prstGeom prst="rect">
          <a:avLst/>
        </a:prstGeom>
        <a:solidFill>
          <a:srgbClr val="6330A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t>知识</a:t>
          </a:r>
        </a:p>
      </dsp:txBody>
      <dsp:txXfrm>
        <a:off x="4680086" y="13737"/>
        <a:ext cx="2051173" cy="820469"/>
      </dsp:txXfrm>
    </dsp:sp>
    <dsp:sp modelId="{E2CCD5CB-AED2-4EE3-B9BB-B9A1AFF26C28}">
      <dsp:nvSpPr>
        <dsp:cNvPr id="0" name=""/>
        <dsp:cNvSpPr/>
      </dsp:nvSpPr>
      <dsp:spPr>
        <a:xfrm>
          <a:off x="4680086" y="834206"/>
          <a:ext cx="2051173" cy="1756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latin typeface="等线" panose="02010600030101010101" pitchFamily="2" charset="-122"/>
              <a:ea typeface="等线" panose="02010600030101010101" pitchFamily="2" charset="-122"/>
              <a:cs typeface="Arial" pitchFamily="34" charset="0"/>
            </a:rPr>
            <a:t>以案例为载体，加深理论知识的理解与应用</a:t>
          </a:r>
          <a:endParaRPr lang="zh-CN" altLang="en-US" sz="1800" kern="1200" dirty="0"/>
        </a:p>
      </dsp:txBody>
      <dsp:txXfrm>
        <a:off x="4680086" y="834206"/>
        <a:ext cx="2051173" cy="1756800"/>
      </dsp:txXfrm>
    </dsp:sp>
    <dsp:sp modelId="{1ED33C70-9643-44A3-8473-D4C96224F443}">
      <dsp:nvSpPr>
        <dsp:cNvPr id="0" name=""/>
        <dsp:cNvSpPr/>
      </dsp:nvSpPr>
      <dsp:spPr>
        <a:xfrm>
          <a:off x="7018423" y="13737"/>
          <a:ext cx="2051173" cy="820469"/>
        </a:xfrm>
        <a:prstGeom prst="rect">
          <a:avLst/>
        </a:prstGeom>
        <a:solidFill>
          <a:srgbClr val="6330A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zh-CN" altLang="en-US" sz="2400" b="1" kern="1200" dirty="0"/>
            <a:t>视野</a:t>
          </a:r>
        </a:p>
      </dsp:txBody>
      <dsp:txXfrm>
        <a:off x="7018423" y="13737"/>
        <a:ext cx="2051173" cy="820469"/>
      </dsp:txXfrm>
    </dsp:sp>
    <dsp:sp modelId="{9AFE5AD1-DA68-4BD6-A6B1-819260A864DF}">
      <dsp:nvSpPr>
        <dsp:cNvPr id="0" name=""/>
        <dsp:cNvSpPr/>
      </dsp:nvSpPr>
      <dsp:spPr>
        <a:xfrm>
          <a:off x="7018423" y="834206"/>
          <a:ext cx="2051173" cy="1756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zh-CN" altLang="en-US" sz="1800" kern="1200" dirty="0">
              <a:latin typeface="等线" panose="02010600030101010101" pitchFamily="2" charset="-122"/>
              <a:ea typeface="等线" panose="02010600030101010101" pitchFamily="2" charset="-122"/>
              <a:cs typeface="Arial" pitchFamily="34" charset="0"/>
            </a:rPr>
            <a:t>深入管理实践，拓宽个人视野</a:t>
          </a:r>
          <a:endParaRPr lang="zh-CN" altLang="en-US" sz="1800" kern="1200" dirty="0"/>
        </a:p>
        <a:p>
          <a:pPr marL="171450" lvl="1" indent="-171450" algn="l" defTabSz="800100">
            <a:lnSpc>
              <a:spcPct val="90000"/>
            </a:lnSpc>
            <a:spcBef>
              <a:spcPct val="0"/>
            </a:spcBef>
            <a:spcAft>
              <a:spcPct val="15000"/>
            </a:spcAft>
            <a:buChar char="•"/>
          </a:pPr>
          <a:endParaRPr lang="zh-CN" altLang="en-US" sz="1800" kern="1200" dirty="0"/>
        </a:p>
        <a:p>
          <a:pPr marL="171450" lvl="1" indent="-171450" algn="l" defTabSz="800100">
            <a:lnSpc>
              <a:spcPct val="90000"/>
            </a:lnSpc>
            <a:spcBef>
              <a:spcPct val="0"/>
            </a:spcBef>
            <a:spcAft>
              <a:spcPct val="15000"/>
            </a:spcAft>
            <a:buChar char="•"/>
          </a:pPr>
          <a:r>
            <a:rPr lang="zh-CN" altLang="en-US" sz="1800" kern="1200" dirty="0">
              <a:latin typeface="等线" panose="02010600030101010101" pitchFamily="2" charset="-122"/>
              <a:ea typeface="等线" panose="02010600030101010101" pitchFamily="2" charset="-122"/>
              <a:cs typeface="Arial" pitchFamily="34" charset="0"/>
            </a:rPr>
            <a:t>提高就业竞争力</a:t>
          </a:r>
          <a:endParaRPr lang="zh-CN" altLang="en-US" sz="1800" kern="1200" dirty="0"/>
        </a:p>
      </dsp:txBody>
      <dsp:txXfrm>
        <a:off x="7018423" y="834206"/>
        <a:ext cx="2051173" cy="17568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04361E-E135-4673-A722-32D75FC715EA}" type="datetimeFigureOut">
              <a:rPr lang="zh-CN" altLang="en-US" smtClean="0"/>
              <a:t>2022-4-12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948F4-9618-4EA4-A20F-E16082128B39}" type="slidenum">
              <a:rPr lang="zh-CN" altLang="en-US" smtClean="0"/>
              <a:t>‹#›</a:t>
            </a:fld>
            <a:endParaRPr lang="zh-CN" altLang="en-US"/>
          </a:p>
        </p:txBody>
      </p:sp>
    </p:spTree>
    <p:extLst>
      <p:ext uri="{BB962C8B-B14F-4D97-AF65-F5344CB8AC3E}">
        <p14:creationId xmlns:p14="http://schemas.microsoft.com/office/powerpoint/2010/main" val="362106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B7948F4-9618-4EA4-A20F-E16082128B39}" type="slidenum">
              <a:rPr lang="zh-CN" altLang="en-US" smtClean="0"/>
              <a:t>1</a:t>
            </a:fld>
            <a:endParaRPr lang="zh-CN" altLang="en-US"/>
          </a:p>
        </p:txBody>
      </p:sp>
    </p:spTree>
    <p:extLst>
      <p:ext uri="{BB962C8B-B14F-4D97-AF65-F5344CB8AC3E}">
        <p14:creationId xmlns:p14="http://schemas.microsoft.com/office/powerpoint/2010/main" val="1484314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B7948F4-9618-4EA4-A20F-E16082128B39}" type="slidenum">
              <a:rPr lang="zh-CN" altLang="en-US" smtClean="0"/>
              <a:t>28</a:t>
            </a:fld>
            <a:endParaRPr lang="zh-CN" altLang="en-US"/>
          </a:p>
        </p:txBody>
      </p:sp>
    </p:spTree>
    <p:extLst>
      <p:ext uri="{BB962C8B-B14F-4D97-AF65-F5344CB8AC3E}">
        <p14:creationId xmlns:p14="http://schemas.microsoft.com/office/powerpoint/2010/main" val="129908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B7948F4-9618-4EA4-A20F-E16082128B39}" type="slidenum">
              <a:rPr lang="zh-CN" altLang="en-US" smtClean="0"/>
              <a:t>31</a:t>
            </a:fld>
            <a:endParaRPr lang="zh-CN" altLang="en-US"/>
          </a:p>
        </p:txBody>
      </p:sp>
    </p:spTree>
    <p:extLst>
      <p:ext uri="{BB962C8B-B14F-4D97-AF65-F5344CB8AC3E}">
        <p14:creationId xmlns:p14="http://schemas.microsoft.com/office/powerpoint/2010/main" val="3827203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8" name="任意多边形: 形状 37">
            <a:extLst>
              <a:ext uri="{FF2B5EF4-FFF2-40B4-BE49-F238E27FC236}">
                <a16:creationId xmlns:a16="http://schemas.microsoft.com/office/drawing/2014/main" id="{D5CC2777-A7B9-424A-8284-6A0C4EE75874}"/>
              </a:ext>
            </a:extLst>
          </p:cNvPr>
          <p:cNvSpPr/>
          <p:nvPr userDrawn="1"/>
        </p:nvSpPr>
        <p:spPr>
          <a:xfrm>
            <a:off x="10894219" y="4883943"/>
            <a:ext cx="1307304" cy="1981200"/>
          </a:xfrm>
          <a:custGeom>
            <a:avLst/>
            <a:gdLst>
              <a:gd name="connsiteX0" fmla="*/ 916904 w 1078851"/>
              <a:gd name="connsiteY0" fmla="*/ 0 h 1981200"/>
              <a:gd name="connsiteX1" fmla="*/ 1078851 w 1078851"/>
              <a:gd name="connsiteY1" fmla="*/ 0 h 1981200"/>
              <a:gd name="connsiteX2" fmla="*/ 1078851 w 1078851"/>
              <a:gd name="connsiteY2" fmla="*/ 1981200 h 1981200"/>
              <a:gd name="connsiteX3" fmla="*/ 0 w 1078851"/>
              <a:gd name="connsiteY3" fmla="*/ 1981200 h 1981200"/>
              <a:gd name="connsiteX4" fmla="*/ 0 w 1078851"/>
              <a:gd name="connsiteY4" fmla="*/ 1786675 h 1981200"/>
              <a:gd name="connsiteX5" fmla="*/ 49455 w 1078851"/>
              <a:gd name="connsiteY5" fmla="*/ 1779128 h 1981200"/>
              <a:gd name="connsiteX6" fmla="*/ 916904 w 1078851"/>
              <a:gd name="connsiteY6" fmla="*/ 714804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851" h="1981200">
                <a:moveTo>
                  <a:pt x="916904" y="0"/>
                </a:moveTo>
                <a:lnTo>
                  <a:pt x="1078851" y="0"/>
                </a:lnTo>
                <a:lnTo>
                  <a:pt x="1078851" y="1981200"/>
                </a:lnTo>
                <a:lnTo>
                  <a:pt x="0" y="1981200"/>
                </a:lnTo>
                <a:lnTo>
                  <a:pt x="0" y="1786675"/>
                </a:lnTo>
                <a:lnTo>
                  <a:pt x="49455" y="1779128"/>
                </a:lnTo>
                <a:cubicBezTo>
                  <a:pt x="544507" y="1677825"/>
                  <a:pt x="916904" y="1239803"/>
                  <a:pt x="916904" y="714804"/>
                </a:cubicBezTo>
                <a:close/>
              </a:path>
            </a:pathLst>
          </a:custGeom>
          <a:solidFill>
            <a:srgbClr val="4D4398"/>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矩形 6">
            <a:extLst>
              <a:ext uri="{FF2B5EF4-FFF2-40B4-BE49-F238E27FC236}">
                <a16:creationId xmlns:a16="http://schemas.microsoft.com/office/drawing/2014/main" id="{B406C8E1-8EF1-45E6-9B08-2263B1A6012A}"/>
              </a:ext>
            </a:extLst>
          </p:cNvPr>
          <p:cNvSpPr/>
          <p:nvPr userDrawn="1"/>
        </p:nvSpPr>
        <p:spPr>
          <a:xfrm>
            <a:off x="1121569" y="1"/>
            <a:ext cx="4974432" cy="21599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2DC387C3-D693-4F67-9DF3-6987EA4D4711}"/>
              </a:ext>
            </a:extLst>
          </p:cNvPr>
          <p:cNvSpPr/>
          <p:nvPr userDrawn="1"/>
        </p:nvSpPr>
        <p:spPr>
          <a:xfrm>
            <a:off x="6096000" y="0"/>
            <a:ext cx="2249129" cy="216000"/>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6FBFB300-EE9C-4226-82B6-247FA0EB8400}"/>
              </a:ext>
            </a:extLst>
          </p:cNvPr>
          <p:cNvSpPr/>
          <p:nvPr userDrawn="1"/>
        </p:nvSpPr>
        <p:spPr>
          <a:xfrm>
            <a:off x="8345129" y="1"/>
            <a:ext cx="3846871" cy="216000"/>
          </a:xfrm>
          <a:prstGeom prst="rect">
            <a:avLst/>
          </a:pr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平行四边形 11">
            <a:extLst>
              <a:ext uri="{FF2B5EF4-FFF2-40B4-BE49-F238E27FC236}">
                <a16:creationId xmlns:a16="http://schemas.microsoft.com/office/drawing/2014/main" id="{BFE4D998-2B33-46F4-A50F-8D48A398FB79}"/>
              </a:ext>
            </a:extLst>
          </p:cNvPr>
          <p:cNvSpPr/>
          <p:nvPr userDrawn="1"/>
        </p:nvSpPr>
        <p:spPr>
          <a:xfrm rot="5400000">
            <a:off x="-734028" y="3606010"/>
            <a:ext cx="1627562" cy="216000"/>
          </a:xfrm>
          <a:custGeom>
            <a:avLst/>
            <a:gdLst>
              <a:gd name="connsiteX0" fmla="*/ 0 w 1343025"/>
              <a:gd name="connsiteY0" fmla="*/ 180000 h 180000"/>
              <a:gd name="connsiteX1" fmla="*/ 45000 w 1343025"/>
              <a:gd name="connsiteY1" fmla="*/ 0 h 180000"/>
              <a:gd name="connsiteX2" fmla="*/ 1343025 w 1343025"/>
              <a:gd name="connsiteY2" fmla="*/ 0 h 180000"/>
              <a:gd name="connsiteX3" fmla="*/ 1298025 w 1343025"/>
              <a:gd name="connsiteY3" fmla="*/ 180000 h 180000"/>
              <a:gd name="connsiteX4" fmla="*/ 0 w 1343025"/>
              <a:gd name="connsiteY4" fmla="*/ 180000 h 180000"/>
              <a:gd name="connsiteX0" fmla="*/ 59775 w 1402800"/>
              <a:gd name="connsiteY0" fmla="*/ 180000 h 180000"/>
              <a:gd name="connsiteX1" fmla="*/ 0 w 1402800"/>
              <a:gd name="connsiteY1" fmla="*/ 2 h 180000"/>
              <a:gd name="connsiteX2" fmla="*/ 1402800 w 1402800"/>
              <a:gd name="connsiteY2" fmla="*/ 0 h 180000"/>
              <a:gd name="connsiteX3" fmla="*/ 1357800 w 1402800"/>
              <a:gd name="connsiteY3" fmla="*/ 180000 h 180000"/>
              <a:gd name="connsiteX4" fmla="*/ 59775 w 1402800"/>
              <a:gd name="connsiteY4" fmla="*/ 180000 h 180000"/>
              <a:gd name="connsiteX0" fmla="*/ 59775 w 1357800"/>
              <a:gd name="connsiteY0" fmla="*/ 180000 h 180000"/>
              <a:gd name="connsiteX1" fmla="*/ 0 w 1357800"/>
              <a:gd name="connsiteY1" fmla="*/ 2 h 180000"/>
              <a:gd name="connsiteX2" fmla="*/ 1283738 w 1357800"/>
              <a:gd name="connsiteY2" fmla="*/ 0 h 180000"/>
              <a:gd name="connsiteX3" fmla="*/ 1357800 w 1357800"/>
              <a:gd name="connsiteY3" fmla="*/ 180000 h 180000"/>
              <a:gd name="connsiteX4" fmla="*/ 59775 w 1357800"/>
              <a:gd name="connsiteY4" fmla="*/ 180000 h 180000"/>
              <a:gd name="connsiteX0" fmla="*/ 155025 w 1453050"/>
              <a:gd name="connsiteY0" fmla="*/ 183173 h 183173"/>
              <a:gd name="connsiteX1" fmla="*/ 0 w 1453050"/>
              <a:gd name="connsiteY1" fmla="*/ 0 h 183173"/>
              <a:gd name="connsiteX2" fmla="*/ 1378988 w 1453050"/>
              <a:gd name="connsiteY2" fmla="*/ 3173 h 183173"/>
              <a:gd name="connsiteX3" fmla="*/ 1453050 w 1453050"/>
              <a:gd name="connsiteY3" fmla="*/ 183173 h 183173"/>
              <a:gd name="connsiteX4" fmla="*/ 155025 w 1453050"/>
              <a:gd name="connsiteY4" fmla="*/ 183173 h 183173"/>
              <a:gd name="connsiteX0" fmla="*/ 155025 w 1554650"/>
              <a:gd name="connsiteY0" fmla="*/ 183173 h 183173"/>
              <a:gd name="connsiteX1" fmla="*/ 0 w 1554650"/>
              <a:gd name="connsiteY1" fmla="*/ 0 h 183173"/>
              <a:gd name="connsiteX2" fmla="*/ 1378988 w 1554650"/>
              <a:gd name="connsiteY2" fmla="*/ 3173 h 183173"/>
              <a:gd name="connsiteX3" fmla="*/ 1554650 w 1554650"/>
              <a:gd name="connsiteY3" fmla="*/ 183173 h 183173"/>
              <a:gd name="connsiteX4" fmla="*/ 155025 w 1554650"/>
              <a:gd name="connsiteY4" fmla="*/ 183173 h 18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650" h="183173">
                <a:moveTo>
                  <a:pt x="155025" y="183173"/>
                </a:moveTo>
                <a:lnTo>
                  <a:pt x="0" y="0"/>
                </a:lnTo>
                <a:lnTo>
                  <a:pt x="1378988" y="3173"/>
                </a:lnTo>
                <a:lnTo>
                  <a:pt x="1554650" y="183173"/>
                </a:lnTo>
                <a:lnTo>
                  <a:pt x="155025" y="183173"/>
                </a:lnTo>
                <a:close/>
              </a:path>
            </a:pathLst>
          </a:cu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a:extLst>
              <a:ext uri="{FF2B5EF4-FFF2-40B4-BE49-F238E27FC236}">
                <a16:creationId xmlns:a16="http://schemas.microsoft.com/office/drawing/2014/main" id="{CF3D47F4-FE20-45D7-BF20-CA0F7AD00D38}"/>
              </a:ext>
            </a:extLst>
          </p:cNvPr>
          <p:cNvSpPr/>
          <p:nvPr userDrawn="1"/>
        </p:nvSpPr>
        <p:spPr>
          <a:xfrm>
            <a:off x="0" y="6656568"/>
            <a:ext cx="3846871" cy="216000"/>
          </a:xfrm>
          <a:prstGeom prst="rect">
            <a:avLst/>
          </a:pr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C8CB44BE-7EC2-4A3C-B2C8-E9999423566B}"/>
              </a:ext>
            </a:extLst>
          </p:cNvPr>
          <p:cNvSpPr/>
          <p:nvPr userDrawn="1"/>
        </p:nvSpPr>
        <p:spPr>
          <a:xfrm>
            <a:off x="3846871" y="6656567"/>
            <a:ext cx="2249129" cy="216000"/>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E00EEF87-74D0-4CAF-8E25-8F8FF0636586}"/>
              </a:ext>
            </a:extLst>
          </p:cNvPr>
          <p:cNvSpPr/>
          <p:nvPr userDrawn="1"/>
        </p:nvSpPr>
        <p:spPr>
          <a:xfrm>
            <a:off x="6096000" y="6655722"/>
            <a:ext cx="6096000" cy="216000"/>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平行四边形 11">
            <a:extLst>
              <a:ext uri="{FF2B5EF4-FFF2-40B4-BE49-F238E27FC236}">
                <a16:creationId xmlns:a16="http://schemas.microsoft.com/office/drawing/2014/main" id="{D33E7616-9236-4842-B294-C72A137A4C92}"/>
              </a:ext>
            </a:extLst>
          </p:cNvPr>
          <p:cNvSpPr/>
          <p:nvPr userDrawn="1"/>
        </p:nvSpPr>
        <p:spPr>
          <a:xfrm rot="5400000">
            <a:off x="11291651" y="2869903"/>
            <a:ext cx="1627562" cy="216000"/>
          </a:xfrm>
          <a:custGeom>
            <a:avLst/>
            <a:gdLst>
              <a:gd name="connsiteX0" fmla="*/ 0 w 1343025"/>
              <a:gd name="connsiteY0" fmla="*/ 180000 h 180000"/>
              <a:gd name="connsiteX1" fmla="*/ 45000 w 1343025"/>
              <a:gd name="connsiteY1" fmla="*/ 0 h 180000"/>
              <a:gd name="connsiteX2" fmla="*/ 1343025 w 1343025"/>
              <a:gd name="connsiteY2" fmla="*/ 0 h 180000"/>
              <a:gd name="connsiteX3" fmla="*/ 1298025 w 1343025"/>
              <a:gd name="connsiteY3" fmla="*/ 180000 h 180000"/>
              <a:gd name="connsiteX4" fmla="*/ 0 w 1343025"/>
              <a:gd name="connsiteY4" fmla="*/ 180000 h 180000"/>
              <a:gd name="connsiteX0" fmla="*/ 59775 w 1402800"/>
              <a:gd name="connsiteY0" fmla="*/ 180000 h 180000"/>
              <a:gd name="connsiteX1" fmla="*/ 0 w 1402800"/>
              <a:gd name="connsiteY1" fmla="*/ 2 h 180000"/>
              <a:gd name="connsiteX2" fmla="*/ 1402800 w 1402800"/>
              <a:gd name="connsiteY2" fmla="*/ 0 h 180000"/>
              <a:gd name="connsiteX3" fmla="*/ 1357800 w 1402800"/>
              <a:gd name="connsiteY3" fmla="*/ 180000 h 180000"/>
              <a:gd name="connsiteX4" fmla="*/ 59775 w 1402800"/>
              <a:gd name="connsiteY4" fmla="*/ 180000 h 180000"/>
              <a:gd name="connsiteX0" fmla="*/ 59775 w 1357800"/>
              <a:gd name="connsiteY0" fmla="*/ 180000 h 180000"/>
              <a:gd name="connsiteX1" fmla="*/ 0 w 1357800"/>
              <a:gd name="connsiteY1" fmla="*/ 2 h 180000"/>
              <a:gd name="connsiteX2" fmla="*/ 1283738 w 1357800"/>
              <a:gd name="connsiteY2" fmla="*/ 0 h 180000"/>
              <a:gd name="connsiteX3" fmla="*/ 1357800 w 1357800"/>
              <a:gd name="connsiteY3" fmla="*/ 180000 h 180000"/>
              <a:gd name="connsiteX4" fmla="*/ 59775 w 1357800"/>
              <a:gd name="connsiteY4" fmla="*/ 180000 h 180000"/>
              <a:gd name="connsiteX0" fmla="*/ 155025 w 1453050"/>
              <a:gd name="connsiteY0" fmla="*/ 183173 h 183173"/>
              <a:gd name="connsiteX1" fmla="*/ 0 w 1453050"/>
              <a:gd name="connsiteY1" fmla="*/ 0 h 183173"/>
              <a:gd name="connsiteX2" fmla="*/ 1378988 w 1453050"/>
              <a:gd name="connsiteY2" fmla="*/ 3173 h 183173"/>
              <a:gd name="connsiteX3" fmla="*/ 1453050 w 1453050"/>
              <a:gd name="connsiteY3" fmla="*/ 183173 h 183173"/>
              <a:gd name="connsiteX4" fmla="*/ 155025 w 1453050"/>
              <a:gd name="connsiteY4" fmla="*/ 183173 h 183173"/>
              <a:gd name="connsiteX0" fmla="*/ 155025 w 1554650"/>
              <a:gd name="connsiteY0" fmla="*/ 183173 h 183173"/>
              <a:gd name="connsiteX1" fmla="*/ 0 w 1554650"/>
              <a:gd name="connsiteY1" fmla="*/ 0 h 183173"/>
              <a:gd name="connsiteX2" fmla="*/ 1378988 w 1554650"/>
              <a:gd name="connsiteY2" fmla="*/ 3173 h 183173"/>
              <a:gd name="connsiteX3" fmla="*/ 1554650 w 1554650"/>
              <a:gd name="connsiteY3" fmla="*/ 183173 h 183173"/>
              <a:gd name="connsiteX4" fmla="*/ 155025 w 1554650"/>
              <a:gd name="connsiteY4" fmla="*/ 183173 h 18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650" h="183173">
                <a:moveTo>
                  <a:pt x="155025" y="183173"/>
                </a:moveTo>
                <a:lnTo>
                  <a:pt x="0" y="0"/>
                </a:lnTo>
                <a:lnTo>
                  <a:pt x="1378988" y="3173"/>
                </a:lnTo>
                <a:lnTo>
                  <a:pt x="1554650" y="183173"/>
                </a:lnTo>
                <a:lnTo>
                  <a:pt x="155025" y="183173"/>
                </a:lnTo>
                <a:close/>
              </a:path>
            </a:pathLst>
          </a:cu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平行四边形 11">
            <a:extLst>
              <a:ext uri="{FF2B5EF4-FFF2-40B4-BE49-F238E27FC236}">
                <a16:creationId xmlns:a16="http://schemas.microsoft.com/office/drawing/2014/main" id="{B858F9C7-2CD4-477E-8D7B-9B6009665323}"/>
              </a:ext>
            </a:extLst>
          </p:cNvPr>
          <p:cNvSpPr/>
          <p:nvPr userDrawn="1"/>
        </p:nvSpPr>
        <p:spPr>
          <a:xfrm rot="5400000">
            <a:off x="11291651" y="4308944"/>
            <a:ext cx="1627562" cy="216000"/>
          </a:xfrm>
          <a:custGeom>
            <a:avLst/>
            <a:gdLst>
              <a:gd name="connsiteX0" fmla="*/ 0 w 1343025"/>
              <a:gd name="connsiteY0" fmla="*/ 180000 h 180000"/>
              <a:gd name="connsiteX1" fmla="*/ 45000 w 1343025"/>
              <a:gd name="connsiteY1" fmla="*/ 0 h 180000"/>
              <a:gd name="connsiteX2" fmla="*/ 1343025 w 1343025"/>
              <a:gd name="connsiteY2" fmla="*/ 0 h 180000"/>
              <a:gd name="connsiteX3" fmla="*/ 1298025 w 1343025"/>
              <a:gd name="connsiteY3" fmla="*/ 180000 h 180000"/>
              <a:gd name="connsiteX4" fmla="*/ 0 w 1343025"/>
              <a:gd name="connsiteY4" fmla="*/ 180000 h 180000"/>
              <a:gd name="connsiteX0" fmla="*/ 59775 w 1402800"/>
              <a:gd name="connsiteY0" fmla="*/ 180000 h 180000"/>
              <a:gd name="connsiteX1" fmla="*/ 0 w 1402800"/>
              <a:gd name="connsiteY1" fmla="*/ 2 h 180000"/>
              <a:gd name="connsiteX2" fmla="*/ 1402800 w 1402800"/>
              <a:gd name="connsiteY2" fmla="*/ 0 h 180000"/>
              <a:gd name="connsiteX3" fmla="*/ 1357800 w 1402800"/>
              <a:gd name="connsiteY3" fmla="*/ 180000 h 180000"/>
              <a:gd name="connsiteX4" fmla="*/ 59775 w 1402800"/>
              <a:gd name="connsiteY4" fmla="*/ 180000 h 180000"/>
              <a:gd name="connsiteX0" fmla="*/ 59775 w 1357800"/>
              <a:gd name="connsiteY0" fmla="*/ 180000 h 180000"/>
              <a:gd name="connsiteX1" fmla="*/ 0 w 1357800"/>
              <a:gd name="connsiteY1" fmla="*/ 2 h 180000"/>
              <a:gd name="connsiteX2" fmla="*/ 1283738 w 1357800"/>
              <a:gd name="connsiteY2" fmla="*/ 0 h 180000"/>
              <a:gd name="connsiteX3" fmla="*/ 1357800 w 1357800"/>
              <a:gd name="connsiteY3" fmla="*/ 180000 h 180000"/>
              <a:gd name="connsiteX4" fmla="*/ 59775 w 1357800"/>
              <a:gd name="connsiteY4" fmla="*/ 180000 h 180000"/>
              <a:gd name="connsiteX0" fmla="*/ 155025 w 1453050"/>
              <a:gd name="connsiteY0" fmla="*/ 183173 h 183173"/>
              <a:gd name="connsiteX1" fmla="*/ 0 w 1453050"/>
              <a:gd name="connsiteY1" fmla="*/ 0 h 183173"/>
              <a:gd name="connsiteX2" fmla="*/ 1378988 w 1453050"/>
              <a:gd name="connsiteY2" fmla="*/ 3173 h 183173"/>
              <a:gd name="connsiteX3" fmla="*/ 1453050 w 1453050"/>
              <a:gd name="connsiteY3" fmla="*/ 183173 h 183173"/>
              <a:gd name="connsiteX4" fmla="*/ 155025 w 1453050"/>
              <a:gd name="connsiteY4" fmla="*/ 183173 h 183173"/>
              <a:gd name="connsiteX0" fmla="*/ 155025 w 1554650"/>
              <a:gd name="connsiteY0" fmla="*/ 183173 h 183173"/>
              <a:gd name="connsiteX1" fmla="*/ 0 w 1554650"/>
              <a:gd name="connsiteY1" fmla="*/ 0 h 183173"/>
              <a:gd name="connsiteX2" fmla="*/ 1378988 w 1554650"/>
              <a:gd name="connsiteY2" fmla="*/ 3173 h 183173"/>
              <a:gd name="connsiteX3" fmla="*/ 1554650 w 1554650"/>
              <a:gd name="connsiteY3" fmla="*/ 183173 h 183173"/>
              <a:gd name="connsiteX4" fmla="*/ 155025 w 1554650"/>
              <a:gd name="connsiteY4" fmla="*/ 183173 h 18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650" h="183173">
                <a:moveTo>
                  <a:pt x="155025" y="183173"/>
                </a:moveTo>
                <a:lnTo>
                  <a:pt x="0" y="0"/>
                </a:lnTo>
                <a:lnTo>
                  <a:pt x="1378988" y="3173"/>
                </a:lnTo>
                <a:lnTo>
                  <a:pt x="1554650" y="183173"/>
                </a:lnTo>
                <a:lnTo>
                  <a:pt x="155025" y="183173"/>
                </a:lnTo>
                <a:close/>
              </a:path>
            </a:pathLst>
          </a:cu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任意多边形: 形状 35">
            <a:extLst>
              <a:ext uri="{FF2B5EF4-FFF2-40B4-BE49-F238E27FC236}">
                <a16:creationId xmlns:a16="http://schemas.microsoft.com/office/drawing/2014/main" id="{D9E18F16-206A-40B8-970F-F059B23ED9BF}"/>
              </a:ext>
            </a:extLst>
          </p:cNvPr>
          <p:cNvSpPr/>
          <p:nvPr userDrawn="1"/>
        </p:nvSpPr>
        <p:spPr>
          <a:xfrm>
            <a:off x="-35864" y="-281"/>
            <a:ext cx="1212201" cy="2257707"/>
          </a:xfrm>
          <a:custGeom>
            <a:avLst/>
            <a:gdLst>
              <a:gd name="connsiteX0" fmla="*/ 0 w 1078851"/>
              <a:gd name="connsiteY0" fmla="*/ 0 h 1981200"/>
              <a:gd name="connsiteX1" fmla="*/ 1078851 w 1078851"/>
              <a:gd name="connsiteY1" fmla="*/ 0 h 1981200"/>
              <a:gd name="connsiteX2" fmla="*/ 1078851 w 1078851"/>
              <a:gd name="connsiteY2" fmla="*/ 176635 h 1981200"/>
              <a:gd name="connsiteX3" fmla="*/ 1065553 w 1078851"/>
              <a:gd name="connsiteY3" fmla="*/ 178665 h 1981200"/>
              <a:gd name="connsiteX4" fmla="*/ 198104 w 1078851"/>
              <a:gd name="connsiteY4" fmla="*/ 1242988 h 1981200"/>
              <a:gd name="connsiteX5" fmla="*/ 198104 w 1078851"/>
              <a:gd name="connsiteY5" fmla="*/ 1981200 h 1981200"/>
              <a:gd name="connsiteX6" fmla="*/ 0 w 1078851"/>
              <a:gd name="connsiteY6" fmla="*/ 1981200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851" h="1981200">
                <a:moveTo>
                  <a:pt x="0" y="0"/>
                </a:moveTo>
                <a:lnTo>
                  <a:pt x="1078851" y="0"/>
                </a:lnTo>
                <a:lnTo>
                  <a:pt x="1078851" y="176635"/>
                </a:lnTo>
                <a:lnTo>
                  <a:pt x="1065553" y="178665"/>
                </a:lnTo>
                <a:cubicBezTo>
                  <a:pt x="570501" y="279967"/>
                  <a:pt x="198104" y="717989"/>
                  <a:pt x="198104" y="1242988"/>
                </a:cubicBezTo>
                <a:lnTo>
                  <a:pt x="198104" y="1981200"/>
                </a:lnTo>
                <a:lnTo>
                  <a:pt x="0" y="1981200"/>
                </a:lnTo>
                <a:close/>
              </a:path>
            </a:pathLst>
          </a:cu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33" name="平行四边形 11">
            <a:extLst>
              <a:ext uri="{FF2B5EF4-FFF2-40B4-BE49-F238E27FC236}">
                <a16:creationId xmlns:a16="http://schemas.microsoft.com/office/drawing/2014/main" id="{640BB009-6A4C-4B65-B59E-9C0ED35FB43E}"/>
              </a:ext>
            </a:extLst>
          </p:cNvPr>
          <p:cNvSpPr/>
          <p:nvPr userDrawn="1"/>
        </p:nvSpPr>
        <p:spPr>
          <a:xfrm rot="5400000">
            <a:off x="-734028" y="2168135"/>
            <a:ext cx="1627562" cy="216000"/>
          </a:xfrm>
          <a:custGeom>
            <a:avLst/>
            <a:gdLst>
              <a:gd name="connsiteX0" fmla="*/ 0 w 1343025"/>
              <a:gd name="connsiteY0" fmla="*/ 180000 h 180000"/>
              <a:gd name="connsiteX1" fmla="*/ 45000 w 1343025"/>
              <a:gd name="connsiteY1" fmla="*/ 0 h 180000"/>
              <a:gd name="connsiteX2" fmla="*/ 1343025 w 1343025"/>
              <a:gd name="connsiteY2" fmla="*/ 0 h 180000"/>
              <a:gd name="connsiteX3" fmla="*/ 1298025 w 1343025"/>
              <a:gd name="connsiteY3" fmla="*/ 180000 h 180000"/>
              <a:gd name="connsiteX4" fmla="*/ 0 w 1343025"/>
              <a:gd name="connsiteY4" fmla="*/ 180000 h 180000"/>
              <a:gd name="connsiteX0" fmla="*/ 59775 w 1402800"/>
              <a:gd name="connsiteY0" fmla="*/ 180000 h 180000"/>
              <a:gd name="connsiteX1" fmla="*/ 0 w 1402800"/>
              <a:gd name="connsiteY1" fmla="*/ 2 h 180000"/>
              <a:gd name="connsiteX2" fmla="*/ 1402800 w 1402800"/>
              <a:gd name="connsiteY2" fmla="*/ 0 h 180000"/>
              <a:gd name="connsiteX3" fmla="*/ 1357800 w 1402800"/>
              <a:gd name="connsiteY3" fmla="*/ 180000 h 180000"/>
              <a:gd name="connsiteX4" fmla="*/ 59775 w 1402800"/>
              <a:gd name="connsiteY4" fmla="*/ 180000 h 180000"/>
              <a:gd name="connsiteX0" fmla="*/ 59775 w 1357800"/>
              <a:gd name="connsiteY0" fmla="*/ 180000 h 180000"/>
              <a:gd name="connsiteX1" fmla="*/ 0 w 1357800"/>
              <a:gd name="connsiteY1" fmla="*/ 2 h 180000"/>
              <a:gd name="connsiteX2" fmla="*/ 1283738 w 1357800"/>
              <a:gd name="connsiteY2" fmla="*/ 0 h 180000"/>
              <a:gd name="connsiteX3" fmla="*/ 1357800 w 1357800"/>
              <a:gd name="connsiteY3" fmla="*/ 180000 h 180000"/>
              <a:gd name="connsiteX4" fmla="*/ 59775 w 1357800"/>
              <a:gd name="connsiteY4" fmla="*/ 180000 h 180000"/>
              <a:gd name="connsiteX0" fmla="*/ 155025 w 1453050"/>
              <a:gd name="connsiteY0" fmla="*/ 183173 h 183173"/>
              <a:gd name="connsiteX1" fmla="*/ 0 w 1453050"/>
              <a:gd name="connsiteY1" fmla="*/ 0 h 183173"/>
              <a:gd name="connsiteX2" fmla="*/ 1378988 w 1453050"/>
              <a:gd name="connsiteY2" fmla="*/ 3173 h 183173"/>
              <a:gd name="connsiteX3" fmla="*/ 1453050 w 1453050"/>
              <a:gd name="connsiteY3" fmla="*/ 183173 h 183173"/>
              <a:gd name="connsiteX4" fmla="*/ 155025 w 1453050"/>
              <a:gd name="connsiteY4" fmla="*/ 183173 h 183173"/>
              <a:gd name="connsiteX0" fmla="*/ 155025 w 1554650"/>
              <a:gd name="connsiteY0" fmla="*/ 183173 h 183173"/>
              <a:gd name="connsiteX1" fmla="*/ 0 w 1554650"/>
              <a:gd name="connsiteY1" fmla="*/ 0 h 183173"/>
              <a:gd name="connsiteX2" fmla="*/ 1378988 w 1554650"/>
              <a:gd name="connsiteY2" fmla="*/ 3173 h 183173"/>
              <a:gd name="connsiteX3" fmla="*/ 1554650 w 1554650"/>
              <a:gd name="connsiteY3" fmla="*/ 183173 h 183173"/>
              <a:gd name="connsiteX4" fmla="*/ 155025 w 1554650"/>
              <a:gd name="connsiteY4" fmla="*/ 183173 h 183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650" h="183173">
                <a:moveTo>
                  <a:pt x="155025" y="183173"/>
                </a:moveTo>
                <a:lnTo>
                  <a:pt x="0" y="0"/>
                </a:lnTo>
                <a:lnTo>
                  <a:pt x="1378988" y="3173"/>
                </a:lnTo>
                <a:lnTo>
                  <a:pt x="1554650" y="183173"/>
                </a:lnTo>
                <a:lnTo>
                  <a:pt x="155025" y="183173"/>
                </a:lnTo>
                <a:close/>
              </a:path>
            </a:pathLst>
          </a:cu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055277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4965FF-EFD9-4A40-9A65-07FEC4C9EA9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83546C-9179-43E9-A5A1-061746DA213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1BF2E6F-F31B-41BA-AA7E-312D43636D12}"/>
              </a:ext>
            </a:extLst>
          </p:cNvPr>
          <p:cNvSpPr>
            <a:spLocks noGrp="1"/>
          </p:cNvSpPr>
          <p:nvPr>
            <p:ph type="dt" sz="half" idx="10"/>
          </p:nvPr>
        </p:nvSpPr>
        <p:spPr/>
        <p:txBody>
          <a:bodyPr/>
          <a:lstStyle/>
          <a:p>
            <a:fld id="{BDFC0658-E643-4E6B-AEDA-425DE63D88D1}" type="datetimeFigureOut">
              <a:rPr lang="zh-CN" altLang="en-US" smtClean="0"/>
              <a:t>2022-4-12</a:t>
            </a:fld>
            <a:endParaRPr lang="zh-CN" altLang="en-US"/>
          </a:p>
        </p:txBody>
      </p:sp>
      <p:sp>
        <p:nvSpPr>
          <p:cNvPr id="5" name="页脚占位符 4">
            <a:extLst>
              <a:ext uri="{FF2B5EF4-FFF2-40B4-BE49-F238E27FC236}">
                <a16:creationId xmlns:a16="http://schemas.microsoft.com/office/drawing/2014/main" id="{9AD7AA5D-EBB7-4C00-B117-139D985864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81D44A-77A4-4CC2-9A63-6FE48DCF1883}"/>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217327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27E644B-1F80-4873-BA1D-86AA3490186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A577368-AF2F-46D5-8237-1C1908607AE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2FE508-2248-4496-96AA-03247127AE27}"/>
              </a:ext>
            </a:extLst>
          </p:cNvPr>
          <p:cNvSpPr>
            <a:spLocks noGrp="1"/>
          </p:cNvSpPr>
          <p:nvPr>
            <p:ph type="dt" sz="half" idx="10"/>
          </p:nvPr>
        </p:nvSpPr>
        <p:spPr/>
        <p:txBody>
          <a:bodyPr/>
          <a:lstStyle/>
          <a:p>
            <a:fld id="{BDFC0658-E643-4E6B-AEDA-425DE63D88D1}" type="datetimeFigureOut">
              <a:rPr lang="zh-CN" altLang="en-US" smtClean="0"/>
              <a:t>2022-4-12</a:t>
            </a:fld>
            <a:endParaRPr lang="zh-CN" altLang="en-US"/>
          </a:p>
        </p:txBody>
      </p:sp>
      <p:sp>
        <p:nvSpPr>
          <p:cNvPr id="5" name="页脚占位符 4">
            <a:extLst>
              <a:ext uri="{FF2B5EF4-FFF2-40B4-BE49-F238E27FC236}">
                <a16:creationId xmlns:a16="http://schemas.microsoft.com/office/drawing/2014/main" id="{DA33D2F5-6BD6-4059-B777-DB0B6F89B6C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845AB1-B26D-4C9D-BB66-B98A59DE0035}"/>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336000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769FDF15-ACDA-4C87-87DF-F1F4463C0F50}"/>
              </a:ext>
            </a:extLst>
          </p:cNvPr>
          <p:cNvGrpSpPr/>
          <p:nvPr userDrawn="1"/>
        </p:nvGrpSpPr>
        <p:grpSpPr>
          <a:xfrm>
            <a:off x="-5875" y="-352048"/>
            <a:ext cx="12280162" cy="1356309"/>
            <a:chOff x="-5875" y="-352048"/>
            <a:chExt cx="12280162" cy="1356309"/>
          </a:xfrm>
        </p:grpSpPr>
        <p:sp>
          <p:nvSpPr>
            <p:cNvPr id="10" name="直角三角形 9">
              <a:extLst>
                <a:ext uri="{FF2B5EF4-FFF2-40B4-BE49-F238E27FC236}">
                  <a16:creationId xmlns:a16="http://schemas.microsoft.com/office/drawing/2014/main" id="{4E335508-7D5C-4264-BCB5-1A33DFBABA89}"/>
                </a:ext>
              </a:extLst>
            </p:cNvPr>
            <p:cNvSpPr/>
            <p:nvPr userDrawn="1"/>
          </p:nvSpPr>
          <p:spPr>
            <a:xfrm>
              <a:off x="386198" y="404813"/>
              <a:ext cx="578287" cy="599448"/>
            </a:xfrm>
            <a:prstGeom prst="rtTriangle">
              <a:avLst/>
            </a:pr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D54F33E1-D533-4FEF-A135-02B02534F958}"/>
                </a:ext>
              </a:extLst>
            </p:cNvPr>
            <p:cNvSpPr/>
            <p:nvPr userDrawn="1"/>
          </p:nvSpPr>
          <p:spPr>
            <a:xfrm>
              <a:off x="2369186" y="-19047"/>
              <a:ext cx="9865569" cy="468000"/>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等腰三角形 11">
              <a:extLst>
                <a:ext uri="{FF2B5EF4-FFF2-40B4-BE49-F238E27FC236}">
                  <a16:creationId xmlns:a16="http://schemas.microsoft.com/office/drawing/2014/main" id="{0E0AE8CF-22E7-4570-ADEE-81EF480021CA}"/>
                </a:ext>
              </a:extLst>
            </p:cNvPr>
            <p:cNvSpPr/>
            <p:nvPr userDrawn="1"/>
          </p:nvSpPr>
          <p:spPr>
            <a:xfrm rot="1372945">
              <a:off x="1872742" y="-352048"/>
              <a:ext cx="671548" cy="697899"/>
            </a:xfrm>
            <a:custGeom>
              <a:avLst/>
              <a:gdLst>
                <a:gd name="connsiteX0" fmla="*/ 0 w 697307"/>
                <a:gd name="connsiteY0" fmla="*/ 650719 h 650719"/>
                <a:gd name="connsiteX1" fmla="*/ 348654 w 697307"/>
                <a:gd name="connsiteY1" fmla="*/ 0 h 650719"/>
                <a:gd name="connsiteX2" fmla="*/ 697307 w 697307"/>
                <a:gd name="connsiteY2" fmla="*/ 650719 h 650719"/>
                <a:gd name="connsiteX3" fmla="*/ 0 w 697307"/>
                <a:gd name="connsiteY3" fmla="*/ 650719 h 650719"/>
                <a:gd name="connsiteX0" fmla="*/ 0 w 697307"/>
                <a:gd name="connsiteY0" fmla="*/ 674309 h 674309"/>
                <a:gd name="connsiteX1" fmla="*/ 380052 w 697307"/>
                <a:gd name="connsiteY1" fmla="*/ 0 h 674309"/>
                <a:gd name="connsiteX2" fmla="*/ 697307 w 697307"/>
                <a:gd name="connsiteY2" fmla="*/ 674309 h 674309"/>
                <a:gd name="connsiteX3" fmla="*/ 0 w 697307"/>
                <a:gd name="connsiteY3" fmla="*/ 674309 h 674309"/>
                <a:gd name="connsiteX0" fmla="*/ 0 w 697307"/>
                <a:gd name="connsiteY0" fmla="*/ 697899 h 697899"/>
                <a:gd name="connsiteX1" fmla="*/ 411451 w 697307"/>
                <a:gd name="connsiteY1" fmla="*/ 0 h 697899"/>
                <a:gd name="connsiteX2" fmla="*/ 697307 w 697307"/>
                <a:gd name="connsiteY2" fmla="*/ 697899 h 697899"/>
                <a:gd name="connsiteX3" fmla="*/ 0 w 697307"/>
                <a:gd name="connsiteY3" fmla="*/ 697899 h 697899"/>
                <a:gd name="connsiteX0" fmla="*/ 0 w 671548"/>
                <a:gd name="connsiteY0" fmla="*/ 562963 h 697899"/>
                <a:gd name="connsiteX1" fmla="*/ 385692 w 671548"/>
                <a:gd name="connsiteY1" fmla="*/ 0 h 697899"/>
                <a:gd name="connsiteX2" fmla="*/ 671548 w 671548"/>
                <a:gd name="connsiteY2" fmla="*/ 697899 h 697899"/>
                <a:gd name="connsiteX3" fmla="*/ 0 w 671548"/>
                <a:gd name="connsiteY3" fmla="*/ 562963 h 697899"/>
              </a:gdLst>
              <a:ahLst/>
              <a:cxnLst>
                <a:cxn ang="0">
                  <a:pos x="connsiteX0" y="connsiteY0"/>
                </a:cxn>
                <a:cxn ang="0">
                  <a:pos x="connsiteX1" y="connsiteY1"/>
                </a:cxn>
                <a:cxn ang="0">
                  <a:pos x="connsiteX2" y="connsiteY2"/>
                </a:cxn>
                <a:cxn ang="0">
                  <a:pos x="connsiteX3" y="connsiteY3"/>
                </a:cxn>
              </a:cxnLst>
              <a:rect l="l" t="t" r="r" b="b"/>
              <a:pathLst>
                <a:path w="671548" h="697899">
                  <a:moveTo>
                    <a:pt x="0" y="562963"/>
                  </a:moveTo>
                  <a:lnTo>
                    <a:pt x="385692" y="0"/>
                  </a:lnTo>
                  <a:lnTo>
                    <a:pt x="671548" y="697899"/>
                  </a:lnTo>
                  <a:lnTo>
                    <a:pt x="0" y="562963"/>
                  </a:lnTo>
                  <a:close/>
                </a:path>
              </a:pathLst>
            </a:cu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F2159F0-BBF8-453F-814D-F15BB7A398F0}"/>
                </a:ext>
              </a:extLst>
            </p:cNvPr>
            <p:cNvSpPr/>
            <p:nvPr userDrawn="1"/>
          </p:nvSpPr>
          <p:spPr>
            <a:xfrm>
              <a:off x="2355053" y="586052"/>
              <a:ext cx="9919234" cy="457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78DC68EC-9D65-4A51-B671-B5C2FD129E3A}"/>
                </a:ext>
              </a:extLst>
            </p:cNvPr>
            <p:cNvSpPr/>
            <p:nvPr userDrawn="1"/>
          </p:nvSpPr>
          <p:spPr>
            <a:xfrm rot="2070869" flipV="1">
              <a:off x="1715624" y="389323"/>
              <a:ext cx="715423" cy="45719"/>
            </a:xfrm>
            <a:custGeom>
              <a:avLst/>
              <a:gdLst>
                <a:gd name="connsiteX0" fmla="*/ 0 w 711498"/>
                <a:gd name="connsiteY0" fmla="*/ 0 h 45719"/>
                <a:gd name="connsiteX1" fmla="*/ 711498 w 711498"/>
                <a:gd name="connsiteY1" fmla="*/ 0 h 45719"/>
                <a:gd name="connsiteX2" fmla="*/ 711498 w 711498"/>
                <a:gd name="connsiteY2" fmla="*/ 45719 h 45719"/>
                <a:gd name="connsiteX3" fmla="*/ 0 w 711498"/>
                <a:gd name="connsiteY3" fmla="*/ 45719 h 45719"/>
                <a:gd name="connsiteX4" fmla="*/ 0 w 711498"/>
                <a:gd name="connsiteY4" fmla="*/ 0 h 45719"/>
                <a:gd name="connsiteX0" fmla="*/ 0 w 715423"/>
                <a:gd name="connsiteY0" fmla="*/ 0 h 45719"/>
                <a:gd name="connsiteX1" fmla="*/ 715423 w 715423"/>
                <a:gd name="connsiteY1" fmla="*/ 2699 h 45719"/>
                <a:gd name="connsiteX2" fmla="*/ 711498 w 715423"/>
                <a:gd name="connsiteY2" fmla="*/ 45719 h 45719"/>
                <a:gd name="connsiteX3" fmla="*/ 0 w 715423"/>
                <a:gd name="connsiteY3" fmla="*/ 45719 h 45719"/>
                <a:gd name="connsiteX4" fmla="*/ 0 w 715423"/>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423" h="45719">
                  <a:moveTo>
                    <a:pt x="0" y="0"/>
                  </a:moveTo>
                  <a:lnTo>
                    <a:pt x="715423" y="2699"/>
                  </a:lnTo>
                  <a:lnTo>
                    <a:pt x="711498" y="45719"/>
                  </a:lnTo>
                  <a:lnTo>
                    <a:pt x="0" y="45719"/>
                  </a:lnTo>
                  <a:lnTo>
                    <a:pt x="0" y="0"/>
                  </a:lnTo>
                  <a:close/>
                </a:path>
              </a:pathLst>
            </a:cu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a:extLst>
                <a:ext uri="{FF2B5EF4-FFF2-40B4-BE49-F238E27FC236}">
                  <a16:creationId xmlns:a16="http://schemas.microsoft.com/office/drawing/2014/main" id="{F57A63F7-7071-4A71-B101-DCD3BB937542}"/>
                </a:ext>
              </a:extLst>
            </p:cNvPr>
            <p:cNvSpPr/>
            <p:nvPr userDrawn="1"/>
          </p:nvSpPr>
          <p:spPr>
            <a:xfrm rot="5400000">
              <a:off x="418976" y="0"/>
              <a:ext cx="468000" cy="468000"/>
            </a:xfrm>
            <a:prstGeom prst="rtTriangle">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矩形 7">
              <a:extLst>
                <a:ext uri="{FF2B5EF4-FFF2-40B4-BE49-F238E27FC236}">
                  <a16:creationId xmlns:a16="http://schemas.microsoft.com/office/drawing/2014/main" id="{70A38D00-B41C-4ED0-98E0-3A123212F06E}"/>
                </a:ext>
              </a:extLst>
            </p:cNvPr>
            <p:cNvSpPr/>
            <p:nvPr userDrawn="1"/>
          </p:nvSpPr>
          <p:spPr>
            <a:xfrm rot="18963610">
              <a:off x="441683" y="-253281"/>
              <a:ext cx="1675040" cy="792000"/>
            </a:xfrm>
            <a:custGeom>
              <a:avLst/>
              <a:gdLst>
                <a:gd name="connsiteX0" fmla="*/ 0 w 2146869"/>
                <a:gd name="connsiteY0" fmla="*/ 0 h 1005863"/>
                <a:gd name="connsiteX1" fmla="*/ 2146869 w 2146869"/>
                <a:gd name="connsiteY1" fmla="*/ 0 h 1005863"/>
                <a:gd name="connsiteX2" fmla="*/ 2146869 w 2146869"/>
                <a:gd name="connsiteY2" fmla="*/ 1005863 h 1005863"/>
                <a:gd name="connsiteX3" fmla="*/ 0 w 2146869"/>
                <a:gd name="connsiteY3" fmla="*/ 1005863 h 1005863"/>
                <a:gd name="connsiteX4" fmla="*/ 0 w 2146869"/>
                <a:gd name="connsiteY4" fmla="*/ 0 h 1005863"/>
                <a:gd name="connsiteX0" fmla="*/ 0 w 2153794"/>
                <a:gd name="connsiteY0" fmla="*/ 0 h 1012403"/>
                <a:gd name="connsiteX1" fmla="*/ 2153794 w 2153794"/>
                <a:gd name="connsiteY1" fmla="*/ 6540 h 1012403"/>
                <a:gd name="connsiteX2" fmla="*/ 2153794 w 2153794"/>
                <a:gd name="connsiteY2" fmla="*/ 1012403 h 1012403"/>
                <a:gd name="connsiteX3" fmla="*/ 6925 w 2153794"/>
                <a:gd name="connsiteY3" fmla="*/ 1012403 h 1012403"/>
                <a:gd name="connsiteX4" fmla="*/ 0 w 2153794"/>
                <a:gd name="connsiteY4" fmla="*/ 0 h 1012403"/>
                <a:gd name="connsiteX0" fmla="*/ 0 w 2180339"/>
                <a:gd name="connsiteY0" fmla="*/ 7694 h 1005863"/>
                <a:gd name="connsiteX1" fmla="*/ 2180339 w 2180339"/>
                <a:gd name="connsiteY1" fmla="*/ 0 h 1005863"/>
                <a:gd name="connsiteX2" fmla="*/ 2180339 w 2180339"/>
                <a:gd name="connsiteY2" fmla="*/ 1005863 h 1005863"/>
                <a:gd name="connsiteX3" fmla="*/ 33470 w 2180339"/>
                <a:gd name="connsiteY3" fmla="*/ 1005863 h 1005863"/>
                <a:gd name="connsiteX4" fmla="*/ 0 w 2180339"/>
                <a:gd name="connsiteY4" fmla="*/ 7694 h 1005863"/>
                <a:gd name="connsiteX0" fmla="*/ -1 w 2173871"/>
                <a:gd name="connsiteY0" fmla="*/ 5514 h 1005863"/>
                <a:gd name="connsiteX1" fmla="*/ 2173871 w 2173871"/>
                <a:gd name="connsiteY1" fmla="*/ 0 h 1005863"/>
                <a:gd name="connsiteX2" fmla="*/ 2173871 w 2173871"/>
                <a:gd name="connsiteY2" fmla="*/ 1005863 h 1005863"/>
                <a:gd name="connsiteX3" fmla="*/ 27002 w 2173871"/>
                <a:gd name="connsiteY3" fmla="*/ 1005863 h 1005863"/>
                <a:gd name="connsiteX4" fmla="*/ -1 w 2173871"/>
                <a:gd name="connsiteY4" fmla="*/ 5514 h 1005863"/>
                <a:gd name="connsiteX0" fmla="*/ 1 w 2165114"/>
                <a:gd name="connsiteY0" fmla="*/ 9492 h 1005863"/>
                <a:gd name="connsiteX1" fmla="*/ 2165114 w 2165114"/>
                <a:gd name="connsiteY1" fmla="*/ 0 h 1005863"/>
                <a:gd name="connsiteX2" fmla="*/ 2165114 w 2165114"/>
                <a:gd name="connsiteY2" fmla="*/ 1005863 h 1005863"/>
                <a:gd name="connsiteX3" fmla="*/ 18245 w 2165114"/>
                <a:gd name="connsiteY3" fmla="*/ 1005863 h 1005863"/>
                <a:gd name="connsiteX4" fmla="*/ 1 w 2165114"/>
                <a:gd name="connsiteY4" fmla="*/ 9492 h 1005863"/>
                <a:gd name="connsiteX0" fmla="*/ 0 w 2158484"/>
                <a:gd name="connsiteY0" fmla="*/ 15572 h 1005863"/>
                <a:gd name="connsiteX1" fmla="*/ 2158484 w 2158484"/>
                <a:gd name="connsiteY1" fmla="*/ 0 h 1005863"/>
                <a:gd name="connsiteX2" fmla="*/ 2158484 w 2158484"/>
                <a:gd name="connsiteY2" fmla="*/ 1005863 h 1005863"/>
                <a:gd name="connsiteX3" fmla="*/ 11615 w 2158484"/>
                <a:gd name="connsiteY3" fmla="*/ 1005863 h 1005863"/>
                <a:gd name="connsiteX4" fmla="*/ 0 w 2158484"/>
                <a:gd name="connsiteY4" fmla="*/ 15572 h 1005863"/>
                <a:gd name="connsiteX0" fmla="*/ 0 w 2158484"/>
                <a:gd name="connsiteY0" fmla="*/ 15572 h 1005863"/>
                <a:gd name="connsiteX1" fmla="*/ 2158484 w 2158484"/>
                <a:gd name="connsiteY1" fmla="*/ 0 h 1005863"/>
                <a:gd name="connsiteX2" fmla="*/ 2158484 w 2158484"/>
                <a:gd name="connsiteY2" fmla="*/ 1005863 h 1005863"/>
                <a:gd name="connsiteX3" fmla="*/ 2776 w 2158484"/>
                <a:gd name="connsiteY3" fmla="*/ 997468 h 1005863"/>
                <a:gd name="connsiteX4" fmla="*/ 0 w 2158484"/>
                <a:gd name="connsiteY4" fmla="*/ 15572 h 1005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484" h="1005863">
                  <a:moveTo>
                    <a:pt x="0" y="15572"/>
                  </a:moveTo>
                  <a:lnTo>
                    <a:pt x="2158484" y="0"/>
                  </a:lnTo>
                  <a:lnTo>
                    <a:pt x="2158484" y="1005863"/>
                  </a:lnTo>
                  <a:lnTo>
                    <a:pt x="2776" y="997468"/>
                  </a:lnTo>
                  <a:cubicBezTo>
                    <a:pt x="468" y="660000"/>
                    <a:pt x="2308" y="353040"/>
                    <a:pt x="0" y="15572"/>
                  </a:cubicBezTo>
                  <a:close/>
                </a:path>
              </a:pathLst>
            </a:cu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265113" algn="l"/>
                </a:tabLst>
              </a:pPr>
              <a:endParaRPr lang="zh-CN" altLang="en-US" dirty="0"/>
            </a:p>
          </p:txBody>
        </p:sp>
        <p:sp>
          <p:nvSpPr>
            <p:cNvPr id="15" name="矩形 14">
              <a:extLst>
                <a:ext uri="{FF2B5EF4-FFF2-40B4-BE49-F238E27FC236}">
                  <a16:creationId xmlns:a16="http://schemas.microsoft.com/office/drawing/2014/main" id="{4526F65B-A2B1-4183-858F-B617B778C56C}"/>
                </a:ext>
              </a:extLst>
            </p:cNvPr>
            <p:cNvSpPr/>
            <p:nvPr userDrawn="1"/>
          </p:nvSpPr>
          <p:spPr>
            <a:xfrm>
              <a:off x="-4763" y="1"/>
              <a:ext cx="422787" cy="468000"/>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17">
              <a:extLst>
                <a:ext uri="{FF2B5EF4-FFF2-40B4-BE49-F238E27FC236}">
                  <a16:creationId xmlns:a16="http://schemas.microsoft.com/office/drawing/2014/main" id="{F7780370-2387-44F1-BC1B-2579E11271A0}"/>
                </a:ext>
              </a:extLst>
            </p:cNvPr>
            <p:cNvSpPr/>
            <p:nvPr userDrawn="1"/>
          </p:nvSpPr>
          <p:spPr>
            <a:xfrm>
              <a:off x="-5875" y="428261"/>
              <a:ext cx="546264" cy="576000"/>
            </a:xfrm>
            <a:prstGeom prst="rect">
              <a:avLst/>
            </a:pr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317755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45B0FCD-E823-448D-AD89-B3D49FC2D2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38"/>
          <a:stretch/>
        </p:blipFill>
        <p:spPr>
          <a:xfrm>
            <a:off x="0" y="0"/>
            <a:ext cx="12192000" cy="6858000"/>
          </a:xfrm>
          <a:prstGeom prst="rect">
            <a:avLst/>
          </a:prstGeom>
        </p:spPr>
      </p:pic>
    </p:spTree>
    <p:extLst>
      <p:ext uri="{BB962C8B-B14F-4D97-AF65-F5344CB8AC3E}">
        <p14:creationId xmlns:p14="http://schemas.microsoft.com/office/powerpoint/2010/main" val="3165675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ED27ED-121E-4438-B41B-EB914E21E3E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9258D32-79C8-4FB8-AB68-7E4A5D89A06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C22CB41-EB84-4D7E-B1A8-16C07F5DCE1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8167722-1C38-4000-A51D-43512F965F76}"/>
              </a:ext>
            </a:extLst>
          </p:cNvPr>
          <p:cNvSpPr>
            <a:spLocks noGrp="1"/>
          </p:cNvSpPr>
          <p:nvPr>
            <p:ph type="dt" sz="half" idx="10"/>
          </p:nvPr>
        </p:nvSpPr>
        <p:spPr/>
        <p:txBody>
          <a:bodyPr/>
          <a:lstStyle/>
          <a:p>
            <a:fld id="{BDFC0658-E643-4E6B-AEDA-425DE63D88D1}" type="datetimeFigureOut">
              <a:rPr lang="zh-CN" altLang="en-US" smtClean="0"/>
              <a:t>2022-4-12</a:t>
            </a:fld>
            <a:endParaRPr lang="zh-CN" altLang="en-US"/>
          </a:p>
        </p:txBody>
      </p:sp>
      <p:sp>
        <p:nvSpPr>
          <p:cNvPr id="6" name="页脚占位符 5">
            <a:extLst>
              <a:ext uri="{FF2B5EF4-FFF2-40B4-BE49-F238E27FC236}">
                <a16:creationId xmlns:a16="http://schemas.microsoft.com/office/drawing/2014/main" id="{04C11FC3-98C7-4769-A35D-A6D9B8F3777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998110-E4F4-4D06-9AB0-2926FCF80630}"/>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3252411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CDA72E-DC47-4B01-88E8-D43FF5BA6B0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DFE6C47-B725-4E1F-A2DA-DC6E3AB91A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C7DD26C-00C8-4DA3-A1D3-C78B709283B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14D4882-3A55-4B8F-B5DB-37EDFCB3F4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8677E1-C4C0-47AF-AA2B-A9D52E4F93B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D4D7ACF-391A-44F3-BB68-6A64D47E1FC1}"/>
              </a:ext>
            </a:extLst>
          </p:cNvPr>
          <p:cNvSpPr>
            <a:spLocks noGrp="1"/>
          </p:cNvSpPr>
          <p:nvPr>
            <p:ph type="dt" sz="half" idx="10"/>
          </p:nvPr>
        </p:nvSpPr>
        <p:spPr/>
        <p:txBody>
          <a:bodyPr/>
          <a:lstStyle/>
          <a:p>
            <a:fld id="{BDFC0658-E643-4E6B-AEDA-425DE63D88D1}" type="datetimeFigureOut">
              <a:rPr lang="zh-CN" altLang="en-US" smtClean="0"/>
              <a:t>2022-4-12</a:t>
            </a:fld>
            <a:endParaRPr lang="zh-CN" altLang="en-US"/>
          </a:p>
        </p:txBody>
      </p:sp>
      <p:sp>
        <p:nvSpPr>
          <p:cNvPr id="8" name="页脚占位符 7">
            <a:extLst>
              <a:ext uri="{FF2B5EF4-FFF2-40B4-BE49-F238E27FC236}">
                <a16:creationId xmlns:a16="http://schemas.microsoft.com/office/drawing/2014/main" id="{036721FD-05EF-4744-B500-C00C5D0E889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A58FAF6-8CEC-4C9C-88AE-AE4800EF1185}"/>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82539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69E606-0288-412F-A902-2B94BE24A8F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5FEE2A9-4C46-4276-AF82-2913AABD51ED}"/>
              </a:ext>
            </a:extLst>
          </p:cNvPr>
          <p:cNvSpPr>
            <a:spLocks noGrp="1"/>
          </p:cNvSpPr>
          <p:nvPr>
            <p:ph type="dt" sz="half" idx="10"/>
          </p:nvPr>
        </p:nvSpPr>
        <p:spPr/>
        <p:txBody>
          <a:bodyPr/>
          <a:lstStyle/>
          <a:p>
            <a:fld id="{BDFC0658-E643-4E6B-AEDA-425DE63D88D1}" type="datetimeFigureOut">
              <a:rPr lang="zh-CN" altLang="en-US" smtClean="0"/>
              <a:t>2022-4-12</a:t>
            </a:fld>
            <a:endParaRPr lang="zh-CN" altLang="en-US"/>
          </a:p>
        </p:txBody>
      </p:sp>
      <p:sp>
        <p:nvSpPr>
          <p:cNvPr id="4" name="页脚占位符 3">
            <a:extLst>
              <a:ext uri="{FF2B5EF4-FFF2-40B4-BE49-F238E27FC236}">
                <a16:creationId xmlns:a16="http://schemas.microsoft.com/office/drawing/2014/main" id="{9214FCA5-5A5B-4801-9DDE-54B6C36A1EF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17A8AEC-99F3-4A13-A644-7BBBEDE578D9}"/>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325640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F59B629-A373-41FF-A513-1A0884D1B5A8}"/>
              </a:ext>
            </a:extLst>
          </p:cNvPr>
          <p:cNvSpPr>
            <a:spLocks noGrp="1"/>
          </p:cNvSpPr>
          <p:nvPr>
            <p:ph type="dt" sz="half" idx="10"/>
          </p:nvPr>
        </p:nvSpPr>
        <p:spPr/>
        <p:txBody>
          <a:bodyPr/>
          <a:lstStyle/>
          <a:p>
            <a:fld id="{BDFC0658-E643-4E6B-AEDA-425DE63D88D1}" type="datetimeFigureOut">
              <a:rPr lang="zh-CN" altLang="en-US" smtClean="0"/>
              <a:t>2022-4-12</a:t>
            </a:fld>
            <a:endParaRPr lang="zh-CN" altLang="en-US"/>
          </a:p>
        </p:txBody>
      </p:sp>
      <p:sp>
        <p:nvSpPr>
          <p:cNvPr id="3" name="页脚占位符 2">
            <a:extLst>
              <a:ext uri="{FF2B5EF4-FFF2-40B4-BE49-F238E27FC236}">
                <a16:creationId xmlns:a16="http://schemas.microsoft.com/office/drawing/2014/main" id="{B3A8F9E7-C56A-4C28-B6B5-5B0BC2ED3E5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1DD531C-052F-4F71-A797-0D086B8159AD}"/>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2929944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45611C-EBA3-4D97-8B68-6D1E460EF07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FB626FB-894A-4A20-B32C-F2B0EE15A4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85FAC4-5A4C-4009-9D57-FF31D0BA8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46BC251-85CE-4DB5-A910-45213FEC821B}"/>
              </a:ext>
            </a:extLst>
          </p:cNvPr>
          <p:cNvSpPr>
            <a:spLocks noGrp="1"/>
          </p:cNvSpPr>
          <p:nvPr>
            <p:ph type="dt" sz="half" idx="10"/>
          </p:nvPr>
        </p:nvSpPr>
        <p:spPr/>
        <p:txBody>
          <a:bodyPr/>
          <a:lstStyle/>
          <a:p>
            <a:fld id="{BDFC0658-E643-4E6B-AEDA-425DE63D88D1}" type="datetimeFigureOut">
              <a:rPr lang="zh-CN" altLang="en-US" smtClean="0"/>
              <a:t>2022-4-12</a:t>
            </a:fld>
            <a:endParaRPr lang="zh-CN" altLang="en-US"/>
          </a:p>
        </p:txBody>
      </p:sp>
      <p:sp>
        <p:nvSpPr>
          <p:cNvPr id="6" name="页脚占位符 5">
            <a:extLst>
              <a:ext uri="{FF2B5EF4-FFF2-40B4-BE49-F238E27FC236}">
                <a16:creationId xmlns:a16="http://schemas.microsoft.com/office/drawing/2014/main" id="{080F709A-48D8-44DE-9B93-B39B40E783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AD926D9-0C6F-4F47-9BF5-6FB8BFD81090}"/>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786048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7997A9-62AE-4DA0-AAF1-B633175899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7C946EB-F919-49AD-9FD7-ADC944700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F3B934C-2F6C-4478-956D-F8ABB2DB35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6332BAE-1A48-4189-B702-C798FFE22E2D}"/>
              </a:ext>
            </a:extLst>
          </p:cNvPr>
          <p:cNvSpPr>
            <a:spLocks noGrp="1"/>
          </p:cNvSpPr>
          <p:nvPr>
            <p:ph type="dt" sz="half" idx="10"/>
          </p:nvPr>
        </p:nvSpPr>
        <p:spPr/>
        <p:txBody>
          <a:bodyPr/>
          <a:lstStyle/>
          <a:p>
            <a:fld id="{BDFC0658-E643-4E6B-AEDA-425DE63D88D1}" type="datetimeFigureOut">
              <a:rPr lang="zh-CN" altLang="en-US" smtClean="0"/>
              <a:t>2022-4-12</a:t>
            </a:fld>
            <a:endParaRPr lang="zh-CN" altLang="en-US"/>
          </a:p>
        </p:txBody>
      </p:sp>
      <p:sp>
        <p:nvSpPr>
          <p:cNvPr id="6" name="页脚占位符 5">
            <a:extLst>
              <a:ext uri="{FF2B5EF4-FFF2-40B4-BE49-F238E27FC236}">
                <a16:creationId xmlns:a16="http://schemas.microsoft.com/office/drawing/2014/main" id="{F5C111CB-DA01-4396-AD7E-516E62E73C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0DE251-C177-4E0B-B6EF-AE5776CDCE8A}"/>
              </a:ext>
            </a:extLst>
          </p:cNvPr>
          <p:cNvSpPr>
            <a:spLocks noGrp="1"/>
          </p:cNvSpPr>
          <p:nvPr>
            <p:ph type="sldNum" sz="quarter" idx="12"/>
          </p:nvPr>
        </p:nvSpPr>
        <p:spPr/>
        <p:txBody>
          <a:body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37541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F0608A4-32EC-4B3A-9126-35938E4F0F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7A27117-0038-4B83-947D-A520155A1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A087E6-CADD-41BE-BB0B-1BF41FF636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C0658-E643-4E6B-AEDA-425DE63D88D1}" type="datetimeFigureOut">
              <a:rPr lang="zh-CN" altLang="en-US" smtClean="0"/>
              <a:t>2022-4-12</a:t>
            </a:fld>
            <a:endParaRPr lang="zh-CN" altLang="en-US"/>
          </a:p>
        </p:txBody>
      </p:sp>
      <p:sp>
        <p:nvSpPr>
          <p:cNvPr id="5" name="页脚占位符 4">
            <a:extLst>
              <a:ext uri="{FF2B5EF4-FFF2-40B4-BE49-F238E27FC236}">
                <a16:creationId xmlns:a16="http://schemas.microsoft.com/office/drawing/2014/main" id="{7D65F678-6316-4C6D-BFA5-FF378FDE3D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16E60A0-7E06-4683-A85C-35E4AD1451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58F96-ECB6-402E-988E-ACAF3AAA6CD6}" type="slidenum">
              <a:rPr lang="zh-CN" altLang="en-US" smtClean="0"/>
              <a:t>‹#›</a:t>
            </a:fld>
            <a:endParaRPr lang="zh-CN" altLang="en-US"/>
          </a:p>
        </p:txBody>
      </p:sp>
    </p:spTree>
    <p:extLst>
      <p:ext uri="{BB962C8B-B14F-4D97-AF65-F5344CB8AC3E}">
        <p14:creationId xmlns:p14="http://schemas.microsoft.com/office/powerpoint/2010/main" val="40188482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3.png"/><Relationship Id="rId26" Type="http://schemas.openxmlformats.org/officeDocument/2006/relationships/image" Target="../media/image40.png"/><Relationship Id="rId3" Type="http://schemas.openxmlformats.org/officeDocument/2006/relationships/image" Target="../media/image20.png"/><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19.gif"/><Relationship Id="rId25" Type="http://schemas.openxmlformats.org/officeDocument/2006/relationships/image" Target="../media/image39.png"/><Relationship Id="rId33" Type="http://schemas.openxmlformats.org/officeDocument/2006/relationships/image" Target="../media/image47.png"/><Relationship Id="rId2" Type="http://schemas.openxmlformats.org/officeDocument/2006/relationships/image" Target="../media/image6.png"/><Relationship Id="rId16" Type="http://schemas.openxmlformats.org/officeDocument/2006/relationships/image" Target="../media/image32.png"/><Relationship Id="rId20" Type="http://schemas.openxmlformats.org/officeDocument/2006/relationships/image" Target="../media/image34.png"/><Relationship Id="rId29"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38.png"/><Relationship Id="rId32" Type="http://schemas.openxmlformats.org/officeDocument/2006/relationships/image" Target="../media/image46.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6.png"/><Relationship Id="rId19" Type="http://schemas.microsoft.com/office/2007/relationships/hdphoto" Target="../media/hdphoto4.wdp"/><Relationship Id="rId31" Type="http://schemas.openxmlformats.org/officeDocument/2006/relationships/image" Target="../media/image45.png"/><Relationship Id="rId4" Type="http://schemas.microsoft.com/office/2007/relationships/hdphoto" Target="../media/hdphoto3.wdp"/><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8"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7.png"/><Relationship Id="rId7" Type="http://schemas.openxmlformats.org/officeDocument/2006/relationships/image" Target="../media/image64.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28.png"/><Relationship Id="rId18" Type="http://schemas.openxmlformats.org/officeDocument/2006/relationships/image" Target="../media/image73.png"/><Relationship Id="rId3" Type="http://schemas.openxmlformats.org/officeDocument/2006/relationships/image" Target="../media/image3.png"/><Relationship Id="rId7" Type="http://schemas.microsoft.com/office/2007/relationships/hdphoto" Target="../media/hdphoto2.wdp"/><Relationship Id="rId12" Type="http://schemas.openxmlformats.org/officeDocument/2006/relationships/image" Target="../media/image68.png"/><Relationship Id="rId17" Type="http://schemas.openxmlformats.org/officeDocument/2006/relationships/image" Target="../media/image72.png"/><Relationship Id="rId2" Type="http://schemas.openxmlformats.org/officeDocument/2006/relationships/notesSlide" Target="../notesSlides/notesSlide2.xml"/><Relationship Id="rId16"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6.png"/><Relationship Id="rId5" Type="http://schemas.microsoft.com/office/2007/relationships/hdphoto" Target="../media/hdphoto1.wdp"/><Relationship Id="rId15" Type="http://schemas.openxmlformats.org/officeDocument/2006/relationships/image" Target="../media/image70.png"/><Relationship Id="rId10" Type="http://schemas.openxmlformats.org/officeDocument/2006/relationships/image" Target="../media/image29.png"/><Relationship Id="rId19" Type="http://schemas.openxmlformats.org/officeDocument/2006/relationships/image" Target="../media/image74.jpg"/><Relationship Id="rId4" Type="http://schemas.openxmlformats.org/officeDocument/2006/relationships/image" Target="../media/image4.png"/><Relationship Id="rId9" Type="http://schemas.openxmlformats.org/officeDocument/2006/relationships/image" Target="../media/image27.png"/><Relationship Id="rId1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hyperlink" Target="http://www.htcases.com.cn/"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a:extLst>
              <a:ext uri="{FF2B5EF4-FFF2-40B4-BE49-F238E27FC236}">
                <a16:creationId xmlns:a16="http://schemas.microsoft.com/office/drawing/2014/main" id="{1BD68DF1-9498-412B-9134-E2F04339B4C6}"/>
              </a:ext>
            </a:extLst>
          </p:cNvPr>
          <p:cNvPicPr>
            <a:picLocks noChangeAspect="1"/>
          </p:cNvPicPr>
          <p:nvPr/>
        </p:nvPicPr>
        <p:blipFill rotWithShape="1">
          <a:blip r:embed="rId3">
            <a:extLst>
              <a:ext uri="{28A0092B-C50C-407E-A947-70E740481C1C}">
                <a14:useLocalDpi xmlns:a14="http://schemas.microsoft.com/office/drawing/2010/main" val="0"/>
              </a:ext>
            </a:extLst>
          </a:blip>
          <a:srcRect r="422" b="9959"/>
          <a:stretch/>
        </p:blipFill>
        <p:spPr>
          <a:xfrm flipH="1">
            <a:off x="0" y="1"/>
            <a:ext cx="12192000" cy="6890202"/>
          </a:xfrm>
          <a:prstGeom prst="rect">
            <a:avLst/>
          </a:prstGeom>
        </p:spPr>
      </p:pic>
      <p:sp>
        <p:nvSpPr>
          <p:cNvPr id="75" name="矩形 74">
            <a:extLst>
              <a:ext uri="{FF2B5EF4-FFF2-40B4-BE49-F238E27FC236}">
                <a16:creationId xmlns:a16="http://schemas.microsoft.com/office/drawing/2014/main" id="{533B6B40-50D0-4552-87FE-55E34B45A155}"/>
              </a:ext>
            </a:extLst>
          </p:cNvPr>
          <p:cNvSpPr/>
          <p:nvPr/>
        </p:nvSpPr>
        <p:spPr>
          <a:xfrm>
            <a:off x="-138113" y="-13151"/>
            <a:ext cx="12330113" cy="6890201"/>
          </a:xfrm>
          <a:prstGeom prst="rect">
            <a:avLst/>
          </a:prstGeom>
          <a:gradFill flip="none" rotWithShape="1">
            <a:gsLst>
              <a:gs pos="0">
                <a:schemeClr val="bg1">
                  <a:alpha val="33000"/>
                  <a:lumMod val="57000"/>
                </a:schemeClr>
              </a:gs>
              <a:gs pos="59000">
                <a:srgbClr val="220A35">
                  <a:lumMod val="52000"/>
                  <a:alpha val="66000"/>
                </a:srgbClr>
              </a:gs>
              <a:gs pos="28000">
                <a:srgbClr val="491673">
                  <a:alpha val="44000"/>
                  <a:lumMod val="50000"/>
                </a:srgbClr>
              </a:gs>
              <a:gs pos="100000">
                <a:srgbClr val="280C40">
                  <a:lumMod val="74000"/>
                  <a:alpha val="79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文本框 82">
            <a:extLst>
              <a:ext uri="{FF2B5EF4-FFF2-40B4-BE49-F238E27FC236}">
                <a16:creationId xmlns:a16="http://schemas.microsoft.com/office/drawing/2014/main" id="{54632E7A-3E7C-4228-9622-1306B245BE2B}"/>
              </a:ext>
            </a:extLst>
          </p:cNvPr>
          <p:cNvSpPr txBox="1"/>
          <p:nvPr/>
        </p:nvSpPr>
        <p:spPr>
          <a:xfrm>
            <a:off x="976756" y="2753840"/>
            <a:ext cx="7138544" cy="1107996"/>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全球案例发现系统</a:t>
            </a:r>
          </a:p>
        </p:txBody>
      </p:sp>
      <p:pic>
        <p:nvPicPr>
          <p:cNvPr id="84" name="图片 83">
            <a:extLst>
              <a:ext uri="{FF2B5EF4-FFF2-40B4-BE49-F238E27FC236}">
                <a16:creationId xmlns:a16="http://schemas.microsoft.com/office/drawing/2014/main" id="{B4B99969-D21F-4EB7-A8F1-55D3544E843D}"/>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26" t="-4970" b="-1"/>
          <a:stretch/>
        </p:blipFill>
        <p:spPr>
          <a:xfrm>
            <a:off x="3067272" y="664831"/>
            <a:ext cx="1976870" cy="414315"/>
          </a:xfrm>
          <a:prstGeom prst="rect">
            <a:avLst/>
          </a:prstGeom>
          <a:effectLst/>
        </p:spPr>
      </p:pic>
      <p:sp>
        <p:nvSpPr>
          <p:cNvPr id="85" name="文本框 84">
            <a:extLst>
              <a:ext uri="{FF2B5EF4-FFF2-40B4-BE49-F238E27FC236}">
                <a16:creationId xmlns:a16="http://schemas.microsoft.com/office/drawing/2014/main" id="{2F2E5C2F-243A-4C11-978E-88F38751C618}"/>
              </a:ext>
            </a:extLst>
          </p:cNvPr>
          <p:cNvSpPr txBox="1"/>
          <p:nvPr/>
        </p:nvSpPr>
        <p:spPr>
          <a:xfrm>
            <a:off x="1133782" y="4524977"/>
            <a:ext cx="2970571" cy="458908"/>
          </a:xfrm>
          <a:prstGeom prst="rect">
            <a:avLst/>
          </a:prstGeom>
          <a:noFill/>
        </p:spPr>
        <p:txBody>
          <a:bodyPr wrap="square" rtlCol="0">
            <a:spAutoFit/>
            <a:scene3d>
              <a:camera prst="orthographicFront"/>
              <a:lightRig rig="soft" dir="t">
                <a:rot lat="0" lon="0" rev="15600000"/>
              </a:lightRig>
            </a:scene3d>
            <a:sp3d prstMaterial="softEdge"/>
          </a:bodyPr>
          <a:lstStyle/>
          <a:p>
            <a:pPr algn="dist">
              <a:lnSpc>
                <a:spcPct val="150000"/>
              </a:lnSpc>
            </a:pPr>
            <a:r>
              <a:rPr lang="zh-CN" altLang="en-US" dirty="0">
                <a:ln/>
                <a:solidFill>
                  <a:schemeClr val="bg1"/>
                </a:solidFill>
                <a:latin typeface="微软雅黑" panose="020B0503020204020204" pitchFamily="34" charset="-122"/>
                <a:ea typeface="微软雅黑" panose="020B0503020204020204" pitchFamily="34" charset="-122"/>
              </a:rPr>
              <a:t>北京华图新天科技有限公司</a:t>
            </a:r>
          </a:p>
        </p:txBody>
      </p:sp>
      <p:sp>
        <p:nvSpPr>
          <p:cNvPr id="86" name="矩形: 圆角 85">
            <a:extLst>
              <a:ext uri="{FF2B5EF4-FFF2-40B4-BE49-F238E27FC236}">
                <a16:creationId xmlns:a16="http://schemas.microsoft.com/office/drawing/2014/main" id="{99FF8F59-8B5A-4743-98C2-13782FC5321C}"/>
              </a:ext>
            </a:extLst>
          </p:cNvPr>
          <p:cNvSpPr/>
          <p:nvPr/>
        </p:nvSpPr>
        <p:spPr>
          <a:xfrm>
            <a:off x="1123950" y="4557794"/>
            <a:ext cx="2970570" cy="473666"/>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a:extLst>
              <a:ext uri="{FF2B5EF4-FFF2-40B4-BE49-F238E27FC236}">
                <a16:creationId xmlns:a16="http://schemas.microsoft.com/office/drawing/2014/main" id="{C27985F4-AEE7-4067-8830-733BFFA86429}"/>
              </a:ext>
            </a:extLst>
          </p:cNvPr>
          <p:cNvSpPr/>
          <p:nvPr/>
        </p:nvSpPr>
        <p:spPr>
          <a:xfrm>
            <a:off x="995806" y="2057882"/>
            <a:ext cx="3921000" cy="743986"/>
          </a:xfrm>
          <a:prstGeom prst="rect">
            <a:avLst/>
          </a:prstGeom>
        </p:spPr>
        <p:txBody>
          <a:bodyPr wrap="square">
            <a:spAutoFit/>
          </a:bodyPr>
          <a:lstStyle/>
          <a:p>
            <a:pPr algn="dist">
              <a:lnSpc>
                <a:spcPct val="150000"/>
              </a:lnSpc>
            </a:pPr>
            <a:r>
              <a:rPr lang="zh-CN" altLang="en-US" sz="2400" dirty="0">
                <a:ln/>
                <a:solidFill>
                  <a:schemeClr val="bg1"/>
                </a:solidFill>
                <a:latin typeface="微软雅黑" panose="020B0503020204020204" pitchFamily="34" charset="-122"/>
                <a:ea typeface="微软雅黑" panose="020B0503020204020204" pitchFamily="34" charset="-122"/>
              </a:rPr>
              <a:t>大型</a:t>
            </a:r>
            <a:r>
              <a:rPr lang="zh-CN" altLang="en-US" sz="3200" dirty="0">
                <a:ln/>
                <a:solidFill>
                  <a:schemeClr val="bg1"/>
                </a:solidFill>
                <a:latin typeface="微软雅黑" panose="020B0503020204020204" pitchFamily="34" charset="-122"/>
                <a:ea typeface="微软雅黑" panose="020B0503020204020204" pitchFamily="34" charset="-122"/>
              </a:rPr>
              <a:t>案例</a:t>
            </a:r>
            <a:r>
              <a:rPr lang="zh-CN" altLang="en-US" sz="2400" dirty="0">
                <a:ln/>
                <a:solidFill>
                  <a:schemeClr val="bg1"/>
                </a:solidFill>
                <a:latin typeface="微软雅黑" panose="020B0503020204020204" pitchFamily="34" charset="-122"/>
                <a:ea typeface="微软雅黑" panose="020B0503020204020204" pitchFamily="34" charset="-122"/>
              </a:rPr>
              <a:t>文献数据库集群</a:t>
            </a:r>
            <a:endParaRPr lang="en-US" altLang="zh-CN" sz="2400" dirty="0">
              <a:ln/>
              <a:solidFill>
                <a:schemeClr val="bg1"/>
              </a:solidFill>
              <a:latin typeface="微软雅黑" panose="020B0503020204020204" pitchFamily="34" charset="-122"/>
              <a:ea typeface="微软雅黑" panose="020B0503020204020204" pitchFamily="34" charset="-122"/>
            </a:endParaRPr>
          </a:p>
        </p:txBody>
      </p:sp>
      <p:pic>
        <p:nvPicPr>
          <p:cNvPr id="88" name="图片 87">
            <a:extLst>
              <a:ext uri="{FF2B5EF4-FFF2-40B4-BE49-F238E27FC236}">
                <a16:creationId xmlns:a16="http://schemas.microsoft.com/office/drawing/2014/main" id="{C882644E-A6BD-4B7F-B802-E030BD45EC1C}"/>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76756" y="613753"/>
            <a:ext cx="1758777" cy="526628"/>
          </a:xfrm>
          <a:prstGeom prst="rect">
            <a:avLst/>
          </a:prstGeom>
        </p:spPr>
      </p:pic>
      <p:sp>
        <p:nvSpPr>
          <p:cNvPr id="89" name="矩形 88">
            <a:extLst>
              <a:ext uri="{FF2B5EF4-FFF2-40B4-BE49-F238E27FC236}">
                <a16:creationId xmlns:a16="http://schemas.microsoft.com/office/drawing/2014/main" id="{AEC06343-B12F-475C-A4F8-442B77DC0BDB}"/>
              </a:ext>
            </a:extLst>
          </p:cNvPr>
          <p:cNvSpPr/>
          <p:nvPr/>
        </p:nvSpPr>
        <p:spPr>
          <a:xfrm>
            <a:off x="2818763" y="664831"/>
            <a:ext cx="45719"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72084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1DEE9C6-EE72-48F0-82AE-E81983910EA6}"/>
              </a:ext>
            </a:extLst>
          </p:cNvPr>
          <p:cNvPicPr>
            <a:picLocks noChangeAspect="1"/>
          </p:cNvPicPr>
          <p:nvPr/>
        </p:nvPicPr>
        <p:blipFill rotWithShape="1">
          <a:blip r:embed="rId2">
            <a:extLst>
              <a:ext uri="{28A0092B-C50C-407E-A947-70E740481C1C}">
                <a14:useLocalDpi xmlns:a14="http://schemas.microsoft.com/office/drawing/2010/main" val="0"/>
              </a:ext>
            </a:extLst>
          </a:blip>
          <a:srcRect l="40488" b="30186"/>
          <a:stretch/>
        </p:blipFill>
        <p:spPr>
          <a:xfrm flipH="1">
            <a:off x="-92599" y="4523009"/>
            <a:ext cx="12284597" cy="2334991"/>
          </a:xfrm>
          <a:prstGeom prst="rect">
            <a:avLst/>
          </a:prstGeom>
        </p:spPr>
      </p:pic>
      <p:sp>
        <p:nvSpPr>
          <p:cNvPr id="12" name="矩形 11">
            <a:extLst>
              <a:ext uri="{FF2B5EF4-FFF2-40B4-BE49-F238E27FC236}">
                <a16:creationId xmlns:a16="http://schemas.microsoft.com/office/drawing/2014/main" id="{94BBF136-AEC9-43BA-B821-87D08A39B464}"/>
              </a:ext>
            </a:extLst>
          </p:cNvPr>
          <p:cNvSpPr/>
          <p:nvPr/>
        </p:nvSpPr>
        <p:spPr>
          <a:xfrm>
            <a:off x="667085" y="1412237"/>
            <a:ext cx="11003808" cy="276325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Aft>
                <a:spcPts val="600"/>
              </a:spcAft>
            </a:pPr>
            <a:r>
              <a:rPr lang="en-US" altLang="zh-CN" b="1" dirty="0"/>
              <a:t>3</a:t>
            </a:r>
            <a:r>
              <a:rPr lang="zh-CN" altLang="en-US" b="1" dirty="0"/>
              <a:t>、资源特点</a:t>
            </a:r>
          </a:p>
          <a:p>
            <a:pPr marL="342900" indent="-342900">
              <a:lnSpc>
                <a:spcPct val="150000"/>
              </a:lnSpc>
              <a:buFont typeface="Wingdings" panose="05000000000000000000" pitchFamily="2" charset="2"/>
              <a:buChar char="u"/>
            </a:pPr>
            <a:r>
              <a:rPr lang="en-US" altLang="zh-CN" sz="1600" dirty="0"/>
              <a:t>GCDS</a:t>
            </a:r>
            <a:r>
              <a:rPr lang="zh-CN" altLang="en-US" sz="1600" dirty="0"/>
              <a:t>是</a:t>
            </a:r>
            <a:r>
              <a:rPr lang="zh-CN" altLang="en-US" sz="1600" dirty="0">
                <a:solidFill>
                  <a:srgbClr val="6330A4"/>
                </a:solidFill>
              </a:rPr>
              <a:t>中文案例文献资源专业数据库</a:t>
            </a:r>
            <a:r>
              <a:rPr lang="zh-CN" altLang="en-US" sz="1600" dirty="0"/>
              <a:t>，为高等院校的案例研究和教学工作提供强有力的支持；</a:t>
            </a:r>
          </a:p>
          <a:p>
            <a:pPr marL="342900" indent="-342900">
              <a:lnSpc>
                <a:spcPct val="150000"/>
              </a:lnSpc>
              <a:buFont typeface="Wingdings" panose="05000000000000000000" pitchFamily="2" charset="2"/>
              <a:buChar char="u"/>
            </a:pPr>
            <a:r>
              <a:rPr lang="en-US" altLang="zh-CN" sz="1600" dirty="0"/>
              <a:t>GCDS</a:t>
            </a:r>
            <a:r>
              <a:rPr lang="zh-CN" altLang="en-US" sz="1600" dirty="0"/>
              <a:t>所提供的案例均得到</a:t>
            </a:r>
            <a:r>
              <a:rPr lang="zh-CN" altLang="en-US" sz="1600" dirty="0">
                <a:solidFill>
                  <a:srgbClr val="6330A4"/>
                </a:solidFill>
              </a:rPr>
              <a:t>清华大学经济管理学院、清华大学公共管理学院</a:t>
            </a:r>
            <a:r>
              <a:rPr lang="zh-CN" altLang="en-US" sz="1600" dirty="0"/>
              <a:t>案例研发机构的独家授权；</a:t>
            </a:r>
          </a:p>
          <a:p>
            <a:pPr marL="342900" indent="-342900">
              <a:lnSpc>
                <a:spcPct val="150000"/>
              </a:lnSpc>
              <a:buFont typeface="Wingdings" panose="05000000000000000000" pitchFamily="2" charset="2"/>
              <a:buChar char="u"/>
            </a:pPr>
            <a:r>
              <a:rPr lang="en-US" altLang="zh-CN" sz="1600" dirty="0"/>
              <a:t>GCDS</a:t>
            </a:r>
            <a:r>
              <a:rPr lang="zh-CN" altLang="en-US" sz="1600" dirty="0"/>
              <a:t>所提供的标准教学案例的单篇文献价值很高，开发周期较长（约</a:t>
            </a:r>
            <a:r>
              <a:rPr lang="en-US" altLang="zh-CN" sz="1600" dirty="0"/>
              <a:t>6</a:t>
            </a:r>
            <a:r>
              <a:rPr lang="zh-CN" altLang="en-US" sz="1600" dirty="0"/>
              <a:t>个月），开发成本较高（需对案例主题进行长期跟踪调研）；</a:t>
            </a:r>
          </a:p>
          <a:p>
            <a:pPr marL="342900" indent="-342900">
              <a:lnSpc>
                <a:spcPct val="150000"/>
              </a:lnSpc>
              <a:buFont typeface="Wingdings" panose="05000000000000000000" pitchFamily="2" charset="2"/>
              <a:buChar char="u"/>
            </a:pPr>
            <a:r>
              <a:rPr lang="zh-CN" altLang="en-US" sz="1600" dirty="0"/>
              <a:t>配合数据库的使用，我公司每年联合清华大学举办两次以上的案例教学与开发研讨会，数据库的正式用户享有研讨会的免费名额。</a:t>
            </a:r>
          </a:p>
        </p:txBody>
      </p:sp>
      <p:pic>
        <p:nvPicPr>
          <p:cNvPr id="15" name="图片 14">
            <a:extLst>
              <a:ext uri="{FF2B5EF4-FFF2-40B4-BE49-F238E27FC236}">
                <a16:creationId xmlns:a16="http://schemas.microsoft.com/office/drawing/2014/main" id="{75A04155-89AD-4F90-9F88-6DE6DF281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
        <p:nvSpPr>
          <p:cNvPr id="9" name="任意多边形: 形状 8">
            <a:extLst>
              <a:ext uri="{FF2B5EF4-FFF2-40B4-BE49-F238E27FC236}">
                <a16:creationId xmlns:a16="http://schemas.microsoft.com/office/drawing/2014/main" id="{4B5F9BAC-BE49-483F-8ECB-9502DD629C95}"/>
              </a:ext>
            </a:extLst>
          </p:cNvPr>
          <p:cNvSpPr/>
          <p:nvPr/>
        </p:nvSpPr>
        <p:spPr>
          <a:xfrm flipV="1">
            <a:off x="16914" y="4341627"/>
            <a:ext cx="12192002" cy="2516372"/>
          </a:xfrm>
          <a:custGeom>
            <a:avLst/>
            <a:gdLst>
              <a:gd name="connsiteX0" fmla="*/ 12177587 w 12192000"/>
              <a:gd name="connsiteY0" fmla="*/ 2205242 h 2205242"/>
              <a:gd name="connsiteX1" fmla="*/ 12028141 w 12192000"/>
              <a:gd name="connsiteY1" fmla="*/ 2205242 h 2205242"/>
              <a:gd name="connsiteX2" fmla="*/ 12165039 w 12192000"/>
              <a:gd name="connsiteY2" fmla="*/ 2204997 h 2205242"/>
              <a:gd name="connsiteX3" fmla="*/ 0 w 12192000"/>
              <a:gd name="connsiteY3" fmla="*/ 1514508 h 2205242"/>
              <a:gd name="connsiteX4" fmla="*/ 0 w 12192000"/>
              <a:gd name="connsiteY4" fmla="*/ 0 h 2205242"/>
              <a:gd name="connsiteX5" fmla="*/ 12192000 w 12192000"/>
              <a:gd name="connsiteY5" fmla="*/ 0 h 22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205242">
                <a:moveTo>
                  <a:pt x="12177587" y="2205242"/>
                </a:moveTo>
                <a:lnTo>
                  <a:pt x="12028141" y="2205242"/>
                </a:lnTo>
                <a:lnTo>
                  <a:pt x="12165039" y="2204997"/>
                </a:lnTo>
                <a:lnTo>
                  <a:pt x="0" y="1514508"/>
                </a:lnTo>
                <a:lnTo>
                  <a:pt x="0" y="0"/>
                </a:lnTo>
                <a:lnTo>
                  <a:pt x="12192000" y="0"/>
                </a:lnTo>
                <a:close/>
              </a:path>
            </a:pathLst>
          </a:custGeom>
          <a:gradFill>
            <a:gsLst>
              <a:gs pos="0">
                <a:srgbClr val="5E1C94">
                  <a:alpha val="28000"/>
                </a:srgbClr>
              </a:gs>
              <a:gs pos="99000">
                <a:srgbClr val="681B87">
                  <a:alpha val="12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11" name="图片 10">
            <a:extLst>
              <a:ext uri="{FF2B5EF4-FFF2-40B4-BE49-F238E27FC236}">
                <a16:creationId xmlns:a16="http://schemas.microsoft.com/office/drawing/2014/main" id="{ADB55E1C-638B-459A-AC91-7E50B8C8E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129" y="5133960"/>
            <a:ext cx="2162530" cy="1301482"/>
          </a:xfrm>
          <a:prstGeom prst="rect">
            <a:avLst/>
          </a:prstGeom>
        </p:spPr>
      </p:pic>
      <p:sp>
        <p:nvSpPr>
          <p:cNvPr id="3" name="矩形 2">
            <a:extLst>
              <a:ext uri="{FF2B5EF4-FFF2-40B4-BE49-F238E27FC236}">
                <a16:creationId xmlns:a16="http://schemas.microsoft.com/office/drawing/2014/main" id="{35825EF2-E397-4970-A6C4-7F173197D606}"/>
              </a:ext>
            </a:extLst>
          </p:cNvPr>
          <p:cNvSpPr/>
          <p:nvPr/>
        </p:nvSpPr>
        <p:spPr>
          <a:xfrm>
            <a:off x="1056209" y="537414"/>
            <a:ext cx="3164649" cy="523220"/>
          </a:xfrm>
          <a:prstGeom prst="rect">
            <a:avLst/>
          </a:prstGeom>
        </p:spPr>
        <p:txBody>
          <a:bodyPr wrap="none">
            <a:spAutoFit/>
          </a:bodyPr>
          <a:lstStyle/>
          <a:p>
            <a:r>
              <a:rPr lang="zh-CN" altLang="en-US" sz="2800" b="1" dirty="0">
                <a:solidFill>
                  <a:srgbClr val="4D4398"/>
                </a:solidFill>
                <a:latin typeface="微软雅黑" panose="020B0503020204020204" pitchFamily="34" charset="-122"/>
                <a:ea typeface="微软雅黑" panose="020B0503020204020204" pitchFamily="34" charset="-122"/>
              </a:rPr>
              <a:t> 全球案例发现系统</a:t>
            </a:r>
          </a:p>
        </p:txBody>
      </p:sp>
      <p:sp>
        <p:nvSpPr>
          <p:cNvPr id="4" name="矩形 3">
            <a:extLst>
              <a:ext uri="{FF2B5EF4-FFF2-40B4-BE49-F238E27FC236}">
                <a16:creationId xmlns:a16="http://schemas.microsoft.com/office/drawing/2014/main" id="{365D32A1-D9EE-4B77-A7B1-99A801FE7C63}"/>
              </a:ext>
            </a:extLst>
          </p:cNvPr>
          <p:cNvSpPr/>
          <p:nvPr/>
        </p:nvSpPr>
        <p:spPr>
          <a:xfrm>
            <a:off x="-6236"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8ADC9FBA-09F3-40C1-A396-8E5B7D894CCB}"/>
              </a:ext>
            </a:extLst>
          </p:cNvPr>
          <p:cNvSpPr/>
          <p:nvPr/>
        </p:nvSpPr>
        <p:spPr>
          <a:xfrm>
            <a:off x="598977"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A2770EB-B165-4514-B035-52F02B68A808}"/>
              </a:ext>
            </a:extLst>
          </p:cNvPr>
          <p:cNvSpPr/>
          <p:nvPr/>
        </p:nvSpPr>
        <p:spPr>
          <a:xfrm>
            <a:off x="892004"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109AD97A-5F21-4A63-BD9B-DFAE1B8EA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210" y="5072086"/>
            <a:ext cx="2326088" cy="1363389"/>
          </a:xfrm>
          <a:prstGeom prst="rect">
            <a:avLst/>
          </a:prstGeom>
        </p:spPr>
      </p:pic>
      <p:pic>
        <p:nvPicPr>
          <p:cNvPr id="14" name="图片 13">
            <a:extLst>
              <a:ext uri="{FF2B5EF4-FFF2-40B4-BE49-F238E27FC236}">
                <a16:creationId xmlns:a16="http://schemas.microsoft.com/office/drawing/2014/main" id="{680082C4-F4C3-4E98-A278-BCA9FE79EA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5134" y="5124287"/>
            <a:ext cx="2220467" cy="1301482"/>
          </a:xfrm>
          <a:prstGeom prst="rect">
            <a:avLst/>
          </a:prstGeom>
        </p:spPr>
      </p:pic>
    </p:spTree>
    <p:extLst>
      <p:ext uri="{BB962C8B-B14F-4D97-AF65-F5344CB8AC3E}">
        <p14:creationId xmlns:p14="http://schemas.microsoft.com/office/powerpoint/2010/main" val="48681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107E91B-6CC9-406B-A7B4-122E945E5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043" y="465476"/>
            <a:ext cx="3015761" cy="604683"/>
          </a:xfrm>
          <a:prstGeom prst="rect">
            <a:avLst/>
          </a:prstGeom>
        </p:spPr>
      </p:pic>
      <p:sp>
        <p:nvSpPr>
          <p:cNvPr id="2" name="矩形 1">
            <a:extLst>
              <a:ext uri="{FF2B5EF4-FFF2-40B4-BE49-F238E27FC236}">
                <a16:creationId xmlns:a16="http://schemas.microsoft.com/office/drawing/2014/main" id="{68956D18-2DC8-4598-83C3-13461E511C06}"/>
              </a:ext>
            </a:extLst>
          </p:cNvPr>
          <p:cNvSpPr/>
          <p:nvPr/>
        </p:nvSpPr>
        <p:spPr>
          <a:xfrm>
            <a:off x="1056209" y="537414"/>
            <a:ext cx="3164649" cy="523220"/>
          </a:xfrm>
          <a:prstGeom prst="rect">
            <a:avLst/>
          </a:prstGeom>
        </p:spPr>
        <p:txBody>
          <a:bodyPr wrap="none">
            <a:spAutoFit/>
          </a:bodyPr>
          <a:lstStyle/>
          <a:p>
            <a:r>
              <a:rPr lang="zh-CN" altLang="en-US" sz="2800" b="1" dirty="0">
                <a:solidFill>
                  <a:srgbClr val="4D4398"/>
                </a:solidFill>
                <a:latin typeface="微软雅黑" panose="020B0503020204020204" pitchFamily="34" charset="-122"/>
                <a:ea typeface="微软雅黑" panose="020B0503020204020204" pitchFamily="34" charset="-122"/>
              </a:rPr>
              <a:t> 全球案例发现系统</a:t>
            </a:r>
          </a:p>
        </p:txBody>
      </p:sp>
      <p:sp>
        <p:nvSpPr>
          <p:cNvPr id="3" name="矩形 2">
            <a:extLst>
              <a:ext uri="{FF2B5EF4-FFF2-40B4-BE49-F238E27FC236}">
                <a16:creationId xmlns:a16="http://schemas.microsoft.com/office/drawing/2014/main" id="{3381CACB-C4A1-4EC6-8411-07655D012D70}"/>
              </a:ext>
            </a:extLst>
          </p:cNvPr>
          <p:cNvSpPr/>
          <p:nvPr/>
        </p:nvSpPr>
        <p:spPr>
          <a:xfrm>
            <a:off x="-6236"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a:extLst>
              <a:ext uri="{FF2B5EF4-FFF2-40B4-BE49-F238E27FC236}">
                <a16:creationId xmlns:a16="http://schemas.microsoft.com/office/drawing/2014/main" id="{47D9E88C-D333-4489-B3CE-ED91BB4E632C}"/>
              </a:ext>
            </a:extLst>
          </p:cNvPr>
          <p:cNvSpPr/>
          <p:nvPr/>
        </p:nvSpPr>
        <p:spPr>
          <a:xfrm>
            <a:off x="598977"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7C1972B-A2D3-45EB-A17D-AF68C5CA1128}"/>
              </a:ext>
            </a:extLst>
          </p:cNvPr>
          <p:cNvSpPr/>
          <p:nvPr/>
        </p:nvSpPr>
        <p:spPr>
          <a:xfrm>
            <a:off x="892004"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6" name="表格 5">
            <a:extLst>
              <a:ext uri="{FF2B5EF4-FFF2-40B4-BE49-F238E27FC236}">
                <a16:creationId xmlns:a16="http://schemas.microsoft.com/office/drawing/2014/main" id="{67527F83-373F-46F6-B336-C5E5FFF5257D}"/>
              </a:ext>
            </a:extLst>
          </p:cNvPr>
          <p:cNvGraphicFramePr>
            <a:graphicFrameLocks noGrp="1"/>
          </p:cNvGraphicFramePr>
          <p:nvPr>
            <p:extLst>
              <p:ext uri="{D42A27DB-BD31-4B8C-83A1-F6EECF244321}">
                <p14:modId xmlns:p14="http://schemas.microsoft.com/office/powerpoint/2010/main" val="3053486491"/>
              </p:ext>
            </p:extLst>
          </p:nvPr>
        </p:nvGraphicFramePr>
        <p:xfrm>
          <a:off x="1753218" y="1639531"/>
          <a:ext cx="9098520" cy="4442724"/>
        </p:xfrm>
        <a:graphic>
          <a:graphicData uri="http://schemas.openxmlformats.org/drawingml/2006/table">
            <a:tbl>
              <a:tblPr firstRow="1" firstCol="1" bandRow="1">
                <a:tableStyleId>{5C22544A-7EE6-4342-B048-85BDC9FD1C3A}</a:tableStyleId>
              </a:tblPr>
              <a:tblGrid>
                <a:gridCol w="1832480">
                  <a:extLst>
                    <a:ext uri="{9D8B030D-6E8A-4147-A177-3AD203B41FA5}">
                      <a16:colId xmlns:a16="http://schemas.microsoft.com/office/drawing/2014/main" val="20000"/>
                    </a:ext>
                  </a:extLst>
                </a:gridCol>
                <a:gridCol w="2389239">
                  <a:extLst>
                    <a:ext uri="{9D8B030D-6E8A-4147-A177-3AD203B41FA5}">
                      <a16:colId xmlns:a16="http://schemas.microsoft.com/office/drawing/2014/main" val="20001"/>
                    </a:ext>
                  </a:extLst>
                </a:gridCol>
                <a:gridCol w="1978278">
                  <a:extLst>
                    <a:ext uri="{9D8B030D-6E8A-4147-A177-3AD203B41FA5}">
                      <a16:colId xmlns:a16="http://schemas.microsoft.com/office/drawing/2014/main" val="20002"/>
                    </a:ext>
                  </a:extLst>
                </a:gridCol>
                <a:gridCol w="1236870">
                  <a:extLst>
                    <a:ext uri="{9D8B030D-6E8A-4147-A177-3AD203B41FA5}">
                      <a16:colId xmlns:a16="http://schemas.microsoft.com/office/drawing/2014/main" val="20003"/>
                    </a:ext>
                  </a:extLst>
                </a:gridCol>
                <a:gridCol w="1661653">
                  <a:extLst>
                    <a:ext uri="{9D8B030D-6E8A-4147-A177-3AD203B41FA5}">
                      <a16:colId xmlns:a16="http://schemas.microsoft.com/office/drawing/2014/main" val="20004"/>
                    </a:ext>
                  </a:extLst>
                </a:gridCol>
              </a:tblGrid>
              <a:tr h="572730">
                <a:tc>
                  <a:txBody>
                    <a:bodyPr/>
                    <a:lstStyle/>
                    <a:p>
                      <a:pPr algn="ctr">
                        <a:spcAft>
                          <a:spcPts val="0"/>
                        </a:spcAft>
                      </a:pPr>
                      <a:r>
                        <a:rPr lang="zh-CN" sz="1400" kern="0" dirty="0">
                          <a:effectLst/>
                        </a:rPr>
                        <a:t>数据库名称</a:t>
                      </a: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sz="1400" kern="0" dirty="0">
                          <a:effectLst/>
                        </a:rPr>
                        <a:t>子数据库</a:t>
                      </a: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sz="1400" kern="0" dirty="0">
                          <a:effectLst/>
                        </a:rPr>
                        <a:t>文献数量（篇，截止</a:t>
                      </a:r>
                      <a:endParaRPr lang="en-US" altLang="zh-CN" sz="1400" kern="0" dirty="0">
                        <a:effectLst/>
                      </a:endParaRPr>
                    </a:p>
                    <a:p>
                      <a:pPr algn="ctr">
                        <a:spcAft>
                          <a:spcPts val="0"/>
                        </a:spcAft>
                      </a:pPr>
                      <a:r>
                        <a:rPr lang="en-US" sz="1400" kern="0" dirty="0">
                          <a:effectLst/>
                          <a:latin typeface="华文宋体" panose="02010600040101010101" pitchFamily="2" charset="-122"/>
                          <a:ea typeface="华文宋体" panose="02010600040101010101" pitchFamily="2" charset="-122"/>
                        </a:rPr>
                        <a:t>20</a:t>
                      </a:r>
                      <a:r>
                        <a:rPr lang="en-US" altLang="zh-CN" sz="1400" kern="0" dirty="0">
                          <a:effectLst/>
                          <a:latin typeface="华文宋体" panose="02010600040101010101" pitchFamily="2" charset="-122"/>
                          <a:ea typeface="华文宋体" panose="02010600040101010101" pitchFamily="2" charset="-122"/>
                        </a:rPr>
                        <a:t>21</a:t>
                      </a:r>
                      <a:r>
                        <a:rPr lang="zh-CN" sz="1400" kern="0" dirty="0">
                          <a:effectLst/>
                          <a:latin typeface="华文宋体" panose="02010600040101010101" pitchFamily="2" charset="-122"/>
                          <a:ea typeface="华文宋体" panose="02010600040101010101" pitchFamily="2" charset="-122"/>
                        </a:rPr>
                        <a:t>年</a:t>
                      </a:r>
                      <a:r>
                        <a:rPr lang="en-US" altLang="zh-CN" sz="1400" kern="0" dirty="0">
                          <a:effectLst/>
                          <a:latin typeface="华文宋体" panose="02010600040101010101" pitchFamily="2" charset="-122"/>
                          <a:ea typeface="华文宋体" panose="02010600040101010101" pitchFamily="2" charset="-122"/>
                        </a:rPr>
                        <a:t>11</a:t>
                      </a:r>
                      <a:r>
                        <a:rPr lang="zh-CN" sz="1400" kern="0" dirty="0">
                          <a:effectLst/>
                          <a:latin typeface="华文宋体" panose="02010600040101010101" pitchFamily="2" charset="-122"/>
                          <a:ea typeface="华文宋体" panose="02010600040101010101" pitchFamily="2" charset="-122"/>
                        </a:rPr>
                        <a:t>月</a:t>
                      </a:r>
                      <a:r>
                        <a:rPr lang="en-US" altLang="zh-CN" sz="1400" kern="0" dirty="0">
                          <a:effectLst/>
                          <a:latin typeface="华文宋体" panose="02010600040101010101" pitchFamily="2" charset="-122"/>
                          <a:ea typeface="华文宋体" panose="02010600040101010101" pitchFamily="2" charset="-122"/>
                        </a:rPr>
                        <a:t>5</a:t>
                      </a:r>
                      <a:r>
                        <a:rPr lang="zh-CN" sz="1400" kern="0" dirty="0">
                          <a:effectLst/>
                          <a:latin typeface="华文宋体" panose="02010600040101010101" pitchFamily="2" charset="-122"/>
                          <a:ea typeface="华文宋体" panose="02010600040101010101" pitchFamily="2" charset="-122"/>
                        </a:rPr>
                        <a:t>日</a:t>
                      </a:r>
                      <a:r>
                        <a:rPr lang="zh-CN" sz="1400" kern="0" dirty="0">
                          <a:effectLst/>
                        </a:rPr>
                        <a:t>）</a:t>
                      </a: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sz="1400" kern="0" dirty="0">
                          <a:effectLst/>
                        </a:rPr>
                        <a:t>更新频率</a:t>
                      </a: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sz="1400" kern="0" dirty="0">
                          <a:effectLst/>
                        </a:rPr>
                        <a:t>更新数量（篇</a:t>
                      </a:r>
                      <a:r>
                        <a:rPr lang="en-US" sz="1400" kern="0" dirty="0">
                          <a:effectLst/>
                        </a:rPr>
                        <a:t>/</a:t>
                      </a:r>
                      <a:r>
                        <a:rPr lang="zh-CN" sz="1400" kern="0" dirty="0">
                          <a:effectLst/>
                        </a:rPr>
                        <a:t>年）</a:t>
                      </a:r>
                      <a:endParaRPr lang="zh-CN" sz="1400" kern="100" dirty="0">
                        <a:effectLst/>
                        <a:latin typeface="Calibri"/>
                        <a:ea typeface="宋体"/>
                        <a:cs typeface="Times New Roman"/>
                      </a:endParaRPr>
                    </a:p>
                  </a:txBody>
                  <a:tcPr marL="68580" marR="68580" marT="0" marB="0" anchor="ctr">
                    <a:solidFill>
                      <a:srgbClr val="7030A0"/>
                    </a:solidFill>
                  </a:tcPr>
                </a:tc>
                <a:extLst>
                  <a:ext uri="{0D108BD9-81ED-4DB2-BD59-A6C34878D82A}">
                    <a16:rowId xmlns:a16="http://schemas.microsoft.com/office/drawing/2014/main" val="10000"/>
                  </a:ext>
                </a:extLst>
              </a:tr>
              <a:tr h="382586">
                <a:tc rowSpan="4">
                  <a:txBody>
                    <a:bodyPr/>
                    <a:lstStyle/>
                    <a:p>
                      <a:pPr algn="ctr">
                        <a:spcAft>
                          <a:spcPts val="0"/>
                        </a:spcAft>
                      </a:pPr>
                      <a:r>
                        <a:rPr lang="zh-CN" sz="1400" kern="0" dirty="0">
                          <a:effectLst/>
                        </a:rPr>
                        <a:t>全球案例发现系统—工商管理专业资源库</a:t>
                      </a: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en-US" sz="1400" kern="0" dirty="0">
                          <a:effectLst/>
                          <a:latin typeface="+mn-ea"/>
                          <a:ea typeface="+mn-ea"/>
                        </a:rPr>
                        <a:t>《</a:t>
                      </a:r>
                      <a:r>
                        <a:rPr lang="zh-CN" sz="1400" kern="0" dirty="0">
                          <a:effectLst/>
                          <a:latin typeface="+mn-ea"/>
                          <a:ea typeface="+mn-ea"/>
                        </a:rPr>
                        <a:t>中国工商管理案例库</a:t>
                      </a:r>
                      <a:r>
                        <a:rPr lang="en-US" sz="1400" kern="0" dirty="0">
                          <a:effectLst/>
                          <a:latin typeface="+mn-ea"/>
                          <a:ea typeface="+mn-ea"/>
                        </a:rPr>
                        <a:t>》</a:t>
                      </a:r>
                      <a:endParaRPr 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altLang="zh-CN" sz="1400" b="0" kern="0" dirty="0">
                          <a:solidFill>
                            <a:schemeClr val="dk1"/>
                          </a:solidFill>
                          <a:effectLst/>
                          <a:latin typeface="Arial" panose="020B0604020202020204" pitchFamily="34" charset="0"/>
                          <a:ea typeface="+mn-ea"/>
                          <a:cs typeface="Arial" panose="020B0604020202020204" pitchFamily="34" charset="0"/>
                        </a:rPr>
                        <a:t>1382</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实时更新</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b="0" kern="0" dirty="0">
                          <a:effectLst/>
                          <a:latin typeface="Arial" panose="020B0604020202020204" pitchFamily="34" charset="0"/>
                          <a:ea typeface="+mn-ea"/>
                          <a:cs typeface="Arial" panose="020B0604020202020204" pitchFamily="34" charset="0"/>
                        </a:rPr>
                        <a:t>100-150</a:t>
                      </a:r>
                      <a:endParaRPr lang="zh-CN" sz="1400" b="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382586">
                <a:tc vMerge="1">
                  <a:txBody>
                    <a:bodyPr/>
                    <a:lstStyle/>
                    <a:p>
                      <a:endParaRPr lang="zh-CN" altLang="en-US"/>
                    </a:p>
                  </a:txBody>
                  <a:tcPr/>
                </a:tc>
                <a:tc>
                  <a:txBody>
                    <a:bodyPr/>
                    <a:lstStyle/>
                    <a:p>
                      <a:pPr algn="ctr">
                        <a:spcAft>
                          <a:spcPts val="0"/>
                        </a:spcAft>
                      </a:pPr>
                      <a:r>
                        <a:rPr lang="zh-CN" sz="1400" kern="0" dirty="0">
                          <a:effectLst/>
                          <a:latin typeface="+mn-ea"/>
                          <a:ea typeface="+mn-ea"/>
                        </a:rPr>
                        <a:t>《工商管理案例素材库》</a:t>
                      </a:r>
                      <a:endParaRPr 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sz="1400" b="0" kern="0" dirty="0">
                          <a:solidFill>
                            <a:schemeClr val="dk1"/>
                          </a:solidFill>
                          <a:effectLst/>
                          <a:latin typeface="Arial" panose="020B0604020202020204" pitchFamily="34" charset="0"/>
                          <a:ea typeface="+mn-ea"/>
                          <a:cs typeface="Arial" panose="020B0604020202020204" pitchFamily="34" charset="0"/>
                        </a:rPr>
                        <a:t>197499</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每日更新</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zh-CN" sz="1400" b="0" kern="0" dirty="0">
                          <a:effectLst/>
                          <a:latin typeface="Arial" panose="020B0604020202020204" pitchFamily="34" charset="0"/>
                          <a:ea typeface="+mn-ea"/>
                          <a:cs typeface="Arial" panose="020B0604020202020204" pitchFamily="34" charset="0"/>
                        </a:rPr>
                        <a:t>约</a:t>
                      </a:r>
                      <a:r>
                        <a:rPr lang="en-US" sz="1400" b="0" kern="0" dirty="0">
                          <a:effectLst/>
                          <a:latin typeface="Arial" panose="020B0604020202020204" pitchFamily="34" charset="0"/>
                          <a:ea typeface="+mn-ea"/>
                          <a:cs typeface="Arial" panose="020B0604020202020204" pitchFamily="34" charset="0"/>
                        </a:rPr>
                        <a:t>20000</a:t>
                      </a:r>
                      <a:endParaRPr lang="zh-CN" sz="1400" b="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382586">
                <a:tc vMerge="1">
                  <a:txBody>
                    <a:bodyPr/>
                    <a:lstStyle/>
                    <a:p>
                      <a:endParaRPr lang="zh-CN" altLang="en-US"/>
                    </a:p>
                  </a:txBody>
                  <a:tcPr/>
                </a:tc>
                <a:tc>
                  <a:txBody>
                    <a:bodyPr/>
                    <a:lstStyle/>
                    <a:p>
                      <a:pPr algn="ctr">
                        <a:spcAft>
                          <a:spcPts val="0"/>
                        </a:spcAft>
                      </a:pPr>
                      <a:r>
                        <a:rPr lang="zh-CN" sz="1400" kern="0" dirty="0">
                          <a:effectLst/>
                          <a:latin typeface="+mn-ea"/>
                          <a:ea typeface="+mn-ea"/>
                        </a:rPr>
                        <a:t>《全球工商管理案例在线》</a:t>
                      </a:r>
                      <a:endParaRPr 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sz="1400" b="0" kern="0" dirty="0">
                          <a:solidFill>
                            <a:schemeClr val="dk1"/>
                          </a:solidFill>
                          <a:effectLst/>
                          <a:latin typeface="Arial" panose="020B0604020202020204" pitchFamily="34" charset="0"/>
                          <a:ea typeface="+mn-ea"/>
                          <a:cs typeface="Arial" panose="020B0604020202020204" pitchFamily="34" charset="0"/>
                        </a:rPr>
                        <a:t>36548</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altLang="en-US" sz="1400" kern="0" dirty="0">
                          <a:effectLst/>
                          <a:latin typeface="+mn-ea"/>
                          <a:ea typeface="+mn-ea"/>
                        </a:rPr>
                        <a:t>每周</a:t>
                      </a:r>
                      <a:r>
                        <a:rPr lang="zh-CN" sz="1400" kern="0" dirty="0">
                          <a:effectLst/>
                          <a:latin typeface="+mn-ea"/>
                          <a:ea typeface="+mn-ea"/>
                        </a:rPr>
                        <a:t>更新</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b="0" kern="0" dirty="0">
                          <a:effectLst/>
                          <a:latin typeface="Arial" panose="020B0604020202020204" pitchFamily="34" charset="0"/>
                          <a:ea typeface="+mn-ea"/>
                          <a:cs typeface="Arial" panose="020B0604020202020204" pitchFamily="34" charset="0"/>
                        </a:rPr>
                        <a:t>1000-1500</a:t>
                      </a:r>
                      <a:endParaRPr lang="zh-CN" sz="1400" b="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382586">
                <a:tc vMerge="1">
                  <a:txBody>
                    <a:bodyPr/>
                    <a:lstStyle/>
                    <a:p>
                      <a:endParaRPr lang="zh-CN" altLang="en-US"/>
                    </a:p>
                  </a:txBody>
                  <a:tcPr/>
                </a:tc>
                <a:tc>
                  <a:txBody>
                    <a:bodyPr/>
                    <a:lstStyle/>
                    <a:p>
                      <a:pPr algn="ctr">
                        <a:spcAft>
                          <a:spcPts val="0"/>
                        </a:spcAft>
                      </a:pPr>
                      <a:r>
                        <a:rPr lang="zh-CN" sz="1400" kern="0" dirty="0">
                          <a:effectLst/>
                          <a:latin typeface="+mn-ea"/>
                          <a:ea typeface="+mn-ea"/>
                        </a:rPr>
                        <a:t>合计</a:t>
                      </a:r>
                      <a:endParaRPr 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altLang="zh-CN" sz="1400" b="0" kern="0" dirty="0">
                          <a:solidFill>
                            <a:schemeClr val="dk1"/>
                          </a:solidFill>
                          <a:effectLst/>
                          <a:latin typeface="Arial" panose="020B0604020202020204" pitchFamily="34" charset="0"/>
                          <a:ea typeface="+mn-ea"/>
                          <a:cs typeface="Arial" panose="020B0604020202020204" pitchFamily="34" charset="0"/>
                        </a:rPr>
                        <a:t>235429</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　</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b="0" kern="0" dirty="0">
                          <a:effectLst/>
                          <a:latin typeface="Arial" panose="020B0604020202020204" pitchFamily="34" charset="0"/>
                          <a:ea typeface="+mn-ea"/>
                          <a:cs typeface="Arial" panose="020B0604020202020204" pitchFamily="34" charset="0"/>
                        </a:rPr>
                        <a:t> </a:t>
                      </a:r>
                      <a:endParaRPr lang="zh-CN" sz="1400" b="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r h="382586">
                <a:tc rowSpan="4">
                  <a:txBody>
                    <a:bodyPr/>
                    <a:lstStyle/>
                    <a:p>
                      <a:pPr algn="ctr">
                        <a:spcAft>
                          <a:spcPts val="0"/>
                        </a:spcAft>
                      </a:pPr>
                      <a:r>
                        <a:rPr lang="zh-CN" sz="1400" kern="0" dirty="0">
                          <a:effectLst/>
                        </a:rPr>
                        <a:t>全球案例发现系统—公共管理专业资源库</a:t>
                      </a: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sz="1400" kern="0" dirty="0">
                          <a:effectLst/>
                          <a:latin typeface="+mn-ea"/>
                          <a:ea typeface="+mn-ea"/>
                        </a:rPr>
                        <a:t>《中国公共管理案例库》</a:t>
                      </a:r>
                      <a:endParaRPr 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altLang="zh-CN" sz="1400" b="0" kern="0" dirty="0">
                          <a:solidFill>
                            <a:schemeClr val="dk1"/>
                          </a:solidFill>
                          <a:effectLst/>
                          <a:latin typeface="Arial" panose="020B0604020202020204" pitchFamily="34" charset="0"/>
                          <a:ea typeface="+mn-ea"/>
                          <a:cs typeface="Arial" panose="020B0604020202020204" pitchFamily="34" charset="0"/>
                        </a:rPr>
                        <a:t>224</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实时更新</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b="0" kern="0" dirty="0">
                          <a:effectLst/>
                          <a:latin typeface="Arial" panose="020B0604020202020204" pitchFamily="34" charset="0"/>
                          <a:ea typeface="+mn-ea"/>
                          <a:cs typeface="Arial" panose="020B0604020202020204" pitchFamily="34" charset="0"/>
                        </a:rPr>
                        <a:t>50-100</a:t>
                      </a:r>
                      <a:endParaRPr lang="zh-CN" sz="1400" b="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5"/>
                  </a:ext>
                </a:extLst>
              </a:tr>
              <a:tr h="382586">
                <a:tc vMerge="1">
                  <a:txBody>
                    <a:bodyPr/>
                    <a:lstStyle/>
                    <a:p>
                      <a:endParaRPr lang="zh-CN" altLang="en-US"/>
                    </a:p>
                  </a:txBody>
                  <a:tcPr/>
                </a:tc>
                <a:tc>
                  <a:txBody>
                    <a:bodyPr/>
                    <a:lstStyle/>
                    <a:p>
                      <a:pPr algn="ctr">
                        <a:spcAft>
                          <a:spcPts val="0"/>
                        </a:spcAft>
                      </a:pPr>
                      <a:r>
                        <a:rPr lang="zh-CN" sz="1400" kern="0">
                          <a:effectLst/>
                          <a:latin typeface="+mn-ea"/>
                          <a:ea typeface="+mn-ea"/>
                        </a:rPr>
                        <a:t>《公共管理案例素材库》</a:t>
                      </a:r>
                      <a:endParaRPr lang="zh-CN" sz="1400" kern="10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sz="1400" b="0" kern="0" dirty="0">
                          <a:solidFill>
                            <a:schemeClr val="dk1"/>
                          </a:solidFill>
                          <a:effectLst/>
                          <a:latin typeface="Arial" panose="020B0604020202020204" pitchFamily="34" charset="0"/>
                          <a:ea typeface="+mn-ea"/>
                          <a:cs typeface="Arial" panose="020B0604020202020204" pitchFamily="34" charset="0"/>
                        </a:rPr>
                        <a:t>124449</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每日更新</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zh-CN" sz="1400" b="0" kern="0" dirty="0">
                          <a:effectLst/>
                          <a:latin typeface="Arial" panose="020B0604020202020204" pitchFamily="34" charset="0"/>
                          <a:ea typeface="+mn-ea"/>
                          <a:cs typeface="Arial" panose="020B0604020202020204" pitchFamily="34" charset="0"/>
                        </a:rPr>
                        <a:t>约</a:t>
                      </a:r>
                      <a:r>
                        <a:rPr lang="en-US" sz="1400" b="0" kern="0" dirty="0">
                          <a:effectLst/>
                          <a:latin typeface="Arial" panose="020B0604020202020204" pitchFamily="34" charset="0"/>
                          <a:ea typeface="+mn-ea"/>
                          <a:cs typeface="Arial" panose="020B0604020202020204" pitchFamily="34" charset="0"/>
                        </a:rPr>
                        <a:t>15000</a:t>
                      </a:r>
                      <a:endParaRPr lang="zh-CN" sz="1400" b="0" kern="10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6"/>
                  </a:ext>
                </a:extLst>
              </a:tr>
              <a:tr h="382586">
                <a:tc vMerge="1">
                  <a:txBody>
                    <a:bodyPr/>
                    <a:lstStyle/>
                    <a:p>
                      <a:endParaRPr lang="zh-CN" altLang="en-US"/>
                    </a:p>
                  </a:txBody>
                  <a:tcPr/>
                </a:tc>
                <a:tc>
                  <a:txBody>
                    <a:bodyPr/>
                    <a:lstStyle/>
                    <a:p>
                      <a:pPr algn="ctr">
                        <a:spcAft>
                          <a:spcPts val="0"/>
                        </a:spcAft>
                      </a:pPr>
                      <a:r>
                        <a:rPr lang="zh-CN" sz="1400" kern="0">
                          <a:effectLst/>
                          <a:latin typeface="+mn-ea"/>
                          <a:ea typeface="+mn-ea"/>
                        </a:rPr>
                        <a:t>《全球公共管理案例在线》</a:t>
                      </a:r>
                      <a:endParaRPr lang="zh-CN" sz="1400" kern="10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sz="1400" b="0" kern="0" dirty="0">
                          <a:solidFill>
                            <a:schemeClr val="dk1"/>
                          </a:solidFill>
                          <a:effectLst/>
                          <a:latin typeface="Arial" panose="020B0604020202020204" pitchFamily="34" charset="0"/>
                          <a:ea typeface="+mn-ea"/>
                          <a:cs typeface="Arial" panose="020B0604020202020204" pitchFamily="34" charset="0"/>
                        </a:rPr>
                        <a:t>473</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altLang="en-US" sz="1400" kern="0" dirty="0">
                          <a:effectLst/>
                          <a:latin typeface="+mn-ea"/>
                          <a:ea typeface="+mn-ea"/>
                        </a:rPr>
                        <a:t>每周</a:t>
                      </a:r>
                      <a:r>
                        <a:rPr lang="zh-CN" sz="1400" kern="0" dirty="0">
                          <a:effectLst/>
                          <a:latin typeface="+mn-ea"/>
                          <a:ea typeface="+mn-ea"/>
                        </a:rPr>
                        <a:t>更新</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b="0" kern="0" dirty="0">
                          <a:effectLst/>
                          <a:latin typeface="Arial" panose="020B0604020202020204" pitchFamily="34" charset="0"/>
                          <a:ea typeface="+mn-ea"/>
                          <a:cs typeface="Arial" panose="020B0604020202020204" pitchFamily="34" charset="0"/>
                        </a:rPr>
                        <a:t>100</a:t>
                      </a:r>
                      <a:r>
                        <a:rPr lang="zh-CN" sz="1400" b="0" kern="0" dirty="0">
                          <a:effectLst/>
                          <a:latin typeface="Arial" panose="020B0604020202020204" pitchFamily="34" charset="0"/>
                          <a:ea typeface="+mn-ea"/>
                          <a:cs typeface="Arial" panose="020B0604020202020204" pitchFamily="34" charset="0"/>
                        </a:rPr>
                        <a:t>左右</a:t>
                      </a:r>
                      <a:endParaRPr lang="en-US" altLang="zh-CN" sz="1400" b="0" kern="0" dirty="0">
                        <a:effectLst/>
                        <a:latin typeface="Arial" panose="020B0604020202020204" pitchFamily="34" charset="0"/>
                        <a:ea typeface="+mn-ea"/>
                        <a:cs typeface="Arial" panose="020B0604020202020204" pitchFamily="34" charset="0"/>
                      </a:endParaRPr>
                    </a:p>
                  </a:txBody>
                  <a:tcPr marL="68580" marR="68580" marT="0" marB="0" anchor="ctr"/>
                </a:tc>
                <a:extLst>
                  <a:ext uri="{0D108BD9-81ED-4DB2-BD59-A6C34878D82A}">
                    <a16:rowId xmlns:a16="http://schemas.microsoft.com/office/drawing/2014/main" val="10007"/>
                  </a:ext>
                </a:extLst>
              </a:tr>
              <a:tr h="382586">
                <a:tc vMerge="1">
                  <a:txBody>
                    <a:bodyPr/>
                    <a:lstStyle/>
                    <a:p>
                      <a:pPr algn="ctr">
                        <a:spcAft>
                          <a:spcPts val="0"/>
                        </a:spcAft>
                      </a:pPr>
                      <a:endParaRPr 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sz="1400" kern="0" dirty="0">
                          <a:effectLst/>
                          <a:latin typeface="+mn-ea"/>
                          <a:ea typeface="+mn-ea"/>
                        </a:rPr>
                        <a:t>合计</a:t>
                      </a:r>
                      <a:endParaRPr 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altLang="zh-CN" sz="1400" b="0" kern="0" dirty="0">
                          <a:solidFill>
                            <a:schemeClr val="dk1"/>
                          </a:solidFill>
                          <a:effectLst/>
                          <a:latin typeface="Arial" panose="020B0604020202020204" pitchFamily="34" charset="0"/>
                          <a:ea typeface="+mn-ea"/>
                          <a:cs typeface="Arial" panose="020B0604020202020204" pitchFamily="34" charset="0"/>
                        </a:rPr>
                        <a:t>125146</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　</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kern="0" dirty="0">
                          <a:effectLst/>
                          <a:latin typeface="+mn-ea"/>
                          <a:ea typeface="+mn-ea"/>
                        </a:rPr>
                        <a:t> </a:t>
                      </a:r>
                      <a:endParaRPr lang="zh-CN" sz="1400" kern="100" dirty="0">
                        <a:effectLst/>
                        <a:latin typeface="+mn-ea"/>
                        <a:ea typeface="+mn-ea"/>
                        <a:cs typeface="Times New Roman"/>
                      </a:endParaRPr>
                    </a:p>
                  </a:txBody>
                  <a:tcPr marL="68580" marR="68580" marT="0" marB="0" anchor="ctr"/>
                </a:tc>
                <a:extLst>
                  <a:ext uri="{0D108BD9-81ED-4DB2-BD59-A6C34878D82A}">
                    <a16:rowId xmlns:a16="http://schemas.microsoft.com/office/drawing/2014/main" val="121947705"/>
                  </a:ext>
                </a:extLst>
              </a:tr>
              <a:tr h="3954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zh-CN" sz="1400" kern="0" dirty="0">
                          <a:effectLst/>
                        </a:rPr>
                        <a:t>全球案例发现系统—</a:t>
                      </a:r>
                      <a:r>
                        <a:rPr lang="zh-CN" altLang="en-US" sz="1400" kern="0" dirty="0">
                          <a:effectLst/>
                        </a:rPr>
                        <a:t>图书情报</a:t>
                      </a:r>
                      <a:r>
                        <a:rPr lang="zh-CN" altLang="zh-CN" sz="1400" kern="0" dirty="0">
                          <a:effectLst/>
                        </a:rPr>
                        <a:t>专业资源库</a:t>
                      </a:r>
                      <a:endParaRPr lang="zh-CN" alt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altLang="zh-CN" sz="1400" kern="0" dirty="0">
                          <a:effectLst/>
                          <a:latin typeface="+mn-ea"/>
                          <a:ea typeface="+mn-ea"/>
                        </a:rPr>
                        <a:t>《</a:t>
                      </a:r>
                      <a:r>
                        <a:rPr lang="zh-CN" altLang="en-US" sz="1400" kern="0" dirty="0">
                          <a:effectLst/>
                          <a:latin typeface="+mn-ea"/>
                          <a:ea typeface="+mn-ea"/>
                        </a:rPr>
                        <a:t>图书情报</a:t>
                      </a:r>
                      <a:r>
                        <a:rPr lang="zh-CN" altLang="zh-CN" sz="1400" kern="0" dirty="0">
                          <a:effectLst/>
                          <a:latin typeface="+mn-ea"/>
                          <a:ea typeface="+mn-ea"/>
                        </a:rPr>
                        <a:t>案例库》</a:t>
                      </a:r>
                      <a:endParaRPr lang="zh-CN" alt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altLang="zh-CN" sz="1400" b="0" kern="0" dirty="0">
                          <a:solidFill>
                            <a:schemeClr val="dk1"/>
                          </a:solidFill>
                          <a:effectLst/>
                          <a:latin typeface="Arial" panose="020B0604020202020204" pitchFamily="34" charset="0"/>
                          <a:ea typeface="+mn-ea"/>
                          <a:cs typeface="Arial" panose="020B0604020202020204" pitchFamily="34" charset="0"/>
                        </a:rPr>
                        <a:t>72</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sz="1400" kern="0" dirty="0">
                          <a:effectLst/>
                          <a:latin typeface="+mn-ea"/>
                          <a:ea typeface="+mn-ea"/>
                        </a:rPr>
                        <a:t>　</a:t>
                      </a:r>
                      <a:r>
                        <a:rPr lang="zh-CN" altLang="zh-CN" sz="1400" kern="0" dirty="0">
                          <a:effectLst/>
                          <a:latin typeface="+mn-ea"/>
                          <a:ea typeface="+mn-ea"/>
                        </a:rPr>
                        <a:t>实时更新</a:t>
                      </a:r>
                      <a:endParaRPr lang="zh-CN" alt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kern="0" dirty="0">
                          <a:effectLst/>
                          <a:latin typeface="+mn-ea"/>
                          <a:ea typeface="+mn-ea"/>
                        </a:rPr>
                        <a:t> </a:t>
                      </a:r>
                      <a:endParaRPr lang="zh-CN" sz="1400" kern="100" dirty="0">
                        <a:effectLst/>
                        <a:latin typeface="+mn-ea"/>
                        <a:ea typeface="+mn-ea"/>
                        <a:cs typeface="Times New Roman"/>
                      </a:endParaRPr>
                    </a:p>
                  </a:txBody>
                  <a:tcPr marL="68580" marR="68580" marT="0" marB="0" anchor="ctr"/>
                </a:tc>
                <a:extLst>
                  <a:ext uri="{0D108BD9-81ED-4DB2-BD59-A6C34878D82A}">
                    <a16:rowId xmlns:a16="http://schemas.microsoft.com/office/drawing/2014/main" val="753112999"/>
                  </a:ext>
                </a:extLst>
              </a:tr>
              <a:tr h="38258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zh-CN" sz="1400" kern="100" dirty="0">
                        <a:effectLst/>
                        <a:latin typeface="Calibri"/>
                        <a:ea typeface="宋体"/>
                        <a:cs typeface="Times New Roman"/>
                      </a:endParaRPr>
                    </a:p>
                  </a:txBody>
                  <a:tcPr marL="68580" marR="68580" marT="0" marB="0" anchor="ctr">
                    <a:solidFill>
                      <a:srgbClr val="7030A0"/>
                    </a:solidFill>
                  </a:tcPr>
                </a:tc>
                <a:tc>
                  <a:txBody>
                    <a:bodyPr/>
                    <a:lstStyle/>
                    <a:p>
                      <a:pPr algn="ctr">
                        <a:spcAft>
                          <a:spcPts val="0"/>
                        </a:spcAft>
                      </a:pPr>
                      <a:r>
                        <a:rPr lang="zh-CN" altLang="en-US" sz="1400" kern="0" dirty="0">
                          <a:effectLst/>
                          <a:latin typeface="+mn-ea"/>
                          <a:ea typeface="+mn-ea"/>
                          <a:cs typeface="Times New Roman"/>
                        </a:rPr>
                        <a:t>总计</a:t>
                      </a:r>
                      <a:endParaRPr lang="zh-CN" altLang="zh-CN" sz="1400" kern="100" dirty="0">
                        <a:effectLst/>
                        <a:latin typeface="+mn-ea"/>
                        <a:ea typeface="+mn-ea"/>
                        <a:cs typeface="Times New Roman"/>
                      </a:endParaRPr>
                    </a:p>
                  </a:txBody>
                  <a:tcPr marL="68580" marR="68580" marT="0" marB="0" anchor="ctr"/>
                </a:tc>
                <a:tc>
                  <a:txBody>
                    <a:bodyPr/>
                    <a:lstStyle/>
                    <a:p>
                      <a:pPr marL="0" algn="ctr" defTabSz="914400" rtl="0" eaLnBrk="1" latinLnBrk="0" hangingPunct="1">
                        <a:lnSpc>
                          <a:spcPct val="150000"/>
                        </a:lnSpc>
                        <a:spcAft>
                          <a:spcPts val="0"/>
                        </a:spcAft>
                      </a:pPr>
                      <a:r>
                        <a:rPr lang="en-US" altLang="zh-CN" sz="1400" b="0" kern="0" dirty="0">
                          <a:solidFill>
                            <a:schemeClr val="dk1"/>
                          </a:solidFill>
                          <a:effectLst/>
                          <a:latin typeface="Arial" panose="020B0604020202020204" pitchFamily="34" charset="0"/>
                          <a:ea typeface="+mn-ea"/>
                          <a:cs typeface="Arial" panose="020B0604020202020204" pitchFamily="34" charset="0"/>
                        </a:rPr>
                        <a:t>360647</a:t>
                      </a:r>
                      <a:endParaRPr lang="zh-CN" altLang="en-US" sz="1400" b="0" kern="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algn="ctr">
                        <a:spcAft>
                          <a:spcPts val="0"/>
                        </a:spcAft>
                      </a:pPr>
                      <a:r>
                        <a:rPr lang="zh-CN" sz="1400" kern="0" dirty="0">
                          <a:effectLst/>
                          <a:latin typeface="+mn-ea"/>
                          <a:ea typeface="+mn-ea"/>
                        </a:rPr>
                        <a:t>　</a:t>
                      </a:r>
                      <a:endParaRPr lang="zh-CN" sz="1400" kern="100" dirty="0">
                        <a:effectLst/>
                        <a:latin typeface="+mn-ea"/>
                        <a:ea typeface="+mn-ea"/>
                        <a:cs typeface="Times New Roman"/>
                      </a:endParaRPr>
                    </a:p>
                  </a:txBody>
                  <a:tcPr marL="68580" marR="68580" marT="0" marB="0" anchor="ctr"/>
                </a:tc>
                <a:tc>
                  <a:txBody>
                    <a:bodyPr/>
                    <a:lstStyle/>
                    <a:p>
                      <a:pPr algn="ctr">
                        <a:spcAft>
                          <a:spcPts val="0"/>
                        </a:spcAft>
                      </a:pPr>
                      <a:r>
                        <a:rPr lang="en-US" sz="1400" kern="0" dirty="0">
                          <a:effectLst/>
                          <a:latin typeface="+mn-ea"/>
                          <a:ea typeface="+mn-ea"/>
                        </a:rPr>
                        <a:t> </a:t>
                      </a:r>
                      <a:endParaRPr lang="zh-CN" sz="1400" kern="100" dirty="0">
                        <a:effectLst/>
                        <a:latin typeface="+mn-ea"/>
                        <a:ea typeface="+mn-ea"/>
                        <a:cs typeface="Times New Roman"/>
                      </a:endParaRPr>
                    </a:p>
                  </a:txBody>
                  <a:tcPr marL="68580" marR="68580" marT="0" marB="0" anchor="ctr"/>
                </a:tc>
                <a:extLst>
                  <a:ext uri="{0D108BD9-81ED-4DB2-BD59-A6C34878D82A}">
                    <a16:rowId xmlns:a16="http://schemas.microsoft.com/office/drawing/2014/main" val="10008"/>
                  </a:ext>
                </a:extLst>
              </a:tr>
            </a:tbl>
          </a:graphicData>
        </a:graphic>
      </p:graphicFrame>
      <p:sp>
        <p:nvSpPr>
          <p:cNvPr id="12" name="文本框 11">
            <a:extLst>
              <a:ext uri="{FF2B5EF4-FFF2-40B4-BE49-F238E27FC236}">
                <a16:creationId xmlns:a16="http://schemas.microsoft.com/office/drawing/2014/main" id="{13F1361D-72EC-45A8-8176-9B62861CB9BE}"/>
              </a:ext>
            </a:extLst>
          </p:cNvPr>
          <p:cNvSpPr txBox="1"/>
          <p:nvPr/>
        </p:nvSpPr>
        <p:spPr>
          <a:xfrm>
            <a:off x="928004" y="2157679"/>
            <a:ext cx="461665" cy="1477295"/>
          </a:xfrm>
          <a:prstGeom prst="rect">
            <a:avLst/>
          </a:prstGeom>
          <a:noFill/>
        </p:spPr>
        <p:txBody>
          <a:bodyPr vert="eaVert" wrap="square" rtlCol="0">
            <a:spAutoFit/>
          </a:bodyPr>
          <a:lstStyle/>
          <a:p>
            <a:pPr algn="dist"/>
            <a:r>
              <a:rPr lang="zh-CN" altLang="en-US" b="1" dirty="0"/>
              <a:t>资源数量</a:t>
            </a:r>
          </a:p>
        </p:txBody>
      </p:sp>
      <p:pic>
        <p:nvPicPr>
          <p:cNvPr id="9" name="图片 8">
            <a:extLst>
              <a:ext uri="{FF2B5EF4-FFF2-40B4-BE49-F238E27FC236}">
                <a16:creationId xmlns:a16="http://schemas.microsoft.com/office/drawing/2014/main" id="{5FB0453D-D16B-4FA0-AF65-4D7391AE19FC}"/>
              </a:ext>
            </a:extLst>
          </p:cNvPr>
          <p:cNvPicPr>
            <a:picLocks noChangeAspect="1"/>
          </p:cNvPicPr>
          <p:nvPr/>
        </p:nvPicPr>
        <p:blipFill rotWithShape="1">
          <a:blip r:embed="rId3">
            <a:extLst>
              <a:ext uri="{28A0092B-C50C-407E-A947-70E740481C1C}">
                <a14:useLocalDpi xmlns:a14="http://schemas.microsoft.com/office/drawing/2010/main" val="0"/>
              </a:ext>
            </a:extLst>
          </a:blip>
          <a:srcRect b="15525"/>
          <a:stretch/>
        </p:blipFill>
        <p:spPr>
          <a:xfrm>
            <a:off x="-19664" y="6253316"/>
            <a:ext cx="12270658" cy="604684"/>
          </a:xfrm>
          <a:prstGeom prst="rect">
            <a:avLst/>
          </a:prstGeom>
        </p:spPr>
      </p:pic>
      <p:sp>
        <p:nvSpPr>
          <p:cNvPr id="10" name="文本框 9">
            <a:extLst>
              <a:ext uri="{FF2B5EF4-FFF2-40B4-BE49-F238E27FC236}">
                <a16:creationId xmlns:a16="http://schemas.microsoft.com/office/drawing/2014/main" id="{9FE7A35E-E84C-42CB-9737-EDC43DF5EE4C}"/>
              </a:ext>
            </a:extLst>
          </p:cNvPr>
          <p:cNvSpPr txBox="1"/>
          <p:nvPr/>
        </p:nvSpPr>
        <p:spPr>
          <a:xfrm>
            <a:off x="985280" y="1736730"/>
            <a:ext cx="576331" cy="369332"/>
          </a:xfrm>
          <a:prstGeom prst="rect">
            <a:avLst/>
          </a:prstGeom>
          <a:noFill/>
        </p:spPr>
        <p:txBody>
          <a:bodyPr wrap="square" rtlCol="0">
            <a:spAutoFit/>
          </a:bodyPr>
          <a:lstStyle/>
          <a:p>
            <a:r>
              <a:rPr lang="en-US" altLang="zh-CN" b="1" dirty="0"/>
              <a:t>4</a:t>
            </a:r>
            <a:r>
              <a:rPr lang="zh-CN" altLang="en-US" b="1" dirty="0"/>
              <a:t>、</a:t>
            </a:r>
          </a:p>
        </p:txBody>
      </p:sp>
    </p:spTree>
    <p:extLst>
      <p:ext uri="{BB962C8B-B14F-4D97-AF65-F5344CB8AC3E}">
        <p14:creationId xmlns:p14="http://schemas.microsoft.com/office/powerpoint/2010/main" val="991427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4">
            <a:extLst>
              <a:ext uri="{FF2B5EF4-FFF2-40B4-BE49-F238E27FC236}">
                <a16:creationId xmlns:a16="http://schemas.microsoft.com/office/drawing/2014/main" id="{43873DFC-A1AA-46ED-8FE6-3DDF2E2D0801}"/>
              </a:ext>
            </a:extLst>
          </p:cNvPr>
          <p:cNvSpPr/>
          <p:nvPr/>
        </p:nvSpPr>
        <p:spPr>
          <a:xfrm>
            <a:off x="-2555" y="2011364"/>
            <a:ext cx="12192000" cy="2589502"/>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 name="Picture 21">
            <a:extLst>
              <a:ext uri="{FF2B5EF4-FFF2-40B4-BE49-F238E27FC236}">
                <a16:creationId xmlns:a16="http://schemas.microsoft.com/office/drawing/2014/main" id="{E7893011-701B-4686-A950-9BB2F6D7FE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3275" y="2567182"/>
            <a:ext cx="6153150" cy="3538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6">
            <a:extLst>
              <a:ext uri="{FF2B5EF4-FFF2-40B4-BE49-F238E27FC236}">
                <a16:creationId xmlns:a16="http://schemas.microsoft.com/office/drawing/2014/main" id="{E7D135EF-8450-4C8C-99FC-A64591B244EE}"/>
              </a:ext>
            </a:extLst>
          </p:cNvPr>
          <p:cNvSpPr/>
          <p:nvPr/>
        </p:nvSpPr>
        <p:spPr>
          <a:xfrm>
            <a:off x="1193750" y="4948633"/>
            <a:ext cx="3448050" cy="1156855"/>
          </a:xfrm>
          <a:prstGeom prst="rect">
            <a:avLst/>
          </a:prstGeom>
        </p:spPr>
        <p:txBody>
          <a:bodyPr>
            <a:spAutoFit/>
          </a:bodyPr>
          <a:lstStyle/>
          <a:p>
            <a:pPr algn="just" eaLnBrk="1" fontAlgn="auto" hangingPunct="1">
              <a:lnSpc>
                <a:spcPct val="150000"/>
              </a:lnSpc>
              <a:spcBef>
                <a:spcPts val="0"/>
              </a:spcBef>
              <a:spcAft>
                <a:spcPts val="0"/>
              </a:spcAft>
              <a:defRPr/>
            </a:pPr>
            <a:r>
              <a:rPr lang="en-US" altLang="zh-CN" sz="1600" kern="100" dirty="0">
                <a:solidFill>
                  <a:schemeClr val="tx1">
                    <a:lumMod val="85000"/>
                    <a:lumOff val="15000"/>
                  </a:schemeClr>
                </a:solidFill>
                <a:latin typeface="等线" panose="02010600030101010101" pitchFamily="2" charset="-122"/>
                <a:ea typeface="等线" panose="02010600030101010101" pitchFamily="2" charset="-122"/>
              </a:rPr>
              <a:t>《</a:t>
            </a:r>
            <a:r>
              <a:rPr lang="zh-CN" altLang="en-US" sz="1600" kern="100" dirty="0">
                <a:solidFill>
                  <a:schemeClr val="tx1">
                    <a:lumMod val="85000"/>
                    <a:lumOff val="15000"/>
                  </a:schemeClr>
                </a:solidFill>
                <a:latin typeface="等线" panose="02010600030101010101" pitchFamily="2" charset="-122"/>
                <a:ea typeface="等线" panose="02010600030101010101" pitchFamily="2" charset="-122"/>
              </a:rPr>
              <a:t>中国工商管理案例库</a:t>
            </a:r>
            <a:r>
              <a:rPr lang="en-US" altLang="zh-CN" sz="1600" kern="100" dirty="0">
                <a:solidFill>
                  <a:schemeClr val="tx1">
                    <a:lumMod val="85000"/>
                    <a:lumOff val="15000"/>
                  </a:schemeClr>
                </a:solidFill>
                <a:latin typeface="等线" panose="02010600030101010101" pitchFamily="2" charset="-122"/>
                <a:ea typeface="等线" panose="02010600030101010101" pitchFamily="2" charset="-122"/>
              </a:rPr>
              <a:t>》</a:t>
            </a:r>
          </a:p>
          <a:p>
            <a:pPr algn="just" eaLnBrk="1" fontAlgn="auto" hangingPunct="1">
              <a:lnSpc>
                <a:spcPct val="150000"/>
              </a:lnSpc>
              <a:spcBef>
                <a:spcPts val="0"/>
              </a:spcBef>
              <a:spcAft>
                <a:spcPts val="0"/>
              </a:spcAft>
              <a:defRPr/>
            </a:pPr>
            <a:r>
              <a:rPr lang="en-US" altLang="zh-CN" sz="1600" kern="100" dirty="0">
                <a:solidFill>
                  <a:schemeClr val="tx1">
                    <a:lumMod val="85000"/>
                    <a:lumOff val="15000"/>
                  </a:schemeClr>
                </a:solidFill>
                <a:latin typeface="等线" panose="02010600030101010101" pitchFamily="2" charset="-122"/>
                <a:ea typeface="等线" panose="02010600030101010101" pitchFamily="2" charset="-122"/>
              </a:rPr>
              <a:t>《</a:t>
            </a:r>
            <a:r>
              <a:rPr lang="zh-CN" altLang="en-US" sz="1600" kern="100" dirty="0">
                <a:solidFill>
                  <a:schemeClr val="tx1">
                    <a:lumMod val="85000"/>
                    <a:lumOff val="15000"/>
                  </a:schemeClr>
                </a:solidFill>
                <a:latin typeface="等线" panose="02010600030101010101" pitchFamily="2" charset="-122"/>
                <a:ea typeface="等线" panose="02010600030101010101" pitchFamily="2" charset="-122"/>
              </a:rPr>
              <a:t>工商管理案例素材库</a:t>
            </a:r>
            <a:r>
              <a:rPr lang="en-US" altLang="zh-CN" sz="1600" kern="100" dirty="0">
                <a:solidFill>
                  <a:schemeClr val="tx1">
                    <a:lumMod val="85000"/>
                    <a:lumOff val="15000"/>
                  </a:schemeClr>
                </a:solidFill>
                <a:latin typeface="等线" panose="02010600030101010101" pitchFamily="2" charset="-122"/>
                <a:ea typeface="等线" panose="02010600030101010101" pitchFamily="2" charset="-122"/>
              </a:rPr>
              <a:t>》</a:t>
            </a:r>
          </a:p>
          <a:p>
            <a:pPr algn="just" eaLnBrk="1" fontAlgn="auto" hangingPunct="1">
              <a:lnSpc>
                <a:spcPct val="150000"/>
              </a:lnSpc>
              <a:spcBef>
                <a:spcPts val="0"/>
              </a:spcBef>
              <a:spcAft>
                <a:spcPts val="0"/>
              </a:spcAft>
              <a:defRPr/>
            </a:pPr>
            <a:r>
              <a:rPr lang="en-US" altLang="zh-CN" sz="1600" kern="100" dirty="0">
                <a:solidFill>
                  <a:schemeClr val="tx1">
                    <a:lumMod val="85000"/>
                    <a:lumOff val="15000"/>
                  </a:schemeClr>
                </a:solidFill>
                <a:latin typeface="等线" panose="02010600030101010101" pitchFamily="2" charset="-122"/>
                <a:ea typeface="等线" panose="02010600030101010101" pitchFamily="2" charset="-122"/>
              </a:rPr>
              <a:t>《</a:t>
            </a:r>
            <a:r>
              <a:rPr lang="zh-CN" altLang="en-US" sz="1600" kern="100" dirty="0">
                <a:solidFill>
                  <a:schemeClr val="tx1">
                    <a:lumMod val="85000"/>
                    <a:lumOff val="15000"/>
                  </a:schemeClr>
                </a:solidFill>
                <a:latin typeface="等线" panose="02010600030101010101" pitchFamily="2" charset="-122"/>
                <a:ea typeface="等线" panose="02010600030101010101" pitchFamily="2" charset="-122"/>
              </a:rPr>
              <a:t>全球工商管理案例在线</a:t>
            </a:r>
            <a:r>
              <a:rPr lang="en-US" altLang="zh-CN" sz="1600" kern="100" dirty="0">
                <a:solidFill>
                  <a:schemeClr val="tx1">
                    <a:lumMod val="85000"/>
                    <a:lumOff val="15000"/>
                  </a:schemeClr>
                </a:solidFill>
                <a:latin typeface="等线" panose="02010600030101010101" pitchFamily="2" charset="-122"/>
                <a:ea typeface="等线" panose="02010600030101010101" pitchFamily="2" charset="-122"/>
              </a:rPr>
              <a:t>》</a:t>
            </a:r>
            <a:endParaRPr lang="zh-CN" altLang="zh-CN" sz="1600" kern="100" dirty="0">
              <a:solidFill>
                <a:schemeClr val="tx1">
                  <a:lumMod val="85000"/>
                  <a:lumOff val="15000"/>
                </a:schemeClr>
              </a:solidFill>
              <a:latin typeface="等线" panose="02010600030101010101" pitchFamily="2" charset="-122"/>
              <a:ea typeface="等线" panose="02010600030101010101" pitchFamily="2" charset="-122"/>
            </a:endParaRPr>
          </a:p>
        </p:txBody>
      </p:sp>
      <p:sp>
        <p:nvSpPr>
          <p:cNvPr id="15" name="TextBox 27">
            <a:extLst>
              <a:ext uri="{FF2B5EF4-FFF2-40B4-BE49-F238E27FC236}">
                <a16:creationId xmlns:a16="http://schemas.microsoft.com/office/drawing/2014/main" id="{ABF98671-0EFA-40D9-9F8A-DEA5CCB01E80}"/>
              </a:ext>
            </a:extLst>
          </p:cNvPr>
          <p:cNvSpPr txBox="1"/>
          <p:nvPr/>
        </p:nvSpPr>
        <p:spPr>
          <a:xfrm>
            <a:off x="1349951" y="2660238"/>
            <a:ext cx="2208617" cy="518860"/>
          </a:xfrm>
          <a:prstGeom prst="rect">
            <a:avLst/>
          </a:prstGeom>
          <a:noFill/>
        </p:spPr>
        <p:txBody>
          <a:bodyPr wrap="square">
            <a:spAutoFit/>
          </a:bodyPr>
          <a:lstStyle/>
          <a:p>
            <a:pPr algn="dist" eaLnBrk="1" fontAlgn="auto" hangingPunct="1">
              <a:lnSpc>
                <a:spcPct val="125000"/>
              </a:lnSpc>
              <a:spcBef>
                <a:spcPts val="1200"/>
              </a:spcBef>
              <a:spcAft>
                <a:spcPts val="0"/>
              </a:spcAft>
              <a:defRPr/>
            </a:pPr>
            <a:r>
              <a:rPr lang="zh-CN" altLang="en-US" sz="2400" b="1" kern="100" dirty="0">
                <a:solidFill>
                  <a:schemeClr val="bg1"/>
                </a:solidFill>
                <a:latin typeface="+mn-ea"/>
              </a:rPr>
              <a:t>工商管理专业</a:t>
            </a:r>
            <a:endParaRPr lang="zh-CN" altLang="zh-CN" sz="2400" b="1" kern="100" dirty="0">
              <a:solidFill>
                <a:schemeClr val="bg1"/>
              </a:solidFill>
              <a:latin typeface="+mn-ea"/>
            </a:endParaRPr>
          </a:p>
        </p:txBody>
      </p:sp>
      <p:sp>
        <p:nvSpPr>
          <p:cNvPr id="16" name="Freeform 52">
            <a:extLst>
              <a:ext uri="{FF2B5EF4-FFF2-40B4-BE49-F238E27FC236}">
                <a16:creationId xmlns:a16="http://schemas.microsoft.com/office/drawing/2014/main" id="{51EB3B7B-9959-4D9E-AC37-9420927825BB}"/>
              </a:ext>
            </a:extLst>
          </p:cNvPr>
          <p:cNvSpPr>
            <a:spLocks noEditPoints="1"/>
          </p:cNvSpPr>
          <p:nvPr/>
        </p:nvSpPr>
        <p:spPr bwMode="auto">
          <a:xfrm>
            <a:off x="3016003" y="3303176"/>
            <a:ext cx="503237" cy="503237"/>
          </a:xfrm>
          <a:custGeom>
            <a:avLst/>
            <a:gdLst>
              <a:gd name="T0" fmla="*/ 2147483646 w 144"/>
              <a:gd name="T1" fmla="*/ 0 h 144"/>
              <a:gd name="T2" fmla="*/ 0 w 144"/>
              <a:gd name="T3" fmla="*/ 2147483646 h 144"/>
              <a:gd name="T4" fmla="*/ 2147483646 w 144"/>
              <a:gd name="T5" fmla="*/ 2147483646 h 144"/>
              <a:gd name="T6" fmla="*/ 2147483646 w 144"/>
              <a:gd name="T7" fmla="*/ 2147483646 h 144"/>
              <a:gd name="T8" fmla="*/ 2147483646 w 144"/>
              <a:gd name="T9" fmla="*/ 0 h 144"/>
              <a:gd name="T10" fmla="*/ 2147483646 w 144"/>
              <a:gd name="T11" fmla="*/ 2147483646 h 144"/>
              <a:gd name="T12" fmla="*/ 2147483646 w 144"/>
              <a:gd name="T13" fmla="*/ 2147483646 h 144"/>
              <a:gd name="T14" fmla="*/ 2147483646 w 144"/>
              <a:gd name="T15" fmla="*/ 2147483646 h 144"/>
              <a:gd name="T16" fmla="*/ 2147483646 w 144"/>
              <a:gd name="T17" fmla="*/ 2147483646 h 144"/>
              <a:gd name="T18" fmla="*/ 2147483646 w 144"/>
              <a:gd name="T19" fmla="*/ 2147483646 h 144"/>
              <a:gd name="T20" fmla="*/ 2147483646 w 144"/>
              <a:gd name="T21" fmla="*/ 2147483646 h 144"/>
              <a:gd name="T22" fmla="*/ 2147483646 w 144"/>
              <a:gd name="T23" fmla="*/ 2147483646 h 144"/>
              <a:gd name="T24" fmla="*/ 2147483646 w 144"/>
              <a:gd name="T25" fmla="*/ 2147483646 h 144"/>
              <a:gd name="T26" fmla="*/ 2147483646 w 144"/>
              <a:gd name="T27" fmla="*/ 2147483646 h 144"/>
              <a:gd name="T28" fmla="*/ 2147483646 w 144"/>
              <a:gd name="T29" fmla="*/ 2147483646 h 144"/>
              <a:gd name="T30" fmla="*/ 2147483646 w 144"/>
              <a:gd name="T31" fmla="*/ 2147483646 h 144"/>
              <a:gd name="T32" fmla="*/ 2147483646 w 144"/>
              <a:gd name="T33" fmla="*/ 2147483646 h 144"/>
              <a:gd name="T34" fmla="*/ 2147483646 w 144"/>
              <a:gd name="T35" fmla="*/ 2147483646 h 144"/>
              <a:gd name="T36" fmla="*/ 2147483646 w 144"/>
              <a:gd name="T37" fmla="*/ 2147483646 h 144"/>
              <a:gd name="T38" fmla="*/ 2147483646 w 144"/>
              <a:gd name="T39" fmla="*/ 2147483646 h 144"/>
              <a:gd name="T40" fmla="*/ 2147483646 w 144"/>
              <a:gd name="T41" fmla="*/ 2147483646 h 144"/>
              <a:gd name="T42" fmla="*/ 2147483646 w 144"/>
              <a:gd name="T43" fmla="*/ 2147483646 h 144"/>
              <a:gd name="T44" fmla="*/ 2147483646 w 144"/>
              <a:gd name="T45" fmla="*/ 2147483646 h 144"/>
              <a:gd name="T46" fmla="*/ 2147483646 w 144"/>
              <a:gd name="T47" fmla="*/ 2147483646 h 144"/>
              <a:gd name="T48" fmla="*/ 2147483646 w 144"/>
              <a:gd name="T49" fmla="*/ 2147483646 h 144"/>
              <a:gd name="T50" fmla="*/ 2147483646 w 144"/>
              <a:gd name="T51" fmla="*/ 2147483646 h 144"/>
              <a:gd name="T52" fmla="*/ 2147483646 w 144"/>
              <a:gd name="T53" fmla="*/ 2147483646 h 14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110" y="76"/>
                </a:moveTo>
                <a:cubicBezTo>
                  <a:pt x="110" y="81"/>
                  <a:pt x="108" y="87"/>
                  <a:pt x="105" y="91"/>
                </a:cubicBezTo>
                <a:cubicBezTo>
                  <a:pt x="109" y="104"/>
                  <a:pt x="109" y="104"/>
                  <a:pt x="109" y="104"/>
                </a:cubicBezTo>
                <a:cubicBezTo>
                  <a:pt x="91" y="117"/>
                  <a:pt x="91" y="117"/>
                  <a:pt x="91" y="117"/>
                </a:cubicBezTo>
                <a:cubicBezTo>
                  <a:pt x="80" y="110"/>
                  <a:pt x="80" y="110"/>
                  <a:pt x="80" y="110"/>
                </a:cubicBezTo>
                <a:cubicBezTo>
                  <a:pt x="78" y="110"/>
                  <a:pt x="75" y="111"/>
                  <a:pt x="72" y="111"/>
                </a:cubicBezTo>
                <a:cubicBezTo>
                  <a:pt x="69" y="111"/>
                  <a:pt x="66" y="110"/>
                  <a:pt x="64" y="110"/>
                </a:cubicBezTo>
                <a:cubicBezTo>
                  <a:pt x="53" y="117"/>
                  <a:pt x="53" y="117"/>
                  <a:pt x="53" y="117"/>
                </a:cubicBezTo>
                <a:cubicBezTo>
                  <a:pt x="35" y="104"/>
                  <a:pt x="35" y="104"/>
                  <a:pt x="35" y="104"/>
                </a:cubicBezTo>
                <a:cubicBezTo>
                  <a:pt x="39" y="91"/>
                  <a:pt x="39" y="91"/>
                  <a:pt x="39" y="91"/>
                </a:cubicBezTo>
                <a:cubicBezTo>
                  <a:pt x="36" y="87"/>
                  <a:pt x="34" y="81"/>
                  <a:pt x="34" y="76"/>
                </a:cubicBezTo>
                <a:cubicBezTo>
                  <a:pt x="23" y="68"/>
                  <a:pt x="23" y="68"/>
                  <a:pt x="23" y="68"/>
                </a:cubicBezTo>
                <a:cubicBezTo>
                  <a:pt x="30" y="46"/>
                  <a:pt x="30" y="46"/>
                  <a:pt x="30" y="46"/>
                </a:cubicBezTo>
                <a:cubicBezTo>
                  <a:pt x="43" y="46"/>
                  <a:pt x="43" y="46"/>
                  <a:pt x="43" y="46"/>
                </a:cubicBezTo>
                <a:cubicBezTo>
                  <a:pt x="47" y="42"/>
                  <a:pt x="51" y="39"/>
                  <a:pt x="56" y="37"/>
                </a:cubicBezTo>
                <a:cubicBezTo>
                  <a:pt x="60" y="24"/>
                  <a:pt x="60" y="24"/>
                  <a:pt x="60" y="24"/>
                </a:cubicBezTo>
                <a:cubicBezTo>
                  <a:pt x="84" y="24"/>
                  <a:pt x="84" y="24"/>
                  <a:pt x="84" y="24"/>
                </a:cubicBezTo>
                <a:cubicBezTo>
                  <a:pt x="88" y="37"/>
                  <a:pt x="88" y="37"/>
                  <a:pt x="88" y="37"/>
                </a:cubicBezTo>
                <a:cubicBezTo>
                  <a:pt x="93" y="39"/>
                  <a:pt x="97" y="42"/>
                  <a:pt x="101" y="46"/>
                </a:cubicBezTo>
                <a:cubicBezTo>
                  <a:pt x="114" y="46"/>
                  <a:pt x="114" y="46"/>
                  <a:pt x="114" y="46"/>
                </a:cubicBezTo>
                <a:cubicBezTo>
                  <a:pt x="121" y="68"/>
                  <a:pt x="121" y="68"/>
                  <a:pt x="121" y="68"/>
                </a:cubicBezTo>
                <a:lnTo>
                  <a:pt x="110" y="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7" name="Freeform 44">
            <a:extLst>
              <a:ext uri="{FF2B5EF4-FFF2-40B4-BE49-F238E27FC236}">
                <a16:creationId xmlns:a16="http://schemas.microsoft.com/office/drawing/2014/main" id="{859B2B98-17CC-47AE-8C96-1DC80942FF6E}"/>
              </a:ext>
            </a:extLst>
          </p:cNvPr>
          <p:cNvSpPr>
            <a:spLocks noEditPoints="1"/>
          </p:cNvSpPr>
          <p:nvPr/>
        </p:nvSpPr>
        <p:spPr bwMode="auto">
          <a:xfrm>
            <a:off x="1355313" y="3298413"/>
            <a:ext cx="509588" cy="511175"/>
          </a:xfrm>
          <a:custGeom>
            <a:avLst/>
            <a:gdLst>
              <a:gd name="T0" fmla="*/ 2147483646 w 146"/>
              <a:gd name="T1" fmla="*/ 0 h 146"/>
              <a:gd name="T2" fmla="*/ 0 w 146"/>
              <a:gd name="T3" fmla="*/ 2147483646 h 146"/>
              <a:gd name="T4" fmla="*/ 2147483646 w 146"/>
              <a:gd name="T5" fmla="*/ 2147483646 h 146"/>
              <a:gd name="T6" fmla="*/ 2147483646 w 146"/>
              <a:gd name="T7" fmla="*/ 2147483646 h 146"/>
              <a:gd name="T8" fmla="*/ 2147483646 w 146"/>
              <a:gd name="T9" fmla="*/ 0 h 146"/>
              <a:gd name="T10" fmla="*/ 2147483646 w 146"/>
              <a:gd name="T11" fmla="*/ 2147483646 h 146"/>
              <a:gd name="T12" fmla="*/ 2147483646 w 146"/>
              <a:gd name="T13" fmla="*/ 2147483646 h 146"/>
              <a:gd name="T14" fmla="*/ 2147483646 w 146"/>
              <a:gd name="T15" fmla="*/ 2147483646 h 146"/>
              <a:gd name="T16" fmla="*/ 2147483646 w 146"/>
              <a:gd name="T17" fmla="*/ 2147483646 h 146"/>
              <a:gd name="T18" fmla="*/ 2147483646 w 146"/>
              <a:gd name="T19" fmla="*/ 2147483646 h 146"/>
              <a:gd name="T20" fmla="*/ 2147483646 w 146"/>
              <a:gd name="T21" fmla="*/ 2147483646 h 146"/>
              <a:gd name="T22" fmla="*/ 2147483646 w 146"/>
              <a:gd name="T23" fmla="*/ 2147483646 h 146"/>
              <a:gd name="T24" fmla="*/ 2147483646 w 146"/>
              <a:gd name="T25" fmla="*/ 2147483646 h 146"/>
              <a:gd name="T26" fmla="*/ 2147483646 w 146"/>
              <a:gd name="T27" fmla="*/ 2147483646 h 146"/>
              <a:gd name="T28" fmla="*/ 2147483646 w 146"/>
              <a:gd name="T29" fmla="*/ 2147483646 h 146"/>
              <a:gd name="T30" fmla="*/ 2147483646 w 146"/>
              <a:gd name="T31" fmla="*/ 2147483646 h 1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6" h="146">
                <a:moveTo>
                  <a:pt x="73" y="0"/>
                </a:moveTo>
                <a:cubicBezTo>
                  <a:pt x="33" y="0"/>
                  <a:pt x="0" y="33"/>
                  <a:pt x="0" y="73"/>
                </a:cubicBezTo>
                <a:cubicBezTo>
                  <a:pt x="0" y="113"/>
                  <a:pt x="33" y="146"/>
                  <a:pt x="73" y="146"/>
                </a:cubicBezTo>
                <a:cubicBezTo>
                  <a:pt x="113" y="146"/>
                  <a:pt x="146" y="113"/>
                  <a:pt x="146" y="73"/>
                </a:cubicBezTo>
                <a:cubicBezTo>
                  <a:pt x="146" y="33"/>
                  <a:pt x="113" y="0"/>
                  <a:pt x="73" y="0"/>
                </a:cubicBezTo>
                <a:close/>
                <a:moveTo>
                  <a:pt x="104" y="119"/>
                </a:moveTo>
                <a:cubicBezTo>
                  <a:pt x="73" y="100"/>
                  <a:pt x="73" y="100"/>
                  <a:pt x="73" y="100"/>
                </a:cubicBezTo>
                <a:cubicBezTo>
                  <a:pt x="42" y="119"/>
                  <a:pt x="42" y="119"/>
                  <a:pt x="42" y="119"/>
                </a:cubicBezTo>
                <a:cubicBezTo>
                  <a:pt x="50" y="83"/>
                  <a:pt x="50" y="83"/>
                  <a:pt x="50" y="83"/>
                </a:cubicBezTo>
                <a:cubicBezTo>
                  <a:pt x="22" y="59"/>
                  <a:pt x="22" y="59"/>
                  <a:pt x="22" y="59"/>
                </a:cubicBezTo>
                <a:cubicBezTo>
                  <a:pt x="59" y="56"/>
                  <a:pt x="59" y="56"/>
                  <a:pt x="59" y="56"/>
                </a:cubicBezTo>
                <a:cubicBezTo>
                  <a:pt x="73" y="22"/>
                  <a:pt x="73" y="22"/>
                  <a:pt x="73" y="22"/>
                </a:cubicBezTo>
                <a:cubicBezTo>
                  <a:pt x="87" y="56"/>
                  <a:pt x="87" y="56"/>
                  <a:pt x="87" y="56"/>
                </a:cubicBezTo>
                <a:cubicBezTo>
                  <a:pt x="124" y="59"/>
                  <a:pt x="124" y="59"/>
                  <a:pt x="124" y="59"/>
                </a:cubicBezTo>
                <a:cubicBezTo>
                  <a:pt x="96" y="83"/>
                  <a:pt x="96" y="83"/>
                  <a:pt x="96" y="83"/>
                </a:cubicBezTo>
                <a:lnTo>
                  <a:pt x="104" y="1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8" name="Freeform 45">
            <a:extLst>
              <a:ext uri="{FF2B5EF4-FFF2-40B4-BE49-F238E27FC236}">
                <a16:creationId xmlns:a16="http://schemas.microsoft.com/office/drawing/2014/main" id="{D5A831C3-B348-4F37-93CE-093C54D69B5A}"/>
              </a:ext>
            </a:extLst>
          </p:cNvPr>
          <p:cNvSpPr>
            <a:spLocks noEditPoints="1"/>
          </p:cNvSpPr>
          <p:nvPr/>
        </p:nvSpPr>
        <p:spPr bwMode="auto">
          <a:xfrm>
            <a:off x="2189627" y="3303176"/>
            <a:ext cx="501650" cy="503237"/>
          </a:xfrm>
          <a:custGeom>
            <a:avLst/>
            <a:gdLst>
              <a:gd name="T0" fmla="*/ 2147483646 w 144"/>
              <a:gd name="T1" fmla="*/ 0 h 144"/>
              <a:gd name="T2" fmla="*/ 0 w 144"/>
              <a:gd name="T3" fmla="*/ 2147483646 h 144"/>
              <a:gd name="T4" fmla="*/ 2147483646 w 144"/>
              <a:gd name="T5" fmla="*/ 2147483646 h 144"/>
              <a:gd name="T6" fmla="*/ 2147483646 w 144"/>
              <a:gd name="T7" fmla="*/ 2147483646 h 144"/>
              <a:gd name="T8" fmla="*/ 2147483646 w 144"/>
              <a:gd name="T9" fmla="*/ 0 h 144"/>
              <a:gd name="T10" fmla="*/ 2147483646 w 144"/>
              <a:gd name="T11" fmla="*/ 2147483646 h 144"/>
              <a:gd name="T12" fmla="*/ 2147483646 w 144"/>
              <a:gd name="T13" fmla="*/ 2147483646 h 144"/>
              <a:gd name="T14" fmla="*/ 2147483646 w 144"/>
              <a:gd name="T15" fmla="*/ 2147483646 h 144"/>
              <a:gd name="T16" fmla="*/ 2147483646 w 144"/>
              <a:gd name="T17" fmla="*/ 2147483646 h 144"/>
              <a:gd name="T18" fmla="*/ 2147483646 w 144"/>
              <a:gd name="T19" fmla="*/ 2147483646 h 144"/>
              <a:gd name="T20" fmla="*/ 2147483646 w 144"/>
              <a:gd name="T21" fmla="*/ 2147483646 h 144"/>
              <a:gd name="T22" fmla="*/ 2147483646 w 144"/>
              <a:gd name="T23" fmla="*/ 2147483646 h 144"/>
              <a:gd name="T24" fmla="*/ 2147483646 w 144"/>
              <a:gd name="T25" fmla="*/ 2147483646 h 144"/>
              <a:gd name="T26" fmla="*/ 2147483646 w 144"/>
              <a:gd name="T27" fmla="*/ 2147483646 h 144"/>
              <a:gd name="T28" fmla="*/ 2147483646 w 144"/>
              <a:gd name="T29" fmla="*/ 2147483646 h 144"/>
              <a:gd name="T30" fmla="*/ 2147483646 w 144"/>
              <a:gd name="T31" fmla="*/ 2147483646 h 144"/>
              <a:gd name="T32" fmla="*/ 2147483646 w 144"/>
              <a:gd name="T33" fmla="*/ 2147483646 h 144"/>
              <a:gd name="T34" fmla="*/ 2147483646 w 144"/>
              <a:gd name="T35" fmla="*/ 2147483646 h 144"/>
              <a:gd name="T36" fmla="*/ 2147483646 w 144"/>
              <a:gd name="T37" fmla="*/ 2147483646 h 144"/>
              <a:gd name="T38" fmla="*/ 2147483646 w 144"/>
              <a:gd name="T39" fmla="*/ 2147483646 h 1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44">
                <a:moveTo>
                  <a:pt x="72" y="0"/>
                </a:moveTo>
                <a:cubicBezTo>
                  <a:pt x="32" y="0"/>
                  <a:pt x="0" y="32"/>
                  <a:pt x="0" y="72"/>
                </a:cubicBezTo>
                <a:cubicBezTo>
                  <a:pt x="0" y="112"/>
                  <a:pt x="32" y="144"/>
                  <a:pt x="72" y="144"/>
                </a:cubicBezTo>
                <a:cubicBezTo>
                  <a:pt x="112" y="144"/>
                  <a:pt x="144" y="112"/>
                  <a:pt x="144" y="72"/>
                </a:cubicBezTo>
                <a:cubicBezTo>
                  <a:pt x="144" y="32"/>
                  <a:pt x="112" y="0"/>
                  <a:pt x="72" y="0"/>
                </a:cubicBezTo>
                <a:close/>
                <a:moveTo>
                  <a:pt x="41" y="109"/>
                </a:moveTo>
                <a:cubicBezTo>
                  <a:pt x="38" y="109"/>
                  <a:pt x="35" y="106"/>
                  <a:pt x="35" y="103"/>
                </a:cubicBezTo>
                <a:cubicBezTo>
                  <a:pt x="37" y="79"/>
                  <a:pt x="37" y="79"/>
                  <a:pt x="37" y="79"/>
                </a:cubicBezTo>
                <a:cubicBezTo>
                  <a:pt x="52" y="81"/>
                  <a:pt x="63" y="92"/>
                  <a:pt x="65" y="107"/>
                </a:cubicBezTo>
                <a:lnTo>
                  <a:pt x="41" y="109"/>
                </a:lnTo>
                <a:close/>
                <a:moveTo>
                  <a:pt x="78" y="105"/>
                </a:moveTo>
                <a:cubicBezTo>
                  <a:pt x="77" y="84"/>
                  <a:pt x="60" y="67"/>
                  <a:pt x="39" y="65"/>
                </a:cubicBezTo>
                <a:cubicBezTo>
                  <a:pt x="40" y="51"/>
                  <a:pt x="40" y="51"/>
                  <a:pt x="40" y="51"/>
                </a:cubicBezTo>
                <a:cubicBezTo>
                  <a:pt x="68" y="54"/>
                  <a:pt x="90" y="76"/>
                  <a:pt x="92" y="104"/>
                </a:cubicBezTo>
                <a:lnTo>
                  <a:pt x="78" y="105"/>
                </a:lnTo>
                <a:close/>
                <a:moveTo>
                  <a:pt x="106" y="103"/>
                </a:moveTo>
                <a:cubicBezTo>
                  <a:pt x="103" y="68"/>
                  <a:pt x="76" y="41"/>
                  <a:pt x="41" y="38"/>
                </a:cubicBezTo>
                <a:cubicBezTo>
                  <a:pt x="43" y="24"/>
                  <a:pt x="43" y="24"/>
                  <a:pt x="43" y="24"/>
                </a:cubicBezTo>
                <a:cubicBezTo>
                  <a:pt x="84" y="28"/>
                  <a:pt x="116" y="60"/>
                  <a:pt x="120" y="101"/>
                </a:cubicBezTo>
                <a:lnTo>
                  <a:pt x="106" y="10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0" name="矩形 19">
            <a:extLst>
              <a:ext uri="{FF2B5EF4-FFF2-40B4-BE49-F238E27FC236}">
                <a16:creationId xmlns:a16="http://schemas.microsoft.com/office/drawing/2014/main" id="{CF037FDD-3913-49B5-8C66-7FDF0CCB3325}"/>
              </a:ext>
            </a:extLst>
          </p:cNvPr>
          <p:cNvSpPr/>
          <p:nvPr/>
        </p:nvSpPr>
        <p:spPr>
          <a:xfrm>
            <a:off x="0"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a:extLst>
              <a:ext uri="{FF2B5EF4-FFF2-40B4-BE49-F238E27FC236}">
                <a16:creationId xmlns:a16="http://schemas.microsoft.com/office/drawing/2014/main" id="{40A1B19E-634B-4BF4-B2CE-C608127B923B}"/>
              </a:ext>
            </a:extLst>
          </p:cNvPr>
          <p:cNvSpPr/>
          <p:nvPr/>
        </p:nvSpPr>
        <p:spPr>
          <a:xfrm>
            <a:off x="605213"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690972D0-C16D-412C-8ED4-E814DBE511B7}"/>
              </a:ext>
            </a:extLst>
          </p:cNvPr>
          <p:cNvSpPr/>
          <p:nvPr/>
        </p:nvSpPr>
        <p:spPr>
          <a:xfrm>
            <a:off x="898240"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9FE89125-B757-4CB7-B8A4-9BF546739088}"/>
              </a:ext>
            </a:extLst>
          </p:cNvPr>
          <p:cNvSpPr/>
          <p:nvPr/>
        </p:nvSpPr>
        <p:spPr>
          <a:xfrm>
            <a:off x="1062445" y="537414"/>
            <a:ext cx="3523722" cy="523220"/>
          </a:xfrm>
          <a:prstGeom prst="rect">
            <a:avLst/>
          </a:prstGeom>
        </p:spPr>
        <p:txBody>
          <a:bodyPr wrap="none">
            <a:spAutoFit/>
          </a:bodyPr>
          <a:lstStyle/>
          <a:p>
            <a:r>
              <a:rPr lang="zh-CN" altLang="en-US" sz="2800" b="1" dirty="0">
                <a:solidFill>
                  <a:srgbClr val="671FA3"/>
                </a:solidFill>
                <a:latin typeface="微软雅黑" panose="020B0503020204020204" pitchFamily="34" charset="-122"/>
                <a:ea typeface="微软雅黑" panose="020B0503020204020204" pitchFamily="34" charset="-122"/>
              </a:rPr>
              <a:t> </a:t>
            </a:r>
            <a:r>
              <a:rPr lang="zh-CN" altLang="en-US" sz="2800" b="1" dirty="0">
                <a:solidFill>
                  <a:srgbClr val="4D4398"/>
                </a:solidFill>
                <a:latin typeface="微软雅黑" panose="020B0503020204020204" pitchFamily="34" charset="-122"/>
                <a:ea typeface="微软雅黑" panose="020B0503020204020204" pitchFamily="34" charset="-122"/>
              </a:rPr>
              <a:t>工商管理专业资源库</a:t>
            </a:r>
          </a:p>
        </p:txBody>
      </p:sp>
      <p:pic>
        <p:nvPicPr>
          <p:cNvPr id="28" name="图片 27">
            <a:extLst>
              <a:ext uri="{FF2B5EF4-FFF2-40B4-BE49-F238E27FC236}">
                <a16:creationId xmlns:a16="http://schemas.microsoft.com/office/drawing/2014/main" id="{4C5158FB-499E-41D6-A857-FFD67B8CD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grpSp>
        <p:nvGrpSpPr>
          <p:cNvPr id="29" name="组合 14">
            <a:extLst>
              <a:ext uri="{FF2B5EF4-FFF2-40B4-BE49-F238E27FC236}">
                <a16:creationId xmlns:a16="http://schemas.microsoft.com/office/drawing/2014/main" id="{8F26CD13-8B4D-4825-9C37-832590BA30F3}"/>
              </a:ext>
            </a:extLst>
          </p:cNvPr>
          <p:cNvGrpSpPr>
            <a:grpSpLocks/>
          </p:cNvGrpSpPr>
          <p:nvPr/>
        </p:nvGrpSpPr>
        <p:grpSpPr bwMode="auto">
          <a:xfrm flipV="1">
            <a:off x="0" y="5829300"/>
            <a:ext cx="1028700" cy="1028700"/>
            <a:chOff x="0" y="0"/>
            <a:chExt cx="3600450" cy="3600450"/>
          </a:xfrm>
        </p:grpSpPr>
        <p:sp>
          <p:nvSpPr>
            <p:cNvPr id="30" name="直角三角形 29">
              <a:extLst>
                <a:ext uri="{FF2B5EF4-FFF2-40B4-BE49-F238E27FC236}">
                  <a16:creationId xmlns:a16="http://schemas.microsoft.com/office/drawing/2014/main" id="{D93545A1-97E8-47BD-A98F-CB5704778549}"/>
                </a:ext>
              </a:extLst>
            </p:cNvPr>
            <p:cNvSpPr/>
            <p:nvPr/>
          </p:nvSpPr>
          <p:spPr>
            <a:xfrm rot="5400000">
              <a:off x="0" y="0"/>
              <a:ext cx="3600450" cy="3600450"/>
            </a:xfrm>
            <a:prstGeom prst="rtTriangle">
              <a:avLst/>
            </a:prstGeom>
            <a:solidFill>
              <a:srgbClr val="D4C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1" name="直角三角形 30">
              <a:extLst>
                <a:ext uri="{FF2B5EF4-FFF2-40B4-BE49-F238E27FC236}">
                  <a16:creationId xmlns:a16="http://schemas.microsoft.com/office/drawing/2014/main" id="{D008795F-8C02-4C0D-9CCD-0941A5AB5F52}"/>
                </a:ext>
              </a:extLst>
            </p:cNvPr>
            <p:cNvSpPr/>
            <p:nvPr/>
          </p:nvSpPr>
          <p:spPr>
            <a:xfrm rot="5400000">
              <a:off x="4" y="0"/>
              <a:ext cx="2972592" cy="2972596"/>
            </a:xfrm>
            <a:prstGeom prst="rtTriangle">
              <a:avLst/>
            </a:prstGeom>
            <a:solidFill>
              <a:srgbClr val="681B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grpSp>
      <p:sp>
        <p:nvSpPr>
          <p:cNvPr id="35" name="Right Triangle 23">
            <a:extLst>
              <a:ext uri="{FF2B5EF4-FFF2-40B4-BE49-F238E27FC236}">
                <a16:creationId xmlns:a16="http://schemas.microsoft.com/office/drawing/2014/main" id="{60A6D58B-B8B8-4B71-8EC3-CFB389724A44}"/>
              </a:ext>
            </a:extLst>
          </p:cNvPr>
          <p:cNvSpPr/>
          <p:nvPr/>
        </p:nvSpPr>
        <p:spPr>
          <a:xfrm rot="10800000">
            <a:off x="8806375" y="2807723"/>
            <a:ext cx="1723974" cy="2829198"/>
          </a:xfrm>
          <a:prstGeom prst="rtTriangle">
            <a:avLst/>
          </a:prstGeom>
          <a:solidFill>
            <a:schemeClr val="bg1">
              <a:lumMod val="95000"/>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en-US" sz="1801"/>
          </a:p>
        </p:txBody>
      </p:sp>
      <p:pic>
        <p:nvPicPr>
          <p:cNvPr id="19" name="图片 18">
            <a:extLst>
              <a:ext uri="{FF2B5EF4-FFF2-40B4-BE49-F238E27FC236}">
                <a16:creationId xmlns:a16="http://schemas.microsoft.com/office/drawing/2014/main" id="{378CCDAD-A909-44A7-A795-753E6682A357}"/>
              </a:ext>
            </a:extLst>
          </p:cNvPr>
          <p:cNvPicPr>
            <a:picLocks noChangeAspect="1"/>
          </p:cNvPicPr>
          <p:nvPr/>
        </p:nvPicPr>
        <p:blipFill rotWithShape="1">
          <a:blip r:embed="rId5">
            <a:extLst>
              <a:ext uri="{28A0092B-C50C-407E-A947-70E740481C1C}">
                <a14:useLocalDpi xmlns:a14="http://schemas.microsoft.com/office/drawing/2010/main" val="0"/>
              </a:ext>
            </a:extLst>
          </a:blip>
          <a:srcRect l="6551"/>
          <a:stretch/>
        </p:blipFill>
        <p:spPr>
          <a:xfrm>
            <a:off x="6019651" y="2807723"/>
            <a:ext cx="4510698" cy="2829198"/>
          </a:xfrm>
          <a:prstGeom prst="rect">
            <a:avLst/>
          </a:prstGeom>
        </p:spPr>
      </p:pic>
    </p:spTree>
    <p:extLst>
      <p:ext uri="{BB962C8B-B14F-4D97-AF65-F5344CB8AC3E}">
        <p14:creationId xmlns:p14="http://schemas.microsoft.com/office/powerpoint/2010/main" val="1514595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799E701-10EF-4237-B35E-AA40193E359E}"/>
              </a:ext>
            </a:extLst>
          </p:cNvPr>
          <p:cNvSpPr txBox="1"/>
          <p:nvPr/>
        </p:nvSpPr>
        <p:spPr>
          <a:xfrm>
            <a:off x="2654708" y="4823615"/>
            <a:ext cx="6489292" cy="590033"/>
          </a:xfrm>
          <a:prstGeom prst="rect">
            <a:avLst/>
          </a:prstGeom>
          <a:noFill/>
        </p:spPr>
        <p:txBody>
          <a:bodyPr wrap="square" rtlCol="0">
            <a:spAutoFit/>
          </a:bodyPr>
          <a:lstStyle/>
          <a:p>
            <a:pPr algn="r">
              <a:lnSpc>
                <a:spcPct val="150000"/>
              </a:lnSpc>
            </a:pPr>
            <a:r>
              <a:rPr lang="zh-CN" altLang="zh-CN" sz="2000" dirty="0">
                <a:solidFill>
                  <a:srgbClr val="4D4398"/>
                </a:solidFill>
              </a:rPr>
              <a:t>清华经管学院</a:t>
            </a:r>
            <a:r>
              <a:rPr lang="en-US" altLang="zh-CN" sz="2000" dirty="0">
                <a:solidFill>
                  <a:srgbClr val="4D4398"/>
                </a:solidFill>
              </a:rPr>
              <a:t>  </a:t>
            </a:r>
            <a:r>
              <a:rPr lang="zh-CN" altLang="zh-CN" sz="2400" b="1" dirty="0">
                <a:solidFill>
                  <a:srgbClr val="4D4398"/>
                </a:solidFill>
              </a:rPr>
              <a:t>中国工商管理案例中心</a:t>
            </a:r>
            <a:r>
              <a:rPr lang="en-US" altLang="zh-CN" sz="2000" b="1" dirty="0">
                <a:solidFill>
                  <a:srgbClr val="4D4398"/>
                </a:solidFill>
              </a:rPr>
              <a:t>  </a:t>
            </a:r>
            <a:r>
              <a:rPr lang="zh-CN" altLang="en-US" sz="2000" dirty="0">
                <a:solidFill>
                  <a:srgbClr val="4D4398"/>
                </a:solidFill>
              </a:rPr>
              <a:t>独家授权</a:t>
            </a:r>
          </a:p>
        </p:txBody>
      </p:sp>
      <p:sp>
        <p:nvSpPr>
          <p:cNvPr id="8" name="矩形 7">
            <a:extLst>
              <a:ext uri="{FF2B5EF4-FFF2-40B4-BE49-F238E27FC236}">
                <a16:creationId xmlns:a16="http://schemas.microsoft.com/office/drawing/2014/main" id="{98678154-A5A2-4DA2-B8BE-C284803282E3}"/>
              </a:ext>
            </a:extLst>
          </p:cNvPr>
          <p:cNvSpPr/>
          <p:nvPr/>
        </p:nvSpPr>
        <p:spPr>
          <a:xfrm>
            <a:off x="0"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F497DDB2-4820-4D55-9247-0E98AC75CB74}"/>
              </a:ext>
            </a:extLst>
          </p:cNvPr>
          <p:cNvSpPr/>
          <p:nvPr/>
        </p:nvSpPr>
        <p:spPr>
          <a:xfrm>
            <a:off x="605213"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31FF64C-CF05-46A4-B8F0-7D6B51ACF4A0}"/>
              </a:ext>
            </a:extLst>
          </p:cNvPr>
          <p:cNvSpPr/>
          <p:nvPr/>
        </p:nvSpPr>
        <p:spPr>
          <a:xfrm>
            <a:off x="898240"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95E759C-4B02-4E94-9C10-48EB036A9DAD}"/>
              </a:ext>
            </a:extLst>
          </p:cNvPr>
          <p:cNvSpPr/>
          <p:nvPr/>
        </p:nvSpPr>
        <p:spPr>
          <a:xfrm>
            <a:off x="1062445" y="537414"/>
            <a:ext cx="3523722" cy="523220"/>
          </a:xfrm>
          <a:prstGeom prst="rect">
            <a:avLst/>
          </a:prstGeom>
        </p:spPr>
        <p:txBody>
          <a:bodyPr wrap="none">
            <a:spAutoFit/>
          </a:bodyPr>
          <a:lstStyle/>
          <a:p>
            <a:r>
              <a:rPr lang="zh-CN" altLang="en-US" sz="2800" b="1" dirty="0">
                <a:solidFill>
                  <a:srgbClr val="671FA3"/>
                </a:solidFill>
                <a:latin typeface="微软雅黑" panose="020B0503020204020204" pitchFamily="34" charset="-122"/>
                <a:ea typeface="微软雅黑" panose="020B0503020204020204" pitchFamily="34" charset="-122"/>
              </a:rPr>
              <a:t> </a:t>
            </a:r>
            <a:r>
              <a:rPr lang="zh-CN" altLang="en-US" sz="2800" b="1" dirty="0">
                <a:solidFill>
                  <a:srgbClr val="4D4398"/>
                </a:solidFill>
                <a:latin typeface="微软雅黑" panose="020B0503020204020204" pitchFamily="34" charset="-122"/>
                <a:ea typeface="微软雅黑" panose="020B0503020204020204" pitchFamily="34" charset="-122"/>
              </a:rPr>
              <a:t>中国工商管理案例库</a:t>
            </a:r>
          </a:p>
        </p:txBody>
      </p:sp>
      <p:sp>
        <p:nvSpPr>
          <p:cNvPr id="14" name="矩形 13">
            <a:extLst>
              <a:ext uri="{FF2B5EF4-FFF2-40B4-BE49-F238E27FC236}">
                <a16:creationId xmlns:a16="http://schemas.microsoft.com/office/drawing/2014/main" id="{6BA5BC13-CD27-4E91-93BD-5E86DF08C2A1}"/>
              </a:ext>
            </a:extLst>
          </p:cNvPr>
          <p:cNvSpPr/>
          <p:nvPr/>
        </p:nvSpPr>
        <p:spPr>
          <a:xfrm>
            <a:off x="0" y="6656568"/>
            <a:ext cx="3846871" cy="216000"/>
          </a:xfrm>
          <a:prstGeom prst="rect">
            <a:avLst/>
          </a:pr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488B69A2-8CA2-4E1C-A699-33B43C429F93}"/>
              </a:ext>
            </a:extLst>
          </p:cNvPr>
          <p:cNvSpPr/>
          <p:nvPr/>
        </p:nvSpPr>
        <p:spPr>
          <a:xfrm>
            <a:off x="3846871" y="6656567"/>
            <a:ext cx="2249129" cy="216000"/>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9F653EE4-2303-424A-B2A2-1BF431F3C9E5}"/>
              </a:ext>
            </a:extLst>
          </p:cNvPr>
          <p:cNvSpPr/>
          <p:nvPr/>
        </p:nvSpPr>
        <p:spPr>
          <a:xfrm>
            <a:off x="6096000" y="6655722"/>
            <a:ext cx="6096000" cy="216000"/>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a:extLst>
              <a:ext uri="{FF2B5EF4-FFF2-40B4-BE49-F238E27FC236}">
                <a16:creationId xmlns:a16="http://schemas.microsoft.com/office/drawing/2014/main" id="{96F2C1B2-CE10-4040-AF03-D72949F51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pic>
        <p:nvPicPr>
          <p:cNvPr id="4" name="图片 3">
            <a:extLst>
              <a:ext uri="{FF2B5EF4-FFF2-40B4-BE49-F238E27FC236}">
                <a16:creationId xmlns:a16="http://schemas.microsoft.com/office/drawing/2014/main" id="{D33EE996-7F7A-4E99-82BD-E430083A9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2821"/>
            <a:ext cx="12192000" cy="2492358"/>
          </a:xfrm>
          <a:prstGeom prst="rect">
            <a:avLst/>
          </a:prstGeom>
        </p:spPr>
      </p:pic>
    </p:spTree>
    <p:extLst>
      <p:ext uri="{BB962C8B-B14F-4D97-AF65-F5344CB8AC3E}">
        <p14:creationId xmlns:p14="http://schemas.microsoft.com/office/powerpoint/2010/main" val="2856450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a:extLst>
              <a:ext uri="{FF2B5EF4-FFF2-40B4-BE49-F238E27FC236}">
                <a16:creationId xmlns:a16="http://schemas.microsoft.com/office/drawing/2014/main" id="{077F0851-C1D8-4021-B420-D557B091C1E0}"/>
              </a:ext>
            </a:extLst>
          </p:cNvPr>
          <p:cNvSpPr txBox="1">
            <a:spLocks noChangeArrowheads="1"/>
          </p:cNvSpPr>
          <p:nvPr/>
        </p:nvSpPr>
        <p:spPr bwMode="auto">
          <a:xfrm>
            <a:off x="5607335" y="2502348"/>
            <a:ext cx="5575126" cy="3317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Aft>
                <a:spcPts val="600"/>
              </a:spcAft>
            </a:pPr>
            <a:r>
              <a:rPr lang="zh-CN" altLang="en-US" sz="1600" b="1" dirty="0">
                <a:solidFill>
                  <a:schemeClr val="bg2">
                    <a:lumMod val="25000"/>
                  </a:schemeClr>
                </a:solidFill>
                <a:latin typeface="+mn-ea"/>
                <a:ea typeface="+mn-ea"/>
              </a:rPr>
              <a:t>来源：</a:t>
            </a:r>
            <a:r>
              <a:rPr lang="zh-CN" altLang="en-US" sz="1600" dirty="0">
                <a:solidFill>
                  <a:schemeClr val="bg2">
                    <a:lumMod val="25000"/>
                  </a:schemeClr>
                </a:solidFill>
                <a:latin typeface="+mn-ea"/>
                <a:ea typeface="+mn-ea"/>
              </a:rPr>
              <a:t>清华大学经管学院中国工商管理案例中心、浙江大学、   </a:t>
            </a:r>
            <a:endParaRPr lang="en-US" altLang="zh-CN" sz="1600" dirty="0">
              <a:solidFill>
                <a:schemeClr val="bg2">
                  <a:lumMod val="25000"/>
                </a:schemeClr>
              </a:solidFill>
              <a:latin typeface="+mn-ea"/>
              <a:ea typeface="+mn-ea"/>
            </a:endParaRPr>
          </a:p>
          <a:p>
            <a:pPr eaLnBrk="1" hangingPunct="1">
              <a:lnSpc>
                <a:spcPct val="150000"/>
              </a:lnSpc>
              <a:spcAft>
                <a:spcPts val="600"/>
              </a:spcAft>
            </a:pPr>
            <a:r>
              <a:rPr lang="en-US" altLang="zh-CN" sz="1600" dirty="0">
                <a:solidFill>
                  <a:schemeClr val="bg2">
                    <a:lumMod val="25000"/>
                  </a:schemeClr>
                </a:solidFill>
                <a:latin typeface="+mn-ea"/>
                <a:ea typeface="+mn-ea"/>
              </a:rPr>
              <a:t>            </a:t>
            </a:r>
            <a:r>
              <a:rPr lang="zh-CN" altLang="en-US" sz="1600" dirty="0">
                <a:solidFill>
                  <a:schemeClr val="bg2">
                    <a:lumMod val="25000"/>
                  </a:schemeClr>
                </a:solidFill>
                <a:latin typeface="+mn-ea"/>
                <a:ea typeface="+mn-ea"/>
              </a:rPr>
              <a:t>中国人民大学</a:t>
            </a:r>
          </a:p>
          <a:p>
            <a:pPr eaLnBrk="1" hangingPunct="1">
              <a:lnSpc>
                <a:spcPct val="150000"/>
              </a:lnSpc>
              <a:spcAft>
                <a:spcPts val="600"/>
              </a:spcAft>
            </a:pPr>
            <a:r>
              <a:rPr lang="zh-CN" altLang="en-US" sz="1600" b="1" dirty="0">
                <a:solidFill>
                  <a:schemeClr val="bg2">
                    <a:lumMod val="25000"/>
                  </a:schemeClr>
                </a:solidFill>
                <a:latin typeface="+mn-ea"/>
                <a:ea typeface="+mn-ea"/>
              </a:rPr>
              <a:t>内容：</a:t>
            </a:r>
            <a:r>
              <a:rPr lang="zh-CN" altLang="en-US" sz="1600" dirty="0">
                <a:solidFill>
                  <a:schemeClr val="bg2">
                    <a:lumMod val="25000"/>
                  </a:schemeClr>
                </a:solidFill>
                <a:latin typeface="+mn-ea"/>
                <a:ea typeface="+mn-ea"/>
              </a:rPr>
              <a:t>案例文摘、案例全文、教学说明</a:t>
            </a:r>
            <a:endParaRPr lang="en-US" altLang="zh-CN" sz="1600" dirty="0">
              <a:solidFill>
                <a:schemeClr val="bg2">
                  <a:lumMod val="25000"/>
                </a:schemeClr>
              </a:solidFill>
              <a:latin typeface="+mn-ea"/>
              <a:ea typeface="+mn-ea"/>
            </a:endParaRPr>
          </a:p>
          <a:p>
            <a:pPr eaLnBrk="1" hangingPunct="1">
              <a:lnSpc>
                <a:spcPct val="150000"/>
              </a:lnSpc>
              <a:spcAft>
                <a:spcPts val="600"/>
              </a:spcAft>
            </a:pPr>
            <a:r>
              <a:rPr lang="zh-CN" altLang="en-US" sz="1600" b="1" dirty="0">
                <a:solidFill>
                  <a:schemeClr val="bg2">
                    <a:lumMod val="25000"/>
                  </a:schemeClr>
                </a:solidFill>
                <a:latin typeface="+mn-ea"/>
                <a:ea typeface="+mn-ea"/>
              </a:rPr>
              <a:t>学科：</a:t>
            </a:r>
            <a:r>
              <a:rPr lang="zh-CN" altLang="en-US" sz="1600" dirty="0">
                <a:solidFill>
                  <a:schemeClr val="bg2">
                    <a:lumMod val="25000"/>
                  </a:schemeClr>
                </a:solidFill>
                <a:latin typeface="+mn-ea"/>
                <a:ea typeface="+mn-ea"/>
              </a:rPr>
              <a:t>创业与创新、会计与控制、金融、人力资源、商业环境和社会责任、信息管理和电子商务、市场营销管理、运营管理、战略管理与执行、综合管理、组织行为与领导力、供应链管理与物流、其他</a:t>
            </a:r>
            <a:endParaRPr lang="en-US" altLang="zh-CN" sz="1600" dirty="0">
              <a:solidFill>
                <a:schemeClr val="bg2">
                  <a:lumMod val="25000"/>
                </a:schemeClr>
              </a:solidFill>
              <a:latin typeface="+mn-ea"/>
              <a:ea typeface="+mn-ea"/>
            </a:endParaRPr>
          </a:p>
          <a:p>
            <a:pPr eaLnBrk="1" hangingPunct="1">
              <a:lnSpc>
                <a:spcPct val="150000"/>
              </a:lnSpc>
              <a:spcAft>
                <a:spcPts val="600"/>
              </a:spcAft>
            </a:pPr>
            <a:r>
              <a:rPr lang="zh-CN" altLang="en-US" sz="1600" b="1" dirty="0">
                <a:solidFill>
                  <a:schemeClr val="bg2">
                    <a:lumMod val="25000"/>
                  </a:schemeClr>
                </a:solidFill>
                <a:latin typeface="+mn-ea"/>
                <a:ea typeface="+mn-ea"/>
              </a:rPr>
              <a:t>行业：</a:t>
            </a:r>
            <a:r>
              <a:rPr lang="zh-CN" altLang="en-US" sz="1600" dirty="0">
                <a:solidFill>
                  <a:schemeClr val="bg2">
                    <a:lumMod val="25000"/>
                  </a:schemeClr>
                </a:solidFill>
                <a:latin typeface="+mn-ea"/>
                <a:ea typeface="+mn-ea"/>
              </a:rPr>
              <a:t>教育、医疗、通信、互联网、金融、能源、 房地产等</a:t>
            </a:r>
          </a:p>
        </p:txBody>
      </p:sp>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0" y="395043"/>
            <a:ext cx="39004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中国工商管理案例库</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grpSp>
        <p:nvGrpSpPr>
          <p:cNvPr id="34" name="组合 33">
            <a:extLst>
              <a:ext uri="{FF2B5EF4-FFF2-40B4-BE49-F238E27FC236}">
                <a16:creationId xmlns:a16="http://schemas.microsoft.com/office/drawing/2014/main" id="{DF85B81A-62FB-4FFD-BAAE-2C9DFAA233EE}"/>
              </a:ext>
            </a:extLst>
          </p:cNvPr>
          <p:cNvGrpSpPr/>
          <p:nvPr/>
        </p:nvGrpSpPr>
        <p:grpSpPr>
          <a:xfrm>
            <a:off x="1355296" y="2911038"/>
            <a:ext cx="3244889" cy="2703747"/>
            <a:chOff x="679007" y="647937"/>
            <a:chExt cx="6905705" cy="5563714"/>
          </a:xfrm>
        </p:grpSpPr>
        <p:sp>
          <p:nvSpPr>
            <p:cNvPr id="38" name="椭圆 37">
              <a:extLst>
                <a:ext uri="{FF2B5EF4-FFF2-40B4-BE49-F238E27FC236}">
                  <a16:creationId xmlns:a16="http://schemas.microsoft.com/office/drawing/2014/main" id="{748B4041-9C82-42F4-89E2-1AF45333FC6B}"/>
                </a:ext>
              </a:extLst>
            </p:cNvPr>
            <p:cNvSpPr/>
            <p:nvPr/>
          </p:nvSpPr>
          <p:spPr>
            <a:xfrm>
              <a:off x="1358541" y="5701944"/>
              <a:ext cx="5744343" cy="509707"/>
            </a:xfrm>
            <a:prstGeom prst="ellipse">
              <a:avLst/>
            </a:prstGeom>
            <a:gradFill flip="none" rotWithShape="1">
              <a:gsLst>
                <a:gs pos="0">
                  <a:srgbClr val="010101">
                    <a:alpha val="70000"/>
                  </a:srgbClr>
                </a:gs>
                <a:gs pos="100000">
                  <a:srgbClr val="000000">
                    <a:alpha val="0"/>
                    <a:lumMod val="85000"/>
                    <a:lumOff val="15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8">
              <a:extLst>
                <a:ext uri="{FF2B5EF4-FFF2-40B4-BE49-F238E27FC236}">
                  <a16:creationId xmlns:a16="http://schemas.microsoft.com/office/drawing/2014/main" id="{648E75D7-CF14-47AF-AD00-788F5E253526}"/>
                </a:ext>
              </a:extLst>
            </p:cNvPr>
            <p:cNvSpPr/>
            <p:nvPr/>
          </p:nvSpPr>
          <p:spPr>
            <a:xfrm>
              <a:off x="679007" y="647937"/>
              <a:ext cx="6905705" cy="3888432"/>
            </a:xfrm>
            <a:custGeom>
              <a:avLst/>
              <a:gdLst>
                <a:gd name="connsiteX0" fmla="*/ 190299 w 6905705"/>
                <a:gd name="connsiteY0" fmla="*/ 175620 h 3888432"/>
                <a:gd name="connsiteX1" fmla="*/ 190299 w 6905705"/>
                <a:gd name="connsiteY1" fmla="*/ 3712812 h 3888432"/>
                <a:gd name="connsiteX2" fmla="*/ 6715406 w 6905705"/>
                <a:gd name="connsiteY2" fmla="*/ 3712812 h 3888432"/>
                <a:gd name="connsiteX3" fmla="*/ 6715406 w 6905705"/>
                <a:gd name="connsiteY3" fmla="*/ 175620 h 3888432"/>
                <a:gd name="connsiteX4" fmla="*/ 255862 w 6905705"/>
                <a:gd name="connsiteY4" fmla="*/ 0 h 3888432"/>
                <a:gd name="connsiteX5" fmla="*/ 6649843 w 6905705"/>
                <a:gd name="connsiteY5" fmla="*/ 0 h 3888432"/>
                <a:gd name="connsiteX6" fmla="*/ 6905705 w 6905705"/>
                <a:gd name="connsiteY6" fmla="*/ 255862 h 3888432"/>
                <a:gd name="connsiteX7" fmla="*/ 6905705 w 6905705"/>
                <a:gd name="connsiteY7" fmla="*/ 3888432 h 3888432"/>
                <a:gd name="connsiteX8" fmla="*/ 0 w 6905705"/>
                <a:gd name="connsiteY8" fmla="*/ 3888432 h 3888432"/>
                <a:gd name="connsiteX9" fmla="*/ 0 w 6905705"/>
                <a:gd name="connsiteY9" fmla="*/ 255862 h 3888432"/>
                <a:gd name="connsiteX10" fmla="*/ 255862 w 6905705"/>
                <a:gd name="connsiteY10" fmla="*/ 0 h 388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05705" h="3888432">
                  <a:moveTo>
                    <a:pt x="190299" y="175620"/>
                  </a:moveTo>
                  <a:lnTo>
                    <a:pt x="190299" y="3712812"/>
                  </a:lnTo>
                  <a:lnTo>
                    <a:pt x="6715406" y="3712812"/>
                  </a:lnTo>
                  <a:lnTo>
                    <a:pt x="6715406" y="175620"/>
                  </a:lnTo>
                  <a:close/>
                  <a:moveTo>
                    <a:pt x="255862" y="0"/>
                  </a:moveTo>
                  <a:lnTo>
                    <a:pt x="6649843" y="0"/>
                  </a:lnTo>
                  <a:cubicBezTo>
                    <a:pt x="6791152" y="0"/>
                    <a:pt x="6905705" y="114553"/>
                    <a:pt x="6905705" y="255862"/>
                  </a:cubicBezTo>
                  <a:lnTo>
                    <a:pt x="6905705" y="3888432"/>
                  </a:lnTo>
                  <a:lnTo>
                    <a:pt x="0" y="3888432"/>
                  </a:lnTo>
                  <a:lnTo>
                    <a:pt x="0" y="255862"/>
                  </a:lnTo>
                  <a:cubicBezTo>
                    <a:pt x="0" y="114553"/>
                    <a:pt x="114553" y="0"/>
                    <a:pt x="255862" y="0"/>
                  </a:cubicBezTo>
                  <a:close/>
                </a:path>
              </a:pathLst>
            </a:custGeom>
            <a:solidFill>
              <a:srgbClr val="001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11">
              <a:extLst>
                <a:ext uri="{FF2B5EF4-FFF2-40B4-BE49-F238E27FC236}">
                  <a16:creationId xmlns:a16="http://schemas.microsoft.com/office/drawing/2014/main" id="{F9387B6B-CB6C-4769-B612-74EE8EA824CE}"/>
                </a:ext>
              </a:extLst>
            </p:cNvPr>
            <p:cNvSpPr/>
            <p:nvPr/>
          </p:nvSpPr>
          <p:spPr>
            <a:xfrm>
              <a:off x="679007" y="4532177"/>
              <a:ext cx="6905705" cy="432048"/>
            </a:xfrm>
            <a:custGeom>
              <a:avLst/>
              <a:gdLst>
                <a:gd name="connsiteX0" fmla="*/ 0 w 6905705"/>
                <a:gd name="connsiteY0" fmla="*/ 0 h 432048"/>
                <a:gd name="connsiteX1" fmla="*/ 6905705 w 6905705"/>
                <a:gd name="connsiteY1" fmla="*/ 0 h 432048"/>
                <a:gd name="connsiteX2" fmla="*/ 6905705 w 6905705"/>
                <a:gd name="connsiteY2" fmla="*/ 202376 h 432048"/>
                <a:gd name="connsiteX3" fmla="*/ 6676033 w 6905705"/>
                <a:gd name="connsiteY3" fmla="*/ 432048 h 432048"/>
                <a:gd name="connsiteX4" fmla="*/ 229672 w 6905705"/>
                <a:gd name="connsiteY4" fmla="*/ 432048 h 432048"/>
                <a:gd name="connsiteX5" fmla="*/ 0 w 6905705"/>
                <a:gd name="connsiteY5" fmla="*/ 202376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5705" h="432048">
                  <a:moveTo>
                    <a:pt x="0" y="0"/>
                  </a:moveTo>
                  <a:lnTo>
                    <a:pt x="6905705" y="0"/>
                  </a:lnTo>
                  <a:lnTo>
                    <a:pt x="6905705" y="202376"/>
                  </a:lnTo>
                  <a:cubicBezTo>
                    <a:pt x="6905705" y="329220"/>
                    <a:pt x="6802877" y="432048"/>
                    <a:pt x="6676033" y="432048"/>
                  </a:cubicBezTo>
                  <a:lnTo>
                    <a:pt x="229672" y="432048"/>
                  </a:lnTo>
                  <a:cubicBezTo>
                    <a:pt x="102828" y="432048"/>
                    <a:pt x="0" y="329220"/>
                    <a:pt x="0" y="202376"/>
                  </a:cubicBezTo>
                  <a:close/>
                </a:path>
              </a:pathLst>
            </a:custGeom>
            <a:gradFill flip="none" rotWithShape="1">
              <a:gsLst>
                <a:gs pos="0">
                  <a:srgbClr val="929398"/>
                </a:gs>
                <a:gs pos="100000">
                  <a:srgbClr val="D2D3D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17">
              <a:extLst>
                <a:ext uri="{FF2B5EF4-FFF2-40B4-BE49-F238E27FC236}">
                  <a16:creationId xmlns:a16="http://schemas.microsoft.com/office/drawing/2014/main" id="{1EE56B58-57C7-46C6-A10E-876105EC8B3D}"/>
                </a:ext>
              </a:extLst>
            </p:cNvPr>
            <p:cNvSpPr/>
            <p:nvPr/>
          </p:nvSpPr>
          <p:spPr>
            <a:xfrm>
              <a:off x="2115634" y="4957751"/>
              <a:ext cx="4032450" cy="1081195"/>
            </a:xfrm>
            <a:custGeom>
              <a:avLst/>
              <a:gdLst>
                <a:gd name="connsiteX0" fmla="*/ 1069738 w 4032450"/>
                <a:gd name="connsiteY0" fmla="*/ 0 h 1081195"/>
                <a:gd name="connsiteX1" fmla="*/ 2962710 w 4032450"/>
                <a:gd name="connsiteY1" fmla="*/ 0 h 1081195"/>
                <a:gd name="connsiteX2" fmla="*/ 3161679 w 4032450"/>
                <a:gd name="connsiteY2" fmla="*/ 795874 h 1081195"/>
                <a:gd name="connsiteX3" fmla="*/ 4032448 w 4032450"/>
                <a:gd name="connsiteY3" fmla="*/ 1003226 h 1081195"/>
                <a:gd name="connsiteX4" fmla="*/ 4007896 w 4032450"/>
                <a:gd name="connsiteY4" fmla="*/ 1003226 h 1081195"/>
                <a:gd name="connsiteX5" fmla="*/ 4032450 w 4032450"/>
                <a:gd name="connsiteY5" fmla="*/ 1011630 h 1081195"/>
                <a:gd name="connsiteX6" fmla="*/ 2016225 w 4032450"/>
                <a:gd name="connsiteY6" fmla="*/ 1081195 h 1081195"/>
                <a:gd name="connsiteX7" fmla="*/ 0 w 4032450"/>
                <a:gd name="connsiteY7" fmla="*/ 1011630 h 1081195"/>
                <a:gd name="connsiteX8" fmla="*/ 24555 w 4032450"/>
                <a:gd name="connsiteY8" fmla="*/ 1003226 h 1081195"/>
                <a:gd name="connsiteX9" fmla="*/ 0 w 4032450"/>
                <a:gd name="connsiteY9" fmla="*/ 1003226 h 1081195"/>
                <a:gd name="connsiteX10" fmla="*/ 870770 w 4032450"/>
                <a:gd name="connsiteY10" fmla="*/ 795874 h 108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2450" h="1081195">
                  <a:moveTo>
                    <a:pt x="1069738" y="0"/>
                  </a:moveTo>
                  <a:lnTo>
                    <a:pt x="2962710" y="0"/>
                  </a:lnTo>
                  <a:lnTo>
                    <a:pt x="3161679" y="795874"/>
                  </a:lnTo>
                  <a:lnTo>
                    <a:pt x="4032448" y="1003226"/>
                  </a:lnTo>
                  <a:lnTo>
                    <a:pt x="4007896" y="1003226"/>
                  </a:lnTo>
                  <a:lnTo>
                    <a:pt x="4032450" y="1011630"/>
                  </a:lnTo>
                  <a:cubicBezTo>
                    <a:pt x="4032450" y="1050050"/>
                    <a:pt x="3129755" y="1081195"/>
                    <a:pt x="2016225" y="1081195"/>
                  </a:cubicBezTo>
                  <a:cubicBezTo>
                    <a:pt x="902695" y="1081195"/>
                    <a:pt x="0" y="1050050"/>
                    <a:pt x="0" y="1011630"/>
                  </a:cubicBezTo>
                  <a:lnTo>
                    <a:pt x="24555" y="1003226"/>
                  </a:lnTo>
                  <a:lnTo>
                    <a:pt x="0" y="1003226"/>
                  </a:lnTo>
                  <a:lnTo>
                    <a:pt x="870770" y="795874"/>
                  </a:lnTo>
                  <a:close/>
                </a:path>
              </a:pathLst>
            </a:custGeom>
            <a:gradFill flip="none" rotWithShape="1">
              <a:gsLst>
                <a:gs pos="0">
                  <a:schemeClr val="bg1">
                    <a:lumMod val="50000"/>
                  </a:schemeClr>
                </a:gs>
                <a:gs pos="80408">
                  <a:schemeClr val="tx1">
                    <a:lumMod val="50000"/>
                    <a:lumOff val="50000"/>
                  </a:schemeClr>
                </a:gs>
                <a:gs pos="27435">
                  <a:srgbClr val="BABABA"/>
                </a:gs>
                <a:gs pos="53900">
                  <a:schemeClr val="bg1">
                    <a:lumMod val="95000"/>
                  </a:schemeClr>
                </a:gs>
                <a:gs pos="100000">
                  <a:schemeClr val="bg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18">
              <a:extLst>
                <a:ext uri="{FF2B5EF4-FFF2-40B4-BE49-F238E27FC236}">
                  <a16:creationId xmlns:a16="http://schemas.microsoft.com/office/drawing/2014/main" id="{8E03CDF5-2ED6-4DA5-98E4-6AC7B33E502E}"/>
                </a:ext>
              </a:extLst>
            </p:cNvPr>
            <p:cNvSpPr/>
            <p:nvPr/>
          </p:nvSpPr>
          <p:spPr>
            <a:xfrm>
              <a:off x="2115634" y="5981023"/>
              <a:ext cx="4032450" cy="45719"/>
            </a:xfrm>
            <a:prstGeom prst="roundRect">
              <a:avLst/>
            </a:prstGeom>
            <a:gradFill>
              <a:gsLst>
                <a:gs pos="0">
                  <a:srgbClr val="262626"/>
                </a:gs>
                <a:gs pos="53900">
                  <a:srgbClr val="404040"/>
                </a:gs>
                <a:gs pos="100000">
                  <a:srgbClr val="26262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a:extLst>
                <a:ext uri="{FF2B5EF4-FFF2-40B4-BE49-F238E27FC236}">
                  <a16:creationId xmlns:a16="http://schemas.microsoft.com/office/drawing/2014/main" id="{1D8329DA-EE80-4744-8BCE-B40DA6590458}"/>
                </a:ext>
              </a:extLst>
            </p:cNvPr>
            <p:cNvGrpSpPr/>
            <p:nvPr/>
          </p:nvGrpSpPr>
          <p:grpSpPr>
            <a:xfrm>
              <a:off x="1980374" y="3260873"/>
              <a:ext cx="1457123" cy="1156851"/>
              <a:chOff x="4906963" y="4378325"/>
              <a:chExt cx="1725613" cy="1370013"/>
            </a:xfrm>
          </p:grpSpPr>
          <p:sp>
            <p:nvSpPr>
              <p:cNvPr id="62" name="Freeform 119">
                <a:extLst>
                  <a:ext uri="{FF2B5EF4-FFF2-40B4-BE49-F238E27FC236}">
                    <a16:creationId xmlns:a16="http://schemas.microsoft.com/office/drawing/2014/main" id="{14BB4395-8A77-4C46-AD6D-713A9C9D5CC3}"/>
                  </a:ext>
                </a:extLst>
              </p:cNvPr>
              <p:cNvSpPr>
                <a:spLocks noEditPoints="1"/>
              </p:cNvSpPr>
              <p:nvPr/>
            </p:nvSpPr>
            <p:spPr bwMode="auto">
              <a:xfrm>
                <a:off x="4906963" y="4410075"/>
                <a:ext cx="796925" cy="1312862"/>
              </a:xfrm>
              <a:custGeom>
                <a:avLst/>
                <a:gdLst>
                  <a:gd name="T0" fmla="*/ 309 w 364"/>
                  <a:gd name="T1" fmla="*/ 436 h 598"/>
                  <a:gd name="T2" fmla="*/ 254 w 364"/>
                  <a:gd name="T3" fmla="*/ 272 h 598"/>
                  <a:gd name="T4" fmla="*/ 190 w 364"/>
                  <a:gd name="T5" fmla="*/ 259 h 598"/>
                  <a:gd name="T6" fmla="*/ 127 w 364"/>
                  <a:gd name="T7" fmla="*/ 123 h 598"/>
                  <a:gd name="T8" fmla="*/ 116 w 364"/>
                  <a:gd name="T9" fmla="*/ 73 h 598"/>
                  <a:gd name="T10" fmla="*/ 50 w 364"/>
                  <a:gd name="T11" fmla="*/ 32 h 598"/>
                  <a:gd name="T12" fmla="*/ 56 w 364"/>
                  <a:gd name="T13" fmla="*/ 79 h 598"/>
                  <a:gd name="T14" fmla="*/ 60 w 364"/>
                  <a:gd name="T15" fmla="*/ 126 h 598"/>
                  <a:gd name="T16" fmla="*/ 32 w 364"/>
                  <a:gd name="T17" fmla="*/ 146 h 598"/>
                  <a:gd name="T18" fmla="*/ 11 w 364"/>
                  <a:gd name="T19" fmla="*/ 369 h 598"/>
                  <a:gd name="T20" fmla="*/ 41 w 364"/>
                  <a:gd name="T21" fmla="*/ 371 h 598"/>
                  <a:gd name="T22" fmla="*/ 117 w 364"/>
                  <a:gd name="T23" fmla="*/ 388 h 598"/>
                  <a:gd name="T24" fmla="*/ 134 w 364"/>
                  <a:gd name="T25" fmla="*/ 394 h 598"/>
                  <a:gd name="T26" fmla="*/ 130 w 364"/>
                  <a:gd name="T27" fmla="*/ 438 h 598"/>
                  <a:gd name="T28" fmla="*/ 124 w 364"/>
                  <a:gd name="T29" fmla="*/ 498 h 598"/>
                  <a:gd name="T30" fmla="*/ 24 w 364"/>
                  <a:gd name="T31" fmla="*/ 550 h 598"/>
                  <a:gd name="T32" fmla="*/ 28 w 364"/>
                  <a:gd name="T33" fmla="*/ 575 h 598"/>
                  <a:gd name="T34" fmla="*/ 35 w 364"/>
                  <a:gd name="T35" fmla="*/ 551 h 598"/>
                  <a:gd name="T36" fmla="*/ 78 w 364"/>
                  <a:gd name="T37" fmla="*/ 524 h 598"/>
                  <a:gd name="T38" fmla="*/ 76 w 364"/>
                  <a:gd name="T39" fmla="*/ 531 h 598"/>
                  <a:gd name="T40" fmla="*/ 86 w 364"/>
                  <a:gd name="T41" fmla="*/ 546 h 598"/>
                  <a:gd name="T42" fmla="*/ 94 w 364"/>
                  <a:gd name="T43" fmla="*/ 532 h 598"/>
                  <a:gd name="T44" fmla="*/ 94 w 364"/>
                  <a:gd name="T45" fmla="*/ 527 h 598"/>
                  <a:gd name="T46" fmla="*/ 130 w 364"/>
                  <a:gd name="T47" fmla="*/ 518 h 598"/>
                  <a:gd name="T48" fmla="*/ 130 w 364"/>
                  <a:gd name="T49" fmla="*/ 564 h 598"/>
                  <a:gd name="T50" fmla="*/ 132 w 364"/>
                  <a:gd name="T51" fmla="*/ 588 h 598"/>
                  <a:gd name="T52" fmla="*/ 145 w 364"/>
                  <a:gd name="T53" fmla="*/ 588 h 598"/>
                  <a:gd name="T54" fmla="*/ 140 w 364"/>
                  <a:gd name="T55" fmla="*/ 562 h 598"/>
                  <a:gd name="T56" fmla="*/ 162 w 364"/>
                  <a:gd name="T57" fmla="*/ 513 h 598"/>
                  <a:gd name="T58" fmla="*/ 166 w 364"/>
                  <a:gd name="T59" fmla="*/ 524 h 598"/>
                  <a:gd name="T60" fmla="*/ 172 w 364"/>
                  <a:gd name="T61" fmla="*/ 550 h 598"/>
                  <a:gd name="T62" fmla="*/ 197 w 364"/>
                  <a:gd name="T63" fmla="*/ 588 h 598"/>
                  <a:gd name="T64" fmla="*/ 217 w 364"/>
                  <a:gd name="T65" fmla="*/ 565 h 598"/>
                  <a:gd name="T66" fmla="*/ 243 w 364"/>
                  <a:gd name="T67" fmla="*/ 544 h 598"/>
                  <a:gd name="T68" fmla="*/ 244 w 364"/>
                  <a:gd name="T69" fmla="*/ 553 h 598"/>
                  <a:gd name="T70" fmla="*/ 255 w 364"/>
                  <a:gd name="T71" fmla="*/ 565 h 598"/>
                  <a:gd name="T72" fmla="*/ 216 w 364"/>
                  <a:gd name="T73" fmla="*/ 512 h 598"/>
                  <a:gd name="T74" fmla="*/ 279 w 364"/>
                  <a:gd name="T75" fmla="*/ 451 h 598"/>
                  <a:gd name="T76" fmla="*/ 302 w 364"/>
                  <a:gd name="T77" fmla="*/ 501 h 598"/>
                  <a:gd name="T78" fmla="*/ 354 w 364"/>
                  <a:gd name="T79" fmla="*/ 492 h 598"/>
                  <a:gd name="T80" fmla="*/ 151 w 364"/>
                  <a:gd name="T81" fmla="*/ 437 h 598"/>
                  <a:gd name="T82" fmla="*/ 145 w 364"/>
                  <a:gd name="T83" fmla="*/ 395 h 598"/>
                  <a:gd name="T84" fmla="*/ 153 w 364"/>
                  <a:gd name="T85" fmla="*/ 395 h 598"/>
                  <a:gd name="T86" fmla="*/ 160 w 364"/>
                  <a:gd name="T87" fmla="*/ 423 h 598"/>
                  <a:gd name="T88" fmla="*/ 176 w 364"/>
                  <a:gd name="T89" fmla="*/ 395 h 598"/>
                  <a:gd name="T90" fmla="*/ 176 w 364"/>
                  <a:gd name="T91" fmla="*/ 382 h 598"/>
                  <a:gd name="T92" fmla="*/ 185 w 364"/>
                  <a:gd name="T93" fmla="*/ 501 h 598"/>
                  <a:gd name="T94" fmla="*/ 151 w 364"/>
                  <a:gd name="T95" fmla="*/ 492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98">
                    <a:moveTo>
                      <a:pt x="354" y="492"/>
                    </a:moveTo>
                    <a:cubicBezTo>
                      <a:pt x="349" y="489"/>
                      <a:pt x="344" y="484"/>
                      <a:pt x="337" y="480"/>
                    </a:cubicBezTo>
                    <a:cubicBezTo>
                      <a:pt x="330" y="476"/>
                      <a:pt x="321" y="456"/>
                      <a:pt x="309" y="436"/>
                    </a:cubicBezTo>
                    <a:cubicBezTo>
                      <a:pt x="296" y="416"/>
                      <a:pt x="283" y="360"/>
                      <a:pt x="283" y="360"/>
                    </a:cubicBezTo>
                    <a:cubicBezTo>
                      <a:pt x="297" y="344"/>
                      <a:pt x="276" y="330"/>
                      <a:pt x="276" y="330"/>
                    </a:cubicBezTo>
                    <a:cubicBezTo>
                      <a:pt x="275" y="325"/>
                      <a:pt x="254" y="272"/>
                      <a:pt x="254" y="272"/>
                    </a:cubicBezTo>
                    <a:cubicBezTo>
                      <a:pt x="248" y="253"/>
                      <a:pt x="237" y="260"/>
                      <a:pt x="229" y="258"/>
                    </a:cubicBezTo>
                    <a:cubicBezTo>
                      <a:pt x="220" y="256"/>
                      <a:pt x="213" y="259"/>
                      <a:pt x="197" y="259"/>
                    </a:cubicBezTo>
                    <a:cubicBezTo>
                      <a:pt x="196" y="259"/>
                      <a:pt x="190" y="259"/>
                      <a:pt x="190" y="259"/>
                    </a:cubicBezTo>
                    <a:cubicBezTo>
                      <a:pt x="203" y="245"/>
                      <a:pt x="205" y="217"/>
                      <a:pt x="205" y="217"/>
                    </a:cubicBezTo>
                    <a:cubicBezTo>
                      <a:pt x="206" y="201"/>
                      <a:pt x="160" y="137"/>
                      <a:pt x="160" y="137"/>
                    </a:cubicBezTo>
                    <a:cubicBezTo>
                      <a:pt x="152" y="118"/>
                      <a:pt x="127" y="123"/>
                      <a:pt x="127" y="123"/>
                    </a:cubicBezTo>
                    <a:cubicBezTo>
                      <a:pt x="122" y="121"/>
                      <a:pt x="115" y="120"/>
                      <a:pt x="115" y="120"/>
                    </a:cubicBezTo>
                    <a:cubicBezTo>
                      <a:pt x="112" y="116"/>
                      <a:pt x="109" y="95"/>
                      <a:pt x="109" y="95"/>
                    </a:cubicBezTo>
                    <a:cubicBezTo>
                      <a:pt x="113" y="89"/>
                      <a:pt x="116" y="73"/>
                      <a:pt x="116" y="73"/>
                    </a:cubicBezTo>
                    <a:cubicBezTo>
                      <a:pt x="119" y="69"/>
                      <a:pt x="119" y="52"/>
                      <a:pt x="119" y="52"/>
                    </a:cubicBezTo>
                    <a:cubicBezTo>
                      <a:pt x="119" y="34"/>
                      <a:pt x="100" y="19"/>
                      <a:pt x="100" y="19"/>
                    </a:cubicBezTo>
                    <a:cubicBezTo>
                      <a:pt x="68" y="0"/>
                      <a:pt x="51" y="28"/>
                      <a:pt x="50" y="32"/>
                    </a:cubicBezTo>
                    <a:cubicBezTo>
                      <a:pt x="49" y="36"/>
                      <a:pt x="51" y="39"/>
                      <a:pt x="49" y="43"/>
                    </a:cubicBezTo>
                    <a:cubicBezTo>
                      <a:pt x="47" y="46"/>
                      <a:pt x="50" y="64"/>
                      <a:pt x="50" y="64"/>
                    </a:cubicBezTo>
                    <a:cubicBezTo>
                      <a:pt x="47" y="65"/>
                      <a:pt x="56" y="79"/>
                      <a:pt x="56" y="79"/>
                    </a:cubicBezTo>
                    <a:cubicBezTo>
                      <a:pt x="56" y="86"/>
                      <a:pt x="72" y="101"/>
                      <a:pt x="72" y="101"/>
                    </a:cubicBezTo>
                    <a:cubicBezTo>
                      <a:pt x="75" y="114"/>
                      <a:pt x="63" y="127"/>
                      <a:pt x="63" y="127"/>
                    </a:cubicBezTo>
                    <a:cubicBezTo>
                      <a:pt x="63" y="127"/>
                      <a:pt x="63" y="127"/>
                      <a:pt x="60" y="126"/>
                    </a:cubicBezTo>
                    <a:cubicBezTo>
                      <a:pt x="58" y="125"/>
                      <a:pt x="58" y="125"/>
                      <a:pt x="58" y="125"/>
                    </a:cubicBezTo>
                    <a:cubicBezTo>
                      <a:pt x="54" y="130"/>
                      <a:pt x="42" y="137"/>
                      <a:pt x="42" y="137"/>
                    </a:cubicBezTo>
                    <a:cubicBezTo>
                      <a:pt x="33" y="139"/>
                      <a:pt x="32" y="146"/>
                      <a:pt x="32" y="146"/>
                    </a:cubicBezTo>
                    <a:cubicBezTo>
                      <a:pt x="0" y="133"/>
                      <a:pt x="3" y="157"/>
                      <a:pt x="3" y="157"/>
                    </a:cubicBezTo>
                    <a:cubicBezTo>
                      <a:pt x="18" y="240"/>
                      <a:pt x="14" y="336"/>
                      <a:pt x="14" y="336"/>
                    </a:cubicBezTo>
                    <a:cubicBezTo>
                      <a:pt x="13" y="341"/>
                      <a:pt x="11" y="367"/>
                      <a:pt x="11" y="369"/>
                    </a:cubicBezTo>
                    <a:cubicBezTo>
                      <a:pt x="12" y="372"/>
                      <a:pt x="19" y="372"/>
                      <a:pt x="23" y="371"/>
                    </a:cubicBezTo>
                    <a:cubicBezTo>
                      <a:pt x="26" y="370"/>
                      <a:pt x="30" y="368"/>
                      <a:pt x="30" y="368"/>
                    </a:cubicBezTo>
                    <a:cubicBezTo>
                      <a:pt x="31" y="370"/>
                      <a:pt x="41" y="371"/>
                      <a:pt x="41" y="371"/>
                    </a:cubicBezTo>
                    <a:cubicBezTo>
                      <a:pt x="46" y="377"/>
                      <a:pt x="85" y="373"/>
                      <a:pt x="85" y="373"/>
                    </a:cubicBezTo>
                    <a:cubicBezTo>
                      <a:pt x="84" y="374"/>
                      <a:pt x="88" y="375"/>
                      <a:pt x="88" y="375"/>
                    </a:cubicBezTo>
                    <a:cubicBezTo>
                      <a:pt x="114" y="373"/>
                      <a:pt x="117" y="388"/>
                      <a:pt x="117" y="388"/>
                    </a:cubicBezTo>
                    <a:cubicBezTo>
                      <a:pt x="128" y="389"/>
                      <a:pt x="128" y="389"/>
                      <a:pt x="128" y="389"/>
                    </a:cubicBezTo>
                    <a:cubicBezTo>
                      <a:pt x="131" y="393"/>
                      <a:pt x="131" y="393"/>
                      <a:pt x="131" y="393"/>
                    </a:cubicBezTo>
                    <a:cubicBezTo>
                      <a:pt x="134" y="394"/>
                      <a:pt x="134" y="394"/>
                      <a:pt x="134" y="394"/>
                    </a:cubicBezTo>
                    <a:cubicBezTo>
                      <a:pt x="135" y="434"/>
                      <a:pt x="135" y="434"/>
                      <a:pt x="135" y="434"/>
                    </a:cubicBezTo>
                    <a:cubicBezTo>
                      <a:pt x="130" y="436"/>
                      <a:pt x="130" y="436"/>
                      <a:pt x="130" y="436"/>
                    </a:cubicBezTo>
                    <a:cubicBezTo>
                      <a:pt x="130" y="438"/>
                      <a:pt x="130" y="438"/>
                      <a:pt x="130" y="438"/>
                    </a:cubicBezTo>
                    <a:cubicBezTo>
                      <a:pt x="131" y="439"/>
                      <a:pt x="131" y="439"/>
                      <a:pt x="131" y="439"/>
                    </a:cubicBezTo>
                    <a:cubicBezTo>
                      <a:pt x="132" y="493"/>
                      <a:pt x="132" y="493"/>
                      <a:pt x="132" y="493"/>
                    </a:cubicBezTo>
                    <a:cubicBezTo>
                      <a:pt x="128" y="494"/>
                      <a:pt x="124" y="498"/>
                      <a:pt x="124" y="498"/>
                    </a:cubicBezTo>
                    <a:cubicBezTo>
                      <a:pt x="124" y="498"/>
                      <a:pt x="123" y="498"/>
                      <a:pt x="123" y="498"/>
                    </a:cubicBezTo>
                    <a:cubicBezTo>
                      <a:pt x="79" y="499"/>
                      <a:pt x="20" y="546"/>
                      <a:pt x="20" y="546"/>
                    </a:cubicBezTo>
                    <a:cubicBezTo>
                      <a:pt x="16" y="547"/>
                      <a:pt x="24" y="550"/>
                      <a:pt x="24" y="550"/>
                    </a:cubicBezTo>
                    <a:cubicBezTo>
                      <a:pt x="23" y="552"/>
                      <a:pt x="23" y="552"/>
                      <a:pt x="23" y="552"/>
                    </a:cubicBezTo>
                    <a:cubicBezTo>
                      <a:pt x="6" y="556"/>
                      <a:pt x="11" y="567"/>
                      <a:pt x="11" y="567"/>
                    </a:cubicBezTo>
                    <a:cubicBezTo>
                      <a:pt x="16" y="582"/>
                      <a:pt x="28" y="575"/>
                      <a:pt x="28" y="575"/>
                    </a:cubicBezTo>
                    <a:cubicBezTo>
                      <a:pt x="37" y="574"/>
                      <a:pt x="37" y="566"/>
                      <a:pt x="37" y="566"/>
                    </a:cubicBezTo>
                    <a:cubicBezTo>
                      <a:pt x="39" y="564"/>
                      <a:pt x="38" y="552"/>
                      <a:pt x="38" y="552"/>
                    </a:cubicBezTo>
                    <a:cubicBezTo>
                      <a:pt x="38" y="551"/>
                      <a:pt x="35" y="551"/>
                      <a:pt x="35" y="551"/>
                    </a:cubicBezTo>
                    <a:cubicBezTo>
                      <a:pt x="36" y="550"/>
                      <a:pt x="36" y="550"/>
                      <a:pt x="36" y="550"/>
                    </a:cubicBezTo>
                    <a:cubicBezTo>
                      <a:pt x="40" y="548"/>
                      <a:pt x="39" y="540"/>
                      <a:pt x="39" y="540"/>
                    </a:cubicBezTo>
                    <a:cubicBezTo>
                      <a:pt x="49" y="532"/>
                      <a:pt x="78" y="524"/>
                      <a:pt x="78" y="524"/>
                    </a:cubicBezTo>
                    <a:cubicBezTo>
                      <a:pt x="79" y="527"/>
                      <a:pt x="79" y="527"/>
                      <a:pt x="79" y="527"/>
                    </a:cubicBezTo>
                    <a:cubicBezTo>
                      <a:pt x="83" y="529"/>
                      <a:pt x="83" y="529"/>
                      <a:pt x="83" y="529"/>
                    </a:cubicBezTo>
                    <a:cubicBezTo>
                      <a:pt x="81" y="529"/>
                      <a:pt x="76" y="531"/>
                      <a:pt x="76" y="531"/>
                    </a:cubicBezTo>
                    <a:cubicBezTo>
                      <a:pt x="67" y="545"/>
                      <a:pt x="79" y="553"/>
                      <a:pt x="79" y="553"/>
                    </a:cubicBezTo>
                    <a:cubicBezTo>
                      <a:pt x="84" y="553"/>
                      <a:pt x="84" y="546"/>
                      <a:pt x="84" y="546"/>
                    </a:cubicBezTo>
                    <a:cubicBezTo>
                      <a:pt x="86" y="546"/>
                      <a:pt x="86" y="546"/>
                      <a:pt x="86" y="546"/>
                    </a:cubicBezTo>
                    <a:cubicBezTo>
                      <a:pt x="85" y="548"/>
                      <a:pt x="90" y="552"/>
                      <a:pt x="90" y="552"/>
                    </a:cubicBezTo>
                    <a:cubicBezTo>
                      <a:pt x="97" y="550"/>
                      <a:pt x="95" y="538"/>
                      <a:pt x="95" y="538"/>
                    </a:cubicBezTo>
                    <a:cubicBezTo>
                      <a:pt x="94" y="532"/>
                      <a:pt x="94" y="532"/>
                      <a:pt x="94" y="532"/>
                    </a:cubicBezTo>
                    <a:cubicBezTo>
                      <a:pt x="94" y="529"/>
                      <a:pt x="88" y="529"/>
                      <a:pt x="88" y="529"/>
                    </a:cubicBezTo>
                    <a:cubicBezTo>
                      <a:pt x="89" y="528"/>
                      <a:pt x="89" y="528"/>
                      <a:pt x="89" y="528"/>
                    </a:cubicBezTo>
                    <a:cubicBezTo>
                      <a:pt x="94" y="527"/>
                      <a:pt x="94" y="527"/>
                      <a:pt x="94" y="527"/>
                    </a:cubicBezTo>
                    <a:cubicBezTo>
                      <a:pt x="95" y="519"/>
                      <a:pt x="95" y="519"/>
                      <a:pt x="95" y="519"/>
                    </a:cubicBezTo>
                    <a:cubicBezTo>
                      <a:pt x="101" y="513"/>
                      <a:pt x="123" y="514"/>
                      <a:pt x="123" y="514"/>
                    </a:cubicBezTo>
                    <a:cubicBezTo>
                      <a:pt x="122" y="515"/>
                      <a:pt x="130" y="518"/>
                      <a:pt x="130" y="518"/>
                    </a:cubicBezTo>
                    <a:cubicBezTo>
                      <a:pt x="125" y="528"/>
                      <a:pt x="124" y="559"/>
                      <a:pt x="124" y="559"/>
                    </a:cubicBezTo>
                    <a:cubicBezTo>
                      <a:pt x="124" y="562"/>
                      <a:pt x="128" y="562"/>
                      <a:pt x="128" y="562"/>
                    </a:cubicBezTo>
                    <a:cubicBezTo>
                      <a:pt x="130" y="564"/>
                      <a:pt x="130" y="564"/>
                      <a:pt x="130" y="564"/>
                    </a:cubicBezTo>
                    <a:cubicBezTo>
                      <a:pt x="128" y="564"/>
                      <a:pt x="126" y="567"/>
                      <a:pt x="126" y="567"/>
                    </a:cubicBezTo>
                    <a:cubicBezTo>
                      <a:pt x="126" y="572"/>
                      <a:pt x="126" y="572"/>
                      <a:pt x="126" y="572"/>
                    </a:cubicBezTo>
                    <a:cubicBezTo>
                      <a:pt x="122" y="586"/>
                      <a:pt x="132" y="588"/>
                      <a:pt x="132" y="588"/>
                    </a:cubicBezTo>
                    <a:cubicBezTo>
                      <a:pt x="134" y="589"/>
                      <a:pt x="135" y="583"/>
                      <a:pt x="135" y="583"/>
                    </a:cubicBezTo>
                    <a:cubicBezTo>
                      <a:pt x="138" y="583"/>
                      <a:pt x="139" y="582"/>
                      <a:pt x="139" y="582"/>
                    </a:cubicBezTo>
                    <a:cubicBezTo>
                      <a:pt x="139" y="588"/>
                      <a:pt x="145" y="588"/>
                      <a:pt x="145" y="588"/>
                    </a:cubicBezTo>
                    <a:cubicBezTo>
                      <a:pt x="154" y="586"/>
                      <a:pt x="148" y="568"/>
                      <a:pt x="148" y="568"/>
                    </a:cubicBezTo>
                    <a:cubicBezTo>
                      <a:pt x="148" y="564"/>
                      <a:pt x="140" y="564"/>
                      <a:pt x="140" y="564"/>
                    </a:cubicBezTo>
                    <a:cubicBezTo>
                      <a:pt x="140" y="562"/>
                      <a:pt x="140" y="562"/>
                      <a:pt x="140" y="562"/>
                    </a:cubicBezTo>
                    <a:cubicBezTo>
                      <a:pt x="142" y="562"/>
                      <a:pt x="143" y="559"/>
                      <a:pt x="143" y="559"/>
                    </a:cubicBezTo>
                    <a:cubicBezTo>
                      <a:pt x="139" y="555"/>
                      <a:pt x="147" y="519"/>
                      <a:pt x="147" y="519"/>
                    </a:cubicBezTo>
                    <a:cubicBezTo>
                      <a:pt x="155" y="520"/>
                      <a:pt x="162" y="513"/>
                      <a:pt x="162" y="513"/>
                    </a:cubicBezTo>
                    <a:cubicBezTo>
                      <a:pt x="162" y="513"/>
                      <a:pt x="164" y="513"/>
                      <a:pt x="167" y="513"/>
                    </a:cubicBezTo>
                    <a:cubicBezTo>
                      <a:pt x="167" y="514"/>
                      <a:pt x="167" y="514"/>
                      <a:pt x="167" y="514"/>
                    </a:cubicBezTo>
                    <a:cubicBezTo>
                      <a:pt x="165" y="515"/>
                      <a:pt x="166" y="524"/>
                      <a:pt x="166" y="524"/>
                    </a:cubicBezTo>
                    <a:cubicBezTo>
                      <a:pt x="167" y="532"/>
                      <a:pt x="161" y="547"/>
                      <a:pt x="161" y="547"/>
                    </a:cubicBezTo>
                    <a:cubicBezTo>
                      <a:pt x="165" y="551"/>
                      <a:pt x="165" y="551"/>
                      <a:pt x="165" y="551"/>
                    </a:cubicBezTo>
                    <a:cubicBezTo>
                      <a:pt x="172" y="550"/>
                      <a:pt x="172" y="550"/>
                      <a:pt x="172" y="550"/>
                    </a:cubicBezTo>
                    <a:cubicBezTo>
                      <a:pt x="176" y="541"/>
                      <a:pt x="176" y="541"/>
                      <a:pt x="176" y="541"/>
                    </a:cubicBezTo>
                    <a:cubicBezTo>
                      <a:pt x="179" y="541"/>
                      <a:pt x="185" y="569"/>
                      <a:pt x="185" y="569"/>
                    </a:cubicBezTo>
                    <a:cubicBezTo>
                      <a:pt x="185" y="583"/>
                      <a:pt x="197" y="588"/>
                      <a:pt x="197" y="588"/>
                    </a:cubicBezTo>
                    <a:cubicBezTo>
                      <a:pt x="212" y="598"/>
                      <a:pt x="223" y="594"/>
                      <a:pt x="223" y="594"/>
                    </a:cubicBezTo>
                    <a:cubicBezTo>
                      <a:pt x="232" y="591"/>
                      <a:pt x="223" y="579"/>
                      <a:pt x="221" y="575"/>
                    </a:cubicBezTo>
                    <a:cubicBezTo>
                      <a:pt x="219" y="571"/>
                      <a:pt x="217" y="568"/>
                      <a:pt x="217" y="565"/>
                    </a:cubicBezTo>
                    <a:cubicBezTo>
                      <a:pt x="216" y="562"/>
                      <a:pt x="216" y="526"/>
                      <a:pt x="216" y="526"/>
                    </a:cubicBezTo>
                    <a:cubicBezTo>
                      <a:pt x="220" y="526"/>
                      <a:pt x="239" y="535"/>
                      <a:pt x="239" y="535"/>
                    </a:cubicBezTo>
                    <a:cubicBezTo>
                      <a:pt x="243" y="536"/>
                      <a:pt x="243" y="544"/>
                      <a:pt x="243" y="544"/>
                    </a:cubicBezTo>
                    <a:cubicBezTo>
                      <a:pt x="242" y="546"/>
                      <a:pt x="251" y="547"/>
                      <a:pt x="251" y="547"/>
                    </a:cubicBezTo>
                    <a:cubicBezTo>
                      <a:pt x="249" y="547"/>
                      <a:pt x="244" y="549"/>
                      <a:pt x="244" y="549"/>
                    </a:cubicBezTo>
                    <a:cubicBezTo>
                      <a:pt x="244" y="553"/>
                      <a:pt x="244" y="553"/>
                      <a:pt x="244" y="553"/>
                    </a:cubicBezTo>
                    <a:cubicBezTo>
                      <a:pt x="239" y="566"/>
                      <a:pt x="247" y="571"/>
                      <a:pt x="247" y="571"/>
                    </a:cubicBezTo>
                    <a:cubicBezTo>
                      <a:pt x="250" y="573"/>
                      <a:pt x="252" y="566"/>
                      <a:pt x="252" y="566"/>
                    </a:cubicBezTo>
                    <a:cubicBezTo>
                      <a:pt x="252" y="566"/>
                      <a:pt x="255" y="565"/>
                      <a:pt x="255" y="565"/>
                    </a:cubicBezTo>
                    <a:cubicBezTo>
                      <a:pt x="253" y="571"/>
                      <a:pt x="262" y="572"/>
                      <a:pt x="262" y="572"/>
                    </a:cubicBezTo>
                    <a:cubicBezTo>
                      <a:pt x="271" y="564"/>
                      <a:pt x="259" y="547"/>
                      <a:pt x="259" y="547"/>
                    </a:cubicBezTo>
                    <a:cubicBezTo>
                      <a:pt x="255" y="536"/>
                      <a:pt x="216" y="512"/>
                      <a:pt x="216" y="512"/>
                    </a:cubicBezTo>
                    <a:cubicBezTo>
                      <a:pt x="216" y="492"/>
                      <a:pt x="243" y="375"/>
                      <a:pt x="243" y="375"/>
                    </a:cubicBezTo>
                    <a:cubicBezTo>
                      <a:pt x="245" y="382"/>
                      <a:pt x="277" y="433"/>
                      <a:pt x="279" y="439"/>
                    </a:cubicBezTo>
                    <a:cubicBezTo>
                      <a:pt x="280" y="444"/>
                      <a:pt x="282" y="445"/>
                      <a:pt x="279" y="451"/>
                    </a:cubicBezTo>
                    <a:cubicBezTo>
                      <a:pt x="276" y="458"/>
                      <a:pt x="275" y="478"/>
                      <a:pt x="275" y="478"/>
                    </a:cubicBezTo>
                    <a:cubicBezTo>
                      <a:pt x="282" y="481"/>
                      <a:pt x="292" y="506"/>
                      <a:pt x="292" y="506"/>
                    </a:cubicBezTo>
                    <a:cubicBezTo>
                      <a:pt x="302" y="501"/>
                      <a:pt x="302" y="501"/>
                      <a:pt x="302" y="501"/>
                    </a:cubicBezTo>
                    <a:cubicBezTo>
                      <a:pt x="293" y="484"/>
                      <a:pt x="313" y="508"/>
                      <a:pt x="313" y="508"/>
                    </a:cubicBezTo>
                    <a:cubicBezTo>
                      <a:pt x="321" y="514"/>
                      <a:pt x="347" y="506"/>
                      <a:pt x="356" y="502"/>
                    </a:cubicBezTo>
                    <a:cubicBezTo>
                      <a:pt x="364" y="498"/>
                      <a:pt x="358" y="494"/>
                      <a:pt x="354" y="492"/>
                    </a:cubicBezTo>
                    <a:close/>
                    <a:moveTo>
                      <a:pt x="151" y="492"/>
                    </a:moveTo>
                    <a:cubicBezTo>
                      <a:pt x="149" y="439"/>
                      <a:pt x="149" y="439"/>
                      <a:pt x="149" y="439"/>
                    </a:cubicBezTo>
                    <a:cubicBezTo>
                      <a:pt x="151" y="437"/>
                      <a:pt x="151" y="437"/>
                      <a:pt x="151" y="437"/>
                    </a:cubicBezTo>
                    <a:cubicBezTo>
                      <a:pt x="150" y="436"/>
                      <a:pt x="150" y="436"/>
                      <a:pt x="150" y="436"/>
                    </a:cubicBezTo>
                    <a:cubicBezTo>
                      <a:pt x="145" y="435"/>
                      <a:pt x="145" y="435"/>
                      <a:pt x="145" y="435"/>
                    </a:cubicBezTo>
                    <a:cubicBezTo>
                      <a:pt x="145" y="395"/>
                      <a:pt x="145" y="395"/>
                      <a:pt x="145" y="395"/>
                    </a:cubicBezTo>
                    <a:cubicBezTo>
                      <a:pt x="146" y="396"/>
                      <a:pt x="148" y="393"/>
                      <a:pt x="148" y="393"/>
                    </a:cubicBezTo>
                    <a:cubicBezTo>
                      <a:pt x="148" y="387"/>
                      <a:pt x="151" y="387"/>
                      <a:pt x="151" y="387"/>
                    </a:cubicBezTo>
                    <a:cubicBezTo>
                      <a:pt x="153" y="395"/>
                      <a:pt x="153" y="395"/>
                      <a:pt x="153" y="395"/>
                    </a:cubicBezTo>
                    <a:cubicBezTo>
                      <a:pt x="151" y="395"/>
                      <a:pt x="151" y="398"/>
                      <a:pt x="151" y="398"/>
                    </a:cubicBezTo>
                    <a:cubicBezTo>
                      <a:pt x="155" y="420"/>
                      <a:pt x="155" y="420"/>
                      <a:pt x="155" y="420"/>
                    </a:cubicBezTo>
                    <a:cubicBezTo>
                      <a:pt x="155" y="423"/>
                      <a:pt x="160" y="423"/>
                      <a:pt x="160" y="423"/>
                    </a:cubicBezTo>
                    <a:cubicBezTo>
                      <a:pt x="175" y="420"/>
                      <a:pt x="175" y="420"/>
                      <a:pt x="175" y="420"/>
                    </a:cubicBezTo>
                    <a:cubicBezTo>
                      <a:pt x="180" y="419"/>
                      <a:pt x="179" y="418"/>
                      <a:pt x="179" y="418"/>
                    </a:cubicBezTo>
                    <a:cubicBezTo>
                      <a:pt x="176" y="395"/>
                      <a:pt x="176" y="395"/>
                      <a:pt x="176" y="395"/>
                    </a:cubicBezTo>
                    <a:cubicBezTo>
                      <a:pt x="176" y="391"/>
                      <a:pt x="173" y="392"/>
                      <a:pt x="173" y="392"/>
                    </a:cubicBezTo>
                    <a:cubicBezTo>
                      <a:pt x="171" y="385"/>
                      <a:pt x="171" y="385"/>
                      <a:pt x="171" y="385"/>
                    </a:cubicBezTo>
                    <a:cubicBezTo>
                      <a:pt x="177" y="384"/>
                      <a:pt x="176" y="382"/>
                      <a:pt x="176" y="382"/>
                    </a:cubicBezTo>
                    <a:cubicBezTo>
                      <a:pt x="192" y="382"/>
                      <a:pt x="192" y="382"/>
                      <a:pt x="192" y="382"/>
                    </a:cubicBezTo>
                    <a:cubicBezTo>
                      <a:pt x="187" y="385"/>
                      <a:pt x="186" y="416"/>
                      <a:pt x="188" y="432"/>
                    </a:cubicBezTo>
                    <a:cubicBezTo>
                      <a:pt x="190" y="447"/>
                      <a:pt x="185" y="501"/>
                      <a:pt x="185" y="501"/>
                    </a:cubicBezTo>
                    <a:cubicBezTo>
                      <a:pt x="184" y="501"/>
                      <a:pt x="182" y="501"/>
                      <a:pt x="180" y="502"/>
                    </a:cubicBezTo>
                    <a:cubicBezTo>
                      <a:pt x="172" y="500"/>
                      <a:pt x="164" y="500"/>
                      <a:pt x="164" y="500"/>
                    </a:cubicBezTo>
                    <a:cubicBezTo>
                      <a:pt x="163" y="495"/>
                      <a:pt x="151" y="492"/>
                      <a:pt x="151" y="492"/>
                    </a:cubicBez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120">
                <a:extLst>
                  <a:ext uri="{FF2B5EF4-FFF2-40B4-BE49-F238E27FC236}">
                    <a16:creationId xmlns:a16="http://schemas.microsoft.com/office/drawing/2014/main" id="{DF31E8BB-613C-454A-BEF5-85372859A539}"/>
                  </a:ext>
                </a:extLst>
              </p:cNvPr>
              <p:cNvSpPr>
                <a:spLocks noEditPoints="1"/>
              </p:cNvSpPr>
              <p:nvPr/>
            </p:nvSpPr>
            <p:spPr bwMode="auto">
              <a:xfrm>
                <a:off x="5362576" y="5072063"/>
                <a:ext cx="1270000" cy="676275"/>
              </a:xfrm>
              <a:custGeom>
                <a:avLst/>
                <a:gdLst>
                  <a:gd name="T0" fmla="*/ 0 w 800"/>
                  <a:gd name="T1" fmla="*/ 0 h 426"/>
                  <a:gd name="T2" fmla="*/ 0 w 800"/>
                  <a:gd name="T3" fmla="*/ 25 h 426"/>
                  <a:gd name="T4" fmla="*/ 49 w 800"/>
                  <a:gd name="T5" fmla="*/ 25 h 426"/>
                  <a:gd name="T6" fmla="*/ 49 w 800"/>
                  <a:gd name="T7" fmla="*/ 426 h 426"/>
                  <a:gd name="T8" fmla="*/ 62 w 800"/>
                  <a:gd name="T9" fmla="*/ 426 h 426"/>
                  <a:gd name="T10" fmla="*/ 62 w 800"/>
                  <a:gd name="T11" fmla="*/ 107 h 426"/>
                  <a:gd name="T12" fmla="*/ 152 w 800"/>
                  <a:gd name="T13" fmla="*/ 25 h 426"/>
                  <a:gd name="T14" fmla="*/ 647 w 800"/>
                  <a:gd name="T15" fmla="*/ 25 h 426"/>
                  <a:gd name="T16" fmla="*/ 738 w 800"/>
                  <a:gd name="T17" fmla="*/ 108 h 426"/>
                  <a:gd name="T18" fmla="*/ 738 w 800"/>
                  <a:gd name="T19" fmla="*/ 426 h 426"/>
                  <a:gd name="T20" fmla="*/ 751 w 800"/>
                  <a:gd name="T21" fmla="*/ 426 h 426"/>
                  <a:gd name="T22" fmla="*/ 751 w 800"/>
                  <a:gd name="T23" fmla="*/ 25 h 426"/>
                  <a:gd name="T24" fmla="*/ 800 w 800"/>
                  <a:gd name="T25" fmla="*/ 25 h 426"/>
                  <a:gd name="T26" fmla="*/ 800 w 800"/>
                  <a:gd name="T27" fmla="*/ 0 h 426"/>
                  <a:gd name="T28" fmla="*/ 0 w 800"/>
                  <a:gd name="T29" fmla="*/ 0 h 426"/>
                  <a:gd name="T30" fmla="*/ 669 w 800"/>
                  <a:gd name="T31" fmla="*/ 25 h 426"/>
                  <a:gd name="T32" fmla="*/ 738 w 800"/>
                  <a:gd name="T33" fmla="*/ 25 h 426"/>
                  <a:gd name="T34" fmla="*/ 738 w 800"/>
                  <a:gd name="T35" fmla="*/ 90 h 426"/>
                  <a:gd name="T36" fmla="*/ 669 w 800"/>
                  <a:gd name="T37" fmla="*/ 25 h 426"/>
                  <a:gd name="T38" fmla="*/ 62 w 800"/>
                  <a:gd name="T39" fmla="*/ 89 h 426"/>
                  <a:gd name="T40" fmla="*/ 62 w 800"/>
                  <a:gd name="T41" fmla="*/ 25 h 426"/>
                  <a:gd name="T42" fmla="*/ 129 w 800"/>
                  <a:gd name="T43" fmla="*/ 25 h 426"/>
                  <a:gd name="T44" fmla="*/ 62 w 800"/>
                  <a:gd name="T45" fmla="*/ 8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426">
                    <a:moveTo>
                      <a:pt x="0" y="0"/>
                    </a:moveTo>
                    <a:lnTo>
                      <a:pt x="0" y="25"/>
                    </a:lnTo>
                    <a:lnTo>
                      <a:pt x="49" y="25"/>
                    </a:lnTo>
                    <a:lnTo>
                      <a:pt x="49" y="426"/>
                    </a:lnTo>
                    <a:lnTo>
                      <a:pt x="62" y="426"/>
                    </a:lnTo>
                    <a:lnTo>
                      <a:pt x="62" y="107"/>
                    </a:lnTo>
                    <a:lnTo>
                      <a:pt x="152" y="25"/>
                    </a:lnTo>
                    <a:lnTo>
                      <a:pt x="647" y="25"/>
                    </a:lnTo>
                    <a:lnTo>
                      <a:pt x="738" y="108"/>
                    </a:lnTo>
                    <a:lnTo>
                      <a:pt x="738" y="426"/>
                    </a:lnTo>
                    <a:lnTo>
                      <a:pt x="751" y="426"/>
                    </a:lnTo>
                    <a:lnTo>
                      <a:pt x="751" y="25"/>
                    </a:lnTo>
                    <a:lnTo>
                      <a:pt x="800" y="25"/>
                    </a:lnTo>
                    <a:lnTo>
                      <a:pt x="800" y="0"/>
                    </a:lnTo>
                    <a:lnTo>
                      <a:pt x="0" y="0"/>
                    </a:lnTo>
                    <a:close/>
                    <a:moveTo>
                      <a:pt x="669" y="25"/>
                    </a:moveTo>
                    <a:lnTo>
                      <a:pt x="738" y="25"/>
                    </a:lnTo>
                    <a:lnTo>
                      <a:pt x="738" y="90"/>
                    </a:lnTo>
                    <a:lnTo>
                      <a:pt x="669" y="25"/>
                    </a:lnTo>
                    <a:close/>
                    <a:moveTo>
                      <a:pt x="62" y="89"/>
                    </a:moveTo>
                    <a:lnTo>
                      <a:pt x="62" y="25"/>
                    </a:lnTo>
                    <a:lnTo>
                      <a:pt x="129" y="25"/>
                    </a:lnTo>
                    <a:lnTo>
                      <a:pt x="62" y="89"/>
                    </a:ln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21">
                <a:extLst>
                  <a:ext uri="{FF2B5EF4-FFF2-40B4-BE49-F238E27FC236}">
                    <a16:creationId xmlns:a16="http://schemas.microsoft.com/office/drawing/2014/main" id="{47821C7E-90B7-4FFD-AD7D-726EBE7755CC}"/>
                  </a:ext>
                </a:extLst>
              </p:cNvPr>
              <p:cNvSpPr>
                <a:spLocks noEditPoints="1"/>
              </p:cNvSpPr>
              <p:nvPr/>
            </p:nvSpPr>
            <p:spPr bwMode="auto">
              <a:xfrm>
                <a:off x="5697538" y="4378325"/>
                <a:ext cx="725488" cy="1370012"/>
              </a:xfrm>
              <a:custGeom>
                <a:avLst/>
                <a:gdLst>
                  <a:gd name="T0" fmla="*/ 8 w 331"/>
                  <a:gd name="T1" fmla="*/ 263 h 624"/>
                  <a:gd name="T2" fmla="*/ 25 w 331"/>
                  <a:gd name="T3" fmla="*/ 310 h 624"/>
                  <a:gd name="T4" fmla="*/ 31 w 331"/>
                  <a:gd name="T5" fmla="*/ 311 h 624"/>
                  <a:gd name="T6" fmla="*/ 33 w 331"/>
                  <a:gd name="T7" fmla="*/ 337 h 624"/>
                  <a:gd name="T8" fmla="*/ 21 w 331"/>
                  <a:gd name="T9" fmla="*/ 402 h 624"/>
                  <a:gd name="T10" fmla="*/ 77 w 331"/>
                  <a:gd name="T11" fmla="*/ 523 h 624"/>
                  <a:gd name="T12" fmla="*/ 67 w 331"/>
                  <a:gd name="T13" fmla="*/ 573 h 624"/>
                  <a:gd name="T14" fmla="*/ 80 w 331"/>
                  <a:gd name="T15" fmla="*/ 604 h 624"/>
                  <a:gd name="T16" fmla="*/ 87 w 331"/>
                  <a:gd name="T17" fmla="*/ 587 h 624"/>
                  <a:gd name="T18" fmla="*/ 168 w 331"/>
                  <a:gd name="T19" fmla="*/ 580 h 624"/>
                  <a:gd name="T20" fmla="*/ 189 w 331"/>
                  <a:gd name="T21" fmla="*/ 578 h 624"/>
                  <a:gd name="T22" fmla="*/ 220 w 331"/>
                  <a:gd name="T23" fmla="*/ 605 h 624"/>
                  <a:gd name="T24" fmla="*/ 233 w 331"/>
                  <a:gd name="T25" fmla="*/ 591 h 624"/>
                  <a:gd name="T26" fmla="*/ 239 w 331"/>
                  <a:gd name="T27" fmla="*/ 572 h 624"/>
                  <a:gd name="T28" fmla="*/ 297 w 331"/>
                  <a:gd name="T29" fmla="*/ 575 h 624"/>
                  <a:gd name="T30" fmla="*/ 307 w 331"/>
                  <a:gd name="T31" fmla="*/ 572 h 624"/>
                  <a:gd name="T32" fmla="*/ 252 w 331"/>
                  <a:gd name="T33" fmla="*/ 554 h 624"/>
                  <a:gd name="T34" fmla="*/ 239 w 331"/>
                  <a:gd name="T35" fmla="*/ 531 h 624"/>
                  <a:gd name="T36" fmla="*/ 268 w 331"/>
                  <a:gd name="T37" fmla="*/ 483 h 624"/>
                  <a:gd name="T38" fmla="*/ 318 w 331"/>
                  <a:gd name="T39" fmla="*/ 305 h 624"/>
                  <a:gd name="T40" fmla="*/ 324 w 331"/>
                  <a:gd name="T41" fmla="*/ 263 h 624"/>
                  <a:gd name="T42" fmla="*/ 300 w 331"/>
                  <a:gd name="T43" fmla="*/ 165 h 624"/>
                  <a:gd name="T44" fmla="*/ 246 w 331"/>
                  <a:gd name="T45" fmla="*/ 118 h 624"/>
                  <a:gd name="T46" fmla="*/ 228 w 331"/>
                  <a:gd name="T47" fmla="*/ 98 h 624"/>
                  <a:gd name="T48" fmla="*/ 165 w 331"/>
                  <a:gd name="T49" fmla="*/ 26 h 624"/>
                  <a:gd name="T50" fmla="*/ 162 w 331"/>
                  <a:gd name="T51" fmla="*/ 102 h 624"/>
                  <a:gd name="T52" fmla="*/ 87 w 331"/>
                  <a:gd name="T53" fmla="*/ 123 h 624"/>
                  <a:gd name="T54" fmla="*/ 54 w 331"/>
                  <a:gd name="T55" fmla="*/ 153 h 624"/>
                  <a:gd name="T56" fmla="*/ 3 w 331"/>
                  <a:gd name="T57" fmla="*/ 200 h 624"/>
                  <a:gd name="T58" fmla="*/ 189 w 331"/>
                  <a:gd name="T59" fmla="*/ 440 h 624"/>
                  <a:gd name="T60" fmla="*/ 225 w 331"/>
                  <a:gd name="T61" fmla="*/ 451 h 624"/>
                  <a:gd name="T62" fmla="*/ 214 w 331"/>
                  <a:gd name="T63" fmla="*/ 487 h 624"/>
                  <a:gd name="T64" fmla="*/ 204 w 331"/>
                  <a:gd name="T65" fmla="*/ 527 h 624"/>
                  <a:gd name="T66" fmla="*/ 192 w 331"/>
                  <a:gd name="T67" fmla="*/ 543 h 624"/>
                  <a:gd name="T68" fmla="*/ 189 w 331"/>
                  <a:gd name="T69" fmla="*/ 440 h 624"/>
                  <a:gd name="T70" fmla="*/ 168 w 331"/>
                  <a:gd name="T71" fmla="*/ 440 h 624"/>
                  <a:gd name="T72" fmla="*/ 164 w 331"/>
                  <a:gd name="T73" fmla="*/ 542 h 624"/>
                  <a:gd name="T74" fmla="*/ 117 w 331"/>
                  <a:gd name="T75" fmla="*/ 509 h 624"/>
                  <a:gd name="T76" fmla="*/ 109 w 331"/>
                  <a:gd name="T77" fmla="*/ 464 h 624"/>
                  <a:gd name="T78" fmla="*/ 50 w 331"/>
                  <a:gd name="T79" fmla="*/ 225 h 624"/>
                  <a:gd name="T80" fmla="*/ 84 w 331"/>
                  <a:gd name="T81" fmla="*/ 195 h 624"/>
                  <a:gd name="T82" fmla="*/ 78 w 331"/>
                  <a:gd name="T83" fmla="*/ 293 h 624"/>
                  <a:gd name="T84" fmla="*/ 56 w 331"/>
                  <a:gd name="T85" fmla="*/ 267 h 624"/>
                  <a:gd name="T86" fmla="*/ 50 w 331"/>
                  <a:gd name="T87" fmla="*/ 22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1" h="624">
                    <a:moveTo>
                      <a:pt x="3" y="231"/>
                    </a:moveTo>
                    <a:cubicBezTo>
                      <a:pt x="4" y="239"/>
                      <a:pt x="4" y="247"/>
                      <a:pt x="7" y="254"/>
                    </a:cubicBezTo>
                    <a:cubicBezTo>
                      <a:pt x="10" y="260"/>
                      <a:pt x="8" y="256"/>
                      <a:pt x="8" y="263"/>
                    </a:cubicBezTo>
                    <a:cubicBezTo>
                      <a:pt x="7" y="269"/>
                      <a:pt x="9" y="273"/>
                      <a:pt x="15" y="281"/>
                    </a:cubicBezTo>
                    <a:cubicBezTo>
                      <a:pt x="20" y="288"/>
                      <a:pt x="24" y="311"/>
                      <a:pt x="24" y="311"/>
                    </a:cubicBezTo>
                    <a:cubicBezTo>
                      <a:pt x="24" y="311"/>
                      <a:pt x="25" y="313"/>
                      <a:pt x="25" y="310"/>
                    </a:cubicBezTo>
                    <a:cubicBezTo>
                      <a:pt x="25" y="307"/>
                      <a:pt x="31" y="305"/>
                      <a:pt x="31" y="305"/>
                    </a:cubicBezTo>
                    <a:cubicBezTo>
                      <a:pt x="34" y="307"/>
                      <a:pt x="34" y="307"/>
                      <a:pt x="34" y="307"/>
                    </a:cubicBezTo>
                    <a:cubicBezTo>
                      <a:pt x="31" y="311"/>
                      <a:pt x="31" y="311"/>
                      <a:pt x="31" y="311"/>
                    </a:cubicBezTo>
                    <a:cubicBezTo>
                      <a:pt x="25" y="315"/>
                      <a:pt x="40" y="332"/>
                      <a:pt x="40" y="332"/>
                    </a:cubicBezTo>
                    <a:cubicBezTo>
                      <a:pt x="37" y="335"/>
                      <a:pt x="37" y="335"/>
                      <a:pt x="37" y="335"/>
                    </a:cubicBezTo>
                    <a:cubicBezTo>
                      <a:pt x="37" y="335"/>
                      <a:pt x="37" y="335"/>
                      <a:pt x="33" y="337"/>
                    </a:cubicBezTo>
                    <a:cubicBezTo>
                      <a:pt x="29" y="338"/>
                      <a:pt x="23" y="352"/>
                      <a:pt x="17" y="356"/>
                    </a:cubicBezTo>
                    <a:cubicBezTo>
                      <a:pt x="12" y="360"/>
                      <a:pt x="14" y="364"/>
                      <a:pt x="14" y="369"/>
                    </a:cubicBezTo>
                    <a:cubicBezTo>
                      <a:pt x="14" y="373"/>
                      <a:pt x="18" y="386"/>
                      <a:pt x="21" y="402"/>
                    </a:cubicBezTo>
                    <a:cubicBezTo>
                      <a:pt x="23" y="417"/>
                      <a:pt x="52" y="464"/>
                      <a:pt x="55" y="472"/>
                    </a:cubicBezTo>
                    <a:cubicBezTo>
                      <a:pt x="59" y="479"/>
                      <a:pt x="68" y="515"/>
                      <a:pt x="68" y="521"/>
                    </a:cubicBezTo>
                    <a:cubicBezTo>
                      <a:pt x="67" y="526"/>
                      <a:pt x="77" y="523"/>
                      <a:pt x="77" y="523"/>
                    </a:cubicBezTo>
                    <a:cubicBezTo>
                      <a:pt x="83" y="523"/>
                      <a:pt x="73" y="545"/>
                      <a:pt x="73" y="545"/>
                    </a:cubicBezTo>
                    <a:cubicBezTo>
                      <a:pt x="47" y="557"/>
                      <a:pt x="56" y="572"/>
                      <a:pt x="56" y="572"/>
                    </a:cubicBezTo>
                    <a:cubicBezTo>
                      <a:pt x="57" y="574"/>
                      <a:pt x="61" y="574"/>
                      <a:pt x="67" y="573"/>
                    </a:cubicBezTo>
                    <a:cubicBezTo>
                      <a:pt x="61" y="589"/>
                      <a:pt x="73" y="587"/>
                      <a:pt x="73" y="587"/>
                    </a:cubicBezTo>
                    <a:cubicBezTo>
                      <a:pt x="65" y="590"/>
                      <a:pt x="69" y="603"/>
                      <a:pt x="69" y="603"/>
                    </a:cubicBezTo>
                    <a:cubicBezTo>
                      <a:pt x="77" y="618"/>
                      <a:pt x="80" y="604"/>
                      <a:pt x="80" y="604"/>
                    </a:cubicBezTo>
                    <a:cubicBezTo>
                      <a:pt x="85" y="605"/>
                      <a:pt x="85" y="605"/>
                      <a:pt x="85" y="605"/>
                    </a:cubicBezTo>
                    <a:cubicBezTo>
                      <a:pt x="85" y="612"/>
                      <a:pt x="91" y="609"/>
                      <a:pt x="91" y="609"/>
                    </a:cubicBezTo>
                    <a:cubicBezTo>
                      <a:pt x="97" y="597"/>
                      <a:pt x="87" y="587"/>
                      <a:pt x="87" y="587"/>
                    </a:cubicBezTo>
                    <a:cubicBezTo>
                      <a:pt x="83" y="584"/>
                      <a:pt x="89" y="582"/>
                      <a:pt x="89" y="582"/>
                    </a:cubicBezTo>
                    <a:cubicBezTo>
                      <a:pt x="167" y="574"/>
                      <a:pt x="167" y="574"/>
                      <a:pt x="167" y="574"/>
                    </a:cubicBezTo>
                    <a:cubicBezTo>
                      <a:pt x="168" y="580"/>
                      <a:pt x="168" y="580"/>
                      <a:pt x="168" y="580"/>
                    </a:cubicBezTo>
                    <a:cubicBezTo>
                      <a:pt x="170" y="582"/>
                      <a:pt x="187" y="581"/>
                      <a:pt x="187" y="581"/>
                    </a:cubicBezTo>
                    <a:cubicBezTo>
                      <a:pt x="187" y="581"/>
                      <a:pt x="187" y="582"/>
                      <a:pt x="187" y="578"/>
                    </a:cubicBezTo>
                    <a:cubicBezTo>
                      <a:pt x="187" y="578"/>
                      <a:pt x="188" y="578"/>
                      <a:pt x="189" y="578"/>
                    </a:cubicBezTo>
                    <a:cubicBezTo>
                      <a:pt x="195" y="579"/>
                      <a:pt x="221" y="590"/>
                      <a:pt x="221" y="590"/>
                    </a:cubicBezTo>
                    <a:cubicBezTo>
                      <a:pt x="221" y="592"/>
                      <a:pt x="221" y="592"/>
                      <a:pt x="221" y="592"/>
                    </a:cubicBezTo>
                    <a:cubicBezTo>
                      <a:pt x="216" y="592"/>
                      <a:pt x="219" y="602"/>
                      <a:pt x="220" y="605"/>
                    </a:cubicBezTo>
                    <a:cubicBezTo>
                      <a:pt x="221" y="606"/>
                      <a:pt x="221" y="607"/>
                      <a:pt x="221" y="607"/>
                    </a:cubicBezTo>
                    <a:cubicBezTo>
                      <a:pt x="223" y="624"/>
                      <a:pt x="243" y="613"/>
                      <a:pt x="243" y="613"/>
                    </a:cubicBezTo>
                    <a:cubicBezTo>
                      <a:pt x="256" y="596"/>
                      <a:pt x="233" y="591"/>
                      <a:pt x="233" y="591"/>
                    </a:cubicBezTo>
                    <a:cubicBezTo>
                      <a:pt x="225" y="590"/>
                      <a:pt x="232" y="589"/>
                      <a:pt x="232" y="589"/>
                    </a:cubicBezTo>
                    <a:cubicBezTo>
                      <a:pt x="235" y="587"/>
                      <a:pt x="231" y="576"/>
                      <a:pt x="229" y="572"/>
                    </a:cubicBezTo>
                    <a:cubicBezTo>
                      <a:pt x="234" y="573"/>
                      <a:pt x="238" y="573"/>
                      <a:pt x="239" y="572"/>
                    </a:cubicBezTo>
                    <a:cubicBezTo>
                      <a:pt x="240" y="572"/>
                      <a:pt x="240" y="571"/>
                      <a:pt x="241" y="571"/>
                    </a:cubicBezTo>
                    <a:cubicBezTo>
                      <a:pt x="292" y="571"/>
                      <a:pt x="292" y="571"/>
                      <a:pt x="292" y="571"/>
                    </a:cubicBezTo>
                    <a:cubicBezTo>
                      <a:pt x="298" y="571"/>
                      <a:pt x="297" y="575"/>
                      <a:pt x="297" y="575"/>
                    </a:cubicBezTo>
                    <a:cubicBezTo>
                      <a:pt x="292" y="578"/>
                      <a:pt x="302" y="589"/>
                      <a:pt x="302" y="589"/>
                    </a:cubicBezTo>
                    <a:cubicBezTo>
                      <a:pt x="310" y="606"/>
                      <a:pt x="320" y="591"/>
                      <a:pt x="320" y="591"/>
                    </a:cubicBezTo>
                    <a:cubicBezTo>
                      <a:pt x="328" y="574"/>
                      <a:pt x="307" y="572"/>
                      <a:pt x="307" y="572"/>
                    </a:cubicBezTo>
                    <a:cubicBezTo>
                      <a:pt x="309" y="570"/>
                      <a:pt x="308" y="563"/>
                      <a:pt x="308" y="563"/>
                    </a:cubicBezTo>
                    <a:cubicBezTo>
                      <a:pt x="306" y="557"/>
                      <a:pt x="302" y="557"/>
                      <a:pt x="302" y="557"/>
                    </a:cubicBezTo>
                    <a:cubicBezTo>
                      <a:pt x="252" y="554"/>
                      <a:pt x="252" y="554"/>
                      <a:pt x="252" y="554"/>
                    </a:cubicBezTo>
                    <a:cubicBezTo>
                      <a:pt x="248" y="554"/>
                      <a:pt x="243" y="553"/>
                      <a:pt x="239" y="553"/>
                    </a:cubicBezTo>
                    <a:cubicBezTo>
                      <a:pt x="239" y="552"/>
                      <a:pt x="238" y="550"/>
                      <a:pt x="238" y="549"/>
                    </a:cubicBezTo>
                    <a:cubicBezTo>
                      <a:pt x="235" y="545"/>
                      <a:pt x="239" y="531"/>
                      <a:pt x="239" y="531"/>
                    </a:cubicBezTo>
                    <a:cubicBezTo>
                      <a:pt x="244" y="534"/>
                      <a:pt x="254" y="529"/>
                      <a:pt x="254" y="529"/>
                    </a:cubicBezTo>
                    <a:cubicBezTo>
                      <a:pt x="254" y="529"/>
                      <a:pt x="257" y="533"/>
                      <a:pt x="255" y="529"/>
                    </a:cubicBezTo>
                    <a:cubicBezTo>
                      <a:pt x="253" y="525"/>
                      <a:pt x="268" y="483"/>
                      <a:pt x="268" y="483"/>
                    </a:cubicBezTo>
                    <a:cubicBezTo>
                      <a:pt x="280" y="471"/>
                      <a:pt x="315" y="409"/>
                      <a:pt x="315" y="409"/>
                    </a:cubicBezTo>
                    <a:cubicBezTo>
                      <a:pt x="331" y="369"/>
                      <a:pt x="307" y="340"/>
                      <a:pt x="307" y="340"/>
                    </a:cubicBezTo>
                    <a:cubicBezTo>
                      <a:pt x="305" y="333"/>
                      <a:pt x="318" y="305"/>
                      <a:pt x="318" y="305"/>
                    </a:cubicBezTo>
                    <a:cubicBezTo>
                      <a:pt x="319" y="297"/>
                      <a:pt x="311" y="299"/>
                      <a:pt x="311" y="299"/>
                    </a:cubicBezTo>
                    <a:cubicBezTo>
                      <a:pt x="321" y="294"/>
                      <a:pt x="325" y="277"/>
                      <a:pt x="327" y="273"/>
                    </a:cubicBezTo>
                    <a:cubicBezTo>
                      <a:pt x="329" y="269"/>
                      <a:pt x="327" y="266"/>
                      <a:pt x="324" y="263"/>
                    </a:cubicBezTo>
                    <a:cubicBezTo>
                      <a:pt x="322" y="260"/>
                      <a:pt x="324" y="246"/>
                      <a:pt x="323" y="237"/>
                    </a:cubicBezTo>
                    <a:cubicBezTo>
                      <a:pt x="321" y="229"/>
                      <a:pt x="316" y="213"/>
                      <a:pt x="313" y="202"/>
                    </a:cubicBezTo>
                    <a:cubicBezTo>
                      <a:pt x="309" y="191"/>
                      <a:pt x="301" y="170"/>
                      <a:pt x="300" y="165"/>
                    </a:cubicBezTo>
                    <a:cubicBezTo>
                      <a:pt x="300" y="161"/>
                      <a:pt x="302" y="150"/>
                      <a:pt x="301" y="145"/>
                    </a:cubicBezTo>
                    <a:cubicBezTo>
                      <a:pt x="300" y="140"/>
                      <a:pt x="295" y="140"/>
                      <a:pt x="286" y="137"/>
                    </a:cubicBezTo>
                    <a:cubicBezTo>
                      <a:pt x="277" y="133"/>
                      <a:pt x="253" y="122"/>
                      <a:pt x="246" y="118"/>
                    </a:cubicBezTo>
                    <a:cubicBezTo>
                      <a:pt x="239" y="114"/>
                      <a:pt x="232" y="113"/>
                      <a:pt x="230" y="113"/>
                    </a:cubicBezTo>
                    <a:cubicBezTo>
                      <a:pt x="227" y="112"/>
                      <a:pt x="225" y="109"/>
                      <a:pt x="225" y="109"/>
                    </a:cubicBezTo>
                    <a:cubicBezTo>
                      <a:pt x="227" y="106"/>
                      <a:pt x="228" y="98"/>
                      <a:pt x="228" y="98"/>
                    </a:cubicBezTo>
                    <a:cubicBezTo>
                      <a:pt x="241" y="82"/>
                      <a:pt x="236" y="68"/>
                      <a:pt x="236" y="68"/>
                    </a:cubicBezTo>
                    <a:cubicBezTo>
                      <a:pt x="241" y="28"/>
                      <a:pt x="224" y="23"/>
                      <a:pt x="224" y="23"/>
                    </a:cubicBezTo>
                    <a:cubicBezTo>
                      <a:pt x="194" y="0"/>
                      <a:pt x="165" y="26"/>
                      <a:pt x="165" y="26"/>
                    </a:cubicBezTo>
                    <a:cubicBezTo>
                      <a:pt x="151" y="38"/>
                      <a:pt x="156" y="67"/>
                      <a:pt x="156" y="67"/>
                    </a:cubicBezTo>
                    <a:cubicBezTo>
                      <a:pt x="147" y="69"/>
                      <a:pt x="160" y="94"/>
                      <a:pt x="160" y="94"/>
                    </a:cubicBezTo>
                    <a:cubicBezTo>
                      <a:pt x="159" y="96"/>
                      <a:pt x="162" y="102"/>
                      <a:pt x="162" y="102"/>
                    </a:cubicBezTo>
                    <a:cubicBezTo>
                      <a:pt x="159" y="101"/>
                      <a:pt x="146" y="105"/>
                      <a:pt x="143" y="107"/>
                    </a:cubicBezTo>
                    <a:cubicBezTo>
                      <a:pt x="139" y="108"/>
                      <a:pt x="108" y="109"/>
                      <a:pt x="108" y="109"/>
                    </a:cubicBezTo>
                    <a:cubicBezTo>
                      <a:pt x="86" y="111"/>
                      <a:pt x="87" y="123"/>
                      <a:pt x="87" y="123"/>
                    </a:cubicBezTo>
                    <a:cubicBezTo>
                      <a:pt x="87" y="123"/>
                      <a:pt x="78" y="128"/>
                      <a:pt x="74" y="131"/>
                    </a:cubicBezTo>
                    <a:cubicBezTo>
                      <a:pt x="70" y="134"/>
                      <a:pt x="68" y="137"/>
                      <a:pt x="62" y="143"/>
                    </a:cubicBezTo>
                    <a:cubicBezTo>
                      <a:pt x="56" y="150"/>
                      <a:pt x="61" y="152"/>
                      <a:pt x="54" y="153"/>
                    </a:cubicBezTo>
                    <a:cubicBezTo>
                      <a:pt x="48" y="155"/>
                      <a:pt x="32" y="165"/>
                      <a:pt x="28" y="170"/>
                    </a:cubicBezTo>
                    <a:cubicBezTo>
                      <a:pt x="23" y="175"/>
                      <a:pt x="15" y="181"/>
                      <a:pt x="10" y="182"/>
                    </a:cubicBezTo>
                    <a:cubicBezTo>
                      <a:pt x="5" y="183"/>
                      <a:pt x="6" y="194"/>
                      <a:pt x="3" y="200"/>
                    </a:cubicBezTo>
                    <a:cubicBezTo>
                      <a:pt x="1" y="205"/>
                      <a:pt x="6" y="213"/>
                      <a:pt x="3" y="216"/>
                    </a:cubicBezTo>
                    <a:cubicBezTo>
                      <a:pt x="0" y="219"/>
                      <a:pt x="2" y="223"/>
                      <a:pt x="3" y="231"/>
                    </a:cubicBezTo>
                    <a:close/>
                    <a:moveTo>
                      <a:pt x="189" y="440"/>
                    </a:moveTo>
                    <a:cubicBezTo>
                      <a:pt x="202" y="439"/>
                      <a:pt x="201" y="432"/>
                      <a:pt x="201" y="432"/>
                    </a:cubicBezTo>
                    <a:cubicBezTo>
                      <a:pt x="204" y="432"/>
                      <a:pt x="228" y="430"/>
                      <a:pt x="228" y="430"/>
                    </a:cubicBezTo>
                    <a:cubicBezTo>
                      <a:pt x="228" y="430"/>
                      <a:pt x="226" y="446"/>
                      <a:pt x="225" y="451"/>
                    </a:cubicBezTo>
                    <a:cubicBezTo>
                      <a:pt x="224" y="455"/>
                      <a:pt x="225" y="460"/>
                      <a:pt x="225" y="465"/>
                    </a:cubicBezTo>
                    <a:cubicBezTo>
                      <a:pt x="225" y="471"/>
                      <a:pt x="224" y="470"/>
                      <a:pt x="219" y="473"/>
                    </a:cubicBezTo>
                    <a:cubicBezTo>
                      <a:pt x="214" y="476"/>
                      <a:pt x="214" y="483"/>
                      <a:pt x="214" y="487"/>
                    </a:cubicBezTo>
                    <a:cubicBezTo>
                      <a:pt x="214" y="492"/>
                      <a:pt x="210" y="499"/>
                      <a:pt x="210" y="503"/>
                    </a:cubicBezTo>
                    <a:cubicBezTo>
                      <a:pt x="209" y="507"/>
                      <a:pt x="208" y="508"/>
                      <a:pt x="206" y="512"/>
                    </a:cubicBezTo>
                    <a:cubicBezTo>
                      <a:pt x="204" y="515"/>
                      <a:pt x="206" y="522"/>
                      <a:pt x="204" y="527"/>
                    </a:cubicBezTo>
                    <a:cubicBezTo>
                      <a:pt x="201" y="531"/>
                      <a:pt x="199" y="535"/>
                      <a:pt x="199" y="535"/>
                    </a:cubicBezTo>
                    <a:cubicBezTo>
                      <a:pt x="199" y="539"/>
                      <a:pt x="197" y="544"/>
                      <a:pt x="196" y="546"/>
                    </a:cubicBezTo>
                    <a:cubicBezTo>
                      <a:pt x="192" y="544"/>
                      <a:pt x="192" y="543"/>
                      <a:pt x="192" y="543"/>
                    </a:cubicBezTo>
                    <a:cubicBezTo>
                      <a:pt x="192" y="493"/>
                      <a:pt x="192" y="493"/>
                      <a:pt x="192" y="493"/>
                    </a:cubicBezTo>
                    <a:cubicBezTo>
                      <a:pt x="190" y="492"/>
                      <a:pt x="189" y="487"/>
                      <a:pt x="189" y="487"/>
                    </a:cubicBezTo>
                    <a:lnTo>
                      <a:pt x="189" y="440"/>
                    </a:lnTo>
                    <a:close/>
                    <a:moveTo>
                      <a:pt x="100" y="425"/>
                    </a:moveTo>
                    <a:cubicBezTo>
                      <a:pt x="110" y="433"/>
                      <a:pt x="158" y="433"/>
                      <a:pt x="158" y="433"/>
                    </a:cubicBezTo>
                    <a:cubicBezTo>
                      <a:pt x="157" y="438"/>
                      <a:pt x="168" y="440"/>
                      <a:pt x="168" y="440"/>
                    </a:cubicBezTo>
                    <a:cubicBezTo>
                      <a:pt x="167" y="487"/>
                      <a:pt x="167" y="487"/>
                      <a:pt x="167" y="487"/>
                    </a:cubicBezTo>
                    <a:cubicBezTo>
                      <a:pt x="167" y="489"/>
                      <a:pt x="166" y="493"/>
                      <a:pt x="166" y="493"/>
                    </a:cubicBezTo>
                    <a:cubicBezTo>
                      <a:pt x="164" y="542"/>
                      <a:pt x="164" y="542"/>
                      <a:pt x="164" y="542"/>
                    </a:cubicBezTo>
                    <a:cubicBezTo>
                      <a:pt x="162" y="544"/>
                      <a:pt x="162" y="547"/>
                      <a:pt x="162" y="547"/>
                    </a:cubicBezTo>
                    <a:cubicBezTo>
                      <a:pt x="128" y="556"/>
                      <a:pt x="128" y="556"/>
                      <a:pt x="128" y="556"/>
                    </a:cubicBezTo>
                    <a:cubicBezTo>
                      <a:pt x="129" y="544"/>
                      <a:pt x="118" y="513"/>
                      <a:pt x="117" y="509"/>
                    </a:cubicBezTo>
                    <a:cubicBezTo>
                      <a:pt x="116" y="504"/>
                      <a:pt x="114" y="485"/>
                      <a:pt x="114" y="482"/>
                    </a:cubicBezTo>
                    <a:cubicBezTo>
                      <a:pt x="114" y="480"/>
                      <a:pt x="112" y="474"/>
                      <a:pt x="109" y="471"/>
                    </a:cubicBezTo>
                    <a:cubicBezTo>
                      <a:pt x="106" y="468"/>
                      <a:pt x="109" y="468"/>
                      <a:pt x="109" y="464"/>
                    </a:cubicBezTo>
                    <a:cubicBezTo>
                      <a:pt x="110" y="459"/>
                      <a:pt x="106" y="461"/>
                      <a:pt x="105" y="457"/>
                    </a:cubicBezTo>
                    <a:cubicBezTo>
                      <a:pt x="104" y="453"/>
                      <a:pt x="100" y="425"/>
                      <a:pt x="100" y="425"/>
                    </a:cubicBezTo>
                    <a:close/>
                    <a:moveTo>
                      <a:pt x="50" y="225"/>
                    </a:moveTo>
                    <a:cubicBezTo>
                      <a:pt x="50" y="225"/>
                      <a:pt x="52" y="225"/>
                      <a:pt x="55" y="223"/>
                    </a:cubicBezTo>
                    <a:cubicBezTo>
                      <a:pt x="59" y="222"/>
                      <a:pt x="63" y="216"/>
                      <a:pt x="67" y="211"/>
                    </a:cubicBezTo>
                    <a:cubicBezTo>
                      <a:pt x="70" y="206"/>
                      <a:pt x="84" y="195"/>
                      <a:pt x="84" y="195"/>
                    </a:cubicBezTo>
                    <a:cubicBezTo>
                      <a:pt x="85" y="199"/>
                      <a:pt x="87" y="251"/>
                      <a:pt x="84" y="261"/>
                    </a:cubicBezTo>
                    <a:cubicBezTo>
                      <a:pt x="81" y="271"/>
                      <a:pt x="80" y="292"/>
                      <a:pt x="80" y="292"/>
                    </a:cubicBezTo>
                    <a:cubicBezTo>
                      <a:pt x="80" y="292"/>
                      <a:pt x="80" y="297"/>
                      <a:pt x="78" y="293"/>
                    </a:cubicBezTo>
                    <a:cubicBezTo>
                      <a:pt x="77" y="289"/>
                      <a:pt x="70" y="287"/>
                      <a:pt x="67" y="283"/>
                    </a:cubicBezTo>
                    <a:cubicBezTo>
                      <a:pt x="64" y="280"/>
                      <a:pt x="63" y="278"/>
                      <a:pt x="61" y="273"/>
                    </a:cubicBezTo>
                    <a:cubicBezTo>
                      <a:pt x="59" y="269"/>
                      <a:pt x="57" y="270"/>
                      <a:pt x="56" y="267"/>
                    </a:cubicBezTo>
                    <a:cubicBezTo>
                      <a:pt x="56" y="264"/>
                      <a:pt x="56" y="258"/>
                      <a:pt x="54" y="253"/>
                    </a:cubicBezTo>
                    <a:cubicBezTo>
                      <a:pt x="52" y="248"/>
                      <a:pt x="52" y="252"/>
                      <a:pt x="49" y="247"/>
                    </a:cubicBezTo>
                    <a:cubicBezTo>
                      <a:pt x="46" y="242"/>
                      <a:pt x="50" y="225"/>
                      <a:pt x="50" y="225"/>
                    </a:cubicBez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22">
                <a:extLst>
                  <a:ext uri="{FF2B5EF4-FFF2-40B4-BE49-F238E27FC236}">
                    <a16:creationId xmlns:a16="http://schemas.microsoft.com/office/drawing/2014/main" id="{626EE710-CF53-4FBA-A6AB-3D2168DE4A8F}"/>
                  </a:ext>
                </a:extLst>
              </p:cNvPr>
              <p:cNvSpPr>
                <a:spLocks/>
              </p:cNvSpPr>
              <p:nvPr/>
            </p:nvSpPr>
            <p:spPr bwMode="auto">
              <a:xfrm>
                <a:off x="4976813" y="4449763"/>
                <a:ext cx="150813" cy="276225"/>
              </a:xfrm>
              <a:custGeom>
                <a:avLst/>
                <a:gdLst>
                  <a:gd name="T0" fmla="*/ 30 w 69"/>
                  <a:gd name="T1" fmla="*/ 0 h 126"/>
                  <a:gd name="T2" fmla="*/ 15 w 69"/>
                  <a:gd name="T3" fmla="*/ 62 h 126"/>
                  <a:gd name="T4" fmla="*/ 3 w 69"/>
                  <a:gd name="T5" fmla="*/ 120 h 126"/>
                  <a:gd name="T6" fmla="*/ 10 w 69"/>
                  <a:gd name="T7" fmla="*/ 126 h 126"/>
                  <a:gd name="T8" fmla="*/ 68 w 69"/>
                  <a:gd name="T9" fmla="*/ 100 h 126"/>
                  <a:gd name="T10" fmla="*/ 30 w 69"/>
                  <a:gd name="T11" fmla="*/ 0 h 126"/>
                </a:gdLst>
                <a:ahLst/>
                <a:cxnLst>
                  <a:cxn ang="0">
                    <a:pos x="T0" y="T1"/>
                  </a:cxn>
                  <a:cxn ang="0">
                    <a:pos x="T2" y="T3"/>
                  </a:cxn>
                  <a:cxn ang="0">
                    <a:pos x="T4" y="T5"/>
                  </a:cxn>
                  <a:cxn ang="0">
                    <a:pos x="T6" y="T7"/>
                  </a:cxn>
                  <a:cxn ang="0">
                    <a:pos x="T8" y="T9"/>
                  </a:cxn>
                  <a:cxn ang="0">
                    <a:pos x="T10" y="T11"/>
                  </a:cxn>
                </a:cxnLst>
                <a:rect l="0" t="0" r="r" b="b"/>
                <a:pathLst>
                  <a:path w="69" h="126">
                    <a:moveTo>
                      <a:pt x="30" y="0"/>
                    </a:moveTo>
                    <a:cubicBezTo>
                      <a:pt x="30" y="0"/>
                      <a:pt x="0" y="9"/>
                      <a:pt x="15" y="62"/>
                    </a:cubicBezTo>
                    <a:cubicBezTo>
                      <a:pt x="22" y="90"/>
                      <a:pt x="31" y="107"/>
                      <a:pt x="3" y="120"/>
                    </a:cubicBezTo>
                    <a:cubicBezTo>
                      <a:pt x="10" y="126"/>
                      <a:pt x="10" y="126"/>
                      <a:pt x="10" y="126"/>
                    </a:cubicBezTo>
                    <a:cubicBezTo>
                      <a:pt x="10" y="126"/>
                      <a:pt x="69" y="104"/>
                      <a:pt x="68" y="100"/>
                    </a:cubicBezTo>
                    <a:cubicBezTo>
                      <a:pt x="66" y="96"/>
                      <a:pt x="30" y="0"/>
                      <a:pt x="30" y="0"/>
                    </a:cubicBez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7" name="组合 46">
              <a:extLst>
                <a:ext uri="{FF2B5EF4-FFF2-40B4-BE49-F238E27FC236}">
                  <a16:creationId xmlns:a16="http://schemas.microsoft.com/office/drawing/2014/main" id="{63C1B053-E959-463A-9433-1FB4D77B69F5}"/>
                </a:ext>
              </a:extLst>
            </p:cNvPr>
            <p:cNvGrpSpPr/>
            <p:nvPr/>
          </p:nvGrpSpPr>
          <p:grpSpPr>
            <a:xfrm>
              <a:off x="6540926" y="2904770"/>
              <a:ext cx="612517" cy="1495570"/>
              <a:chOff x="7859713" y="3721101"/>
              <a:chExt cx="830263" cy="2027237"/>
            </a:xfrm>
          </p:grpSpPr>
          <p:sp>
            <p:nvSpPr>
              <p:cNvPr id="59" name="Freeform 114">
                <a:extLst>
                  <a:ext uri="{FF2B5EF4-FFF2-40B4-BE49-F238E27FC236}">
                    <a16:creationId xmlns:a16="http://schemas.microsoft.com/office/drawing/2014/main" id="{79302522-222F-4656-9522-4DC744CA6C19}"/>
                  </a:ext>
                </a:extLst>
              </p:cNvPr>
              <p:cNvSpPr>
                <a:spLocks noEditPoints="1"/>
              </p:cNvSpPr>
              <p:nvPr/>
            </p:nvSpPr>
            <p:spPr bwMode="auto">
              <a:xfrm>
                <a:off x="8407401" y="3721101"/>
                <a:ext cx="282575" cy="2027237"/>
              </a:xfrm>
              <a:custGeom>
                <a:avLst/>
                <a:gdLst>
                  <a:gd name="T0" fmla="*/ 0 w 178"/>
                  <a:gd name="T1" fmla="*/ 1277 h 1277"/>
                  <a:gd name="T2" fmla="*/ 17 w 178"/>
                  <a:gd name="T3" fmla="*/ 1258 h 1277"/>
                  <a:gd name="T4" fmla="*/ 160 w 178"/>
                  <a:gd name="T5" fmla="*/ 1277 h 1277"/>
                  <a:gd name="T6" fmla="*/ 178 w 178"/>
                  <a:gd name="T7" fmla="*/ 0 h 1277"/>
                  <a:gd name="T8" fmla="*/ 160 w 178"/>
                  <a:gd name="T9" fmla="*/ 20 h 1277"/>
                  <a:gd name="T10" fmla="*/ 17 w 178"/>
                  <a:gd name="T11" fmla="*/ 0 h 1277"/>
                  <a:gd name="T12" fmla="*/ 160 w 178"/>
                  <a:gd name="T13" fmla="*/ 276 h 1277"/>
                  <a:gd name="T14" fmla="*/ 89 w 178"/>
                  <a:gd name="T15" fmla="*/ 301 h 1277"/>
                  <a:gd name="T16" fmla="*/ 47 w 178"/>
                  <a:gd name="T17" fmla="*/ 315 h 1277"/>
                  <a:gd name="T18" fmla="*/ 29 w 178"/>
                  <a:gd name="T19" fmla="*/ 327 h 1277"/>
                  <a:gd name="T20" fmla="*/ 21 w 178"/>
                  <a:gd name="T21" fmla="*/ 392 h 1277"/>
                  <a:gd name="T22" fmla="*/ 17 w 178"/>
                  <a:gd name="T23" fmla="*/ 518 h 1277"/>
                  <a:gd name="T24" fmla="*/ 160 w 178"/>
                  <a:gd name="T25" fmla="*/ 276 h 1277"/>
                  <a:gd name="T26" fmla="*/ 160 w 178"/>
                  <a:gd name="T27" fmla="*/ 544 h 1277"/>
                  <a:gd name="T28" fmla="*/ 89 w 178"/>
                  <a:gd name="T29" fmla="*/ 569 h 1277"/>
                  <a:gd name="T30" fmla="*/ 36 w 178"/>
                  <a:gd name="T31" fmla="*/ 638 h 1277"/>
                  <a:gd name="T32" fmla="*/ 22 w 178"/>
                  <a:gd name="T33" fmla="*/ 771 h 1277"/>
                  <a:gd name="T34" fmla="*/ 17 w 178"/>
                  <a:gd name="T35" fmla="*/ 532 h 1277"/>
                  <a:gd name="T36" fmla="*/ 17 w 178"/>
                  <a:gd name="T37" fmla="*/ 822 h 1277"/>
                  <a:gd name="T38" fmla="*/ 160 w 178"/>
                  <a:gd name="T39" fmla="*/ 785 h 1277"/>
                  <a:gd name="T40" fmla="*/ 17 w 178"/>
                  <a:gd name="T41" fmla="*/ 822 h 1277"/>
                  <a:gd name="T42" fmla="*/ 160 w 178"/>
                  <a:gd name="T43" fmla="*/ 51 h 1277"/>
                  <a:gd name="T44" fmla="*/ 86 w 178"/>
                  <a:gd name="T45" fmla="*/ 67 h 1277"/>
                  <a:gd name="T46" fmla="*/ 31 w 178"/>
                  <a:gd name="T47" fmla="*/ 125 h 1277"/>
                  <a:gd name="T48" fmla="*/ 24 w 178"/>
                  <a:gd name="T49" fmla="*/ 262 h 1277"/>
                  <a:gd name="T50" fmla="*/ 17 w 178"/>
                  <a:gd name="T51" fmla="*/ 36 h 1277"/>
                  <a:gd name="T52" fmla="*/ 17 w 178"/>
                  <a:gd name="T53" fmla="*/ 1244 h 1277"/>
                  <a:gd name="T54" fmla="*/ 160 w 178"/>
                  <a:gd name="T55" fmla="*/ 1009 h 1277"/>
                  <a:gd name="T56" fmla="*/ 94 w 178"/>
                  <a:gd name="T57" fmla="*/ 1038 h 1277"/>
                  <a:gd name="T58" fmla="*/ 39 w 178"/>
                  <a:gd name="T59" fmla="*/ 1052 h 1277"/>
                  <a:gd name="T60" fmla="*/ 28 w 178"/>
                  <a:gd name="T61" fmla="*/ 1124 h 1277"/>
                  <a:gd name="T62" fmla="*/ 17 w 178"/>
                  <a:gd name="T63" fmla="*/ 1244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8" h="1277">
                    <a:moveTo>
                      <a:pt x="0" y="0"/>
                    </a:moveTo>
                    <a:lnTo>
                      <a:pt x="0" y="1277"/>
                    </a:lnTo>
                    <a:lnTo>
                      <a:pt x="17" y="1277"/>
                    </a:lnTo>
                    <a:lnTo>
                      <a:pt x="17" y="1258"/>
                    </a:lnTo>
                    <a:lnTo>
                      <a:pt x="160" y="1258"/>
                    </a:lnTo>
                    <a:lnTo>
                      <a:pt x="160" y="1277"/>
                    </a:lnTo>
                    <a:lnTo>
                      <a:pt x="178" y="1277"/>
                    </a:lnTo>
                    <a:lnTo>
                      <a:pt x="178" y="0"/>
                    </a:lnTo>
                    <a:lnTo>
                      <a:pt x="160" y="0"/>
                    </a:lnTo>
                    <a:lnTo>
                      <a:pt x="160" y="20"/>
                    </a:lnTo>
                    <a:lnTo>
                      <a:pt x="17" y="20"/>
                    </a:lnTo>
                    <a:lnTo>
                      <a:pt x="17" y="0"/>
                    </a:lnTo>
                    <a:lnTo>
                      <a:pt x="0" y="0"/>
                    </a:lnTo>
                    <a:close/>
                    <a:moveTo>
                      <a:pt x="160" y="276"/>
                    </a:moveTo>
                    <a:lnTo>
                      <a:pt x="160" y="301"/>
                    </a:lnTo>
                    <a:lnTo>
                      <a:pt x="89" y="301"/>
                    </a:lnTo>
                    <a:lnTo>
                      <a:pt x="89" y="315"/>
                    </a:lnTo>
                    <a:lnTo>
                      <a:pt x="47" y="315"/>
                    </a:lnTo>
                    <a:lnTo>
                      <a:pt x="47" y="327"/>
                    </a:lnTo>
                    <a:lnTo>
                      <a:pt x="29" y="327"/>
                    </a:lnTo>
                    <a:lnTo>
                      <a:pt x="29" y="392"/>
                    </a:lnTo>
                    <a:lnTo>
                      <a:pt x="21" y="392"/>
                    </a:lnTo>
                    <a:lnTo>
                      <a:pt x="21" y="518"/>
                    </a:lnTo>
                    <a:lnTo>
                      <a:pt x="17" y="518"/>
                    </a:lnTo>
                    <a:lnTo>
                      <a:pt x="17" y="276"/>
                    </a:lnTo>
                    <a:lnTo>
                      <a:pt x="160" y="276"/>
                    </a:lnTo>
                    <a:close/>
                    <a:moveTo>
                      <a:pt x="160" y="532"/>
                    </a:moveTo>
                    <a:lnTo>
                      <a:pt x="160" y="544"/>
                    </a:lnTo>
                    <a:lnTo>
                      <a:pt x="89" y="544"/>
                    </a:lnTo>
                    <a:lnTo>
                      <a:pt x="89" y="569"/>
                    </a:lnTo>
                    <a:lnTo>
                      <a:pt x="36" y="569"/>
                    </a:lnTo>
                    <a:lnTo>
                      <a:pt x="36" y="638"/>
                    </a:lnTo>
                    <a:lnTo>
                      <a:pt x="22" y="638"/>
                    </a:lnTo>
                    <a:lnTo>
                      <a:pt x="22" y="771"/>
                    </a:lnTo>
                    <a:lnTo>
                      <a:pt x="17" y="771"/>
                    </a:lnTo>
                    <a:lnTo>
                      <a:pt x="17" y="532"/>
                    </a:lnTo>
                    <a:lnTo>
                      <a:pt x="160" y="532"/>
                    </a:lnTo>
                    <a:close/>
                    <a:moveTo>
                      <a:pt x="17" y="822"/>
                    </a:moveTo>
                    <a:lnTo>
                      <a:pt x="17" y="785"/>
                    </a:lnTo>
                    <a:lnTo>
                      <a:pt x="160" y="785"/>
                    </a:lnTo>
                    <a:lnTo>
                      <a:pt x="160" y="822"/>
                    </a:lnTo>
                    <a:lnTo>
                      <a:pt x="17" y="822"/>
                    </a:lnTo>
                    <a:close/>
                    <a:moveTo>
                      <a:pt x="160" y="36"/>
                    </a:moveTo>
                    <a:lnTo>
                      <a:pt x="160" y="51"/>
                    </a:lnTo>
                    <a:lnTo>
                      <a:pt x="86" y="51"/>
                    </a:lnTo>
                    <a:lnTo>
                      <a:pt x="86" y="67"/>
                    </a:lnTo>
                    <a:lnTo>
                      <a:pt x="31" y="67"/>
                    </a:lnTo>
                    <a:lnTo>
                      <a:pt x="31" y="125"/>
                    </a:lnTo>
                    <a:lnTo>
                      <a:pt x="24" y="125"/>
                    </a:lnTo>
                    <a:lnTo>
                      <a:pt x="24" y="262"/>
                    </a:lnTo>
                    <a:lnTo>
                      <a:pt x="17" y="262"/>
                    </a:lnTo>
                    <a:lnTo>
                      <a:pt x="17" y="36"/>
                    </a:lnTo>
                    <a:lnTo>
                      <a:pt x="160" y="36"/>
                    </a:lnTo>
                    <a:close/>
                    <a:moveTo>
                      <a:pt x="17" y="1244"/>
                    </a:moveTo>
                    <a:lnTo>
                      <a:pt x="17" y="1009"/>
                    </a:lnTo>
                    <a:lnTo>
                      <a:pt x="160" y="1009"/>
                    </a:lnTo>
                    <a:lnTo>
                      <a:pt x="160" y="1038"/>
                    </a:lnTo>
                    <a:lnTo>
                      <a:pt x="94" y="1038"/>
                    </a:lnTo>
                    <a:lnTo>
                      <a:pt x="94" y="1052"/>
                    </a:lnTo>
                    <a:lnTo>
                      <a:pt x="39" y="1052"/>
                    </a:lnTo>
                    <a:lnTo>
                      <a:pt x="39" y="1124"/>
                    </a:lnTo>
                    <a:lnTo>
                      <a:pt x="28" y="1124"/>
                    </a:lnTo>
                    <a:lnTo>
                      <a:pt x="28" y="1244"/>
                    </a:lnTo>
                    <a:lnTo>
                      <a:pt x="17" y="1244"/>
                    </a:ln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115">
                <a:extLst>
                  <a:ext uri="{FF2B5EF4-FFF2-40B4-BE49-F238E27FC236}">
                    <a16:creationId xmlns:a16="http://schemas.microsoft.com/office/drawing/2014/main" id="{26E018CE-1045-451B-A364-0745E7E4C761}"/>
                  </a:ext>
                </a:extLst>
              </p:cNvPr>
              <p:cNvSpPr>
                <a:spLocks/>
              </p:cNvSpPr>
              <p:nvPr/>
            </p:nvSpPr>
            <p:spPr bwMode="auto">
              <a:xfrm>
                <a:off x="7859713" y="4059238"/>
                <a:ext cx="409575" cy="1674812"/>
              </a:xfrm>
              <a:custGeom>
                <a:avLst/>
                <a:gdLst>
                  <a:gd name="T0" fmla="*/ 66 w 187"/>
                  <a:gd name="T1" fmla="*/ 702 h 763"/>
                  <a:gd name="T2" fmla="*/ 97 w 187"/>
                  <a:gd name="T3" fmla="*/ 741 h 763"/>
                  <a:gd name="T4" fmla="*/ 17 w 187"/>
                  <a:gd name="T5" fmla="*/ 741 h 763"/>
                  <a:gd name="T6" fmla="*/ 10 w 187"/>
                  <a:gd name="T7" fmla="*/ 702 h 763"/>
                  <a:gd name="T8" fmla="*/ 0 w 187"/>
                  <a:gd name="T9" fmla="*/ 686 h 763"/>
                  <a:gd name="T10" fmla="*/ 15 w 187"/>
                  <a:gd name="T11" fmla="*/ 568 h 763"/>
                  <a:gd name="T12" fmla="*/ 23 w 187"/>
                  <a:gd name="T13" fmla="*/ 513 h 763"/>
                  <a:gd name="T14" fmla="*/ 24 w 187"/>
                  <a:gd name="T15" fmla="*/ 433 h 763"/>
                  <a:gd name="T16" fmla="*/ 13 w 187"/>
                  <a:gd name="T17" fmla="*/ 379 h 763"/>
                  <a:gd name="T18" fmla="*/ 25 w 187"/>
                  <a:gd name="T19" fmla="*/ 239 h 763"/>
                  <a:gd name="T20" fmla="*/ 25 w 187"/>
                  <a:gd name="T21" fmla="*/ 123 h 763"/>
                  <a:gd name="T22" fmla="*/ 42 w 187"/>
                  <a:gd name="T23" fmla="*/ 110 h 763"/>
                  <a:gd name="T24" fmla="*/ 39 w 187"/>
                  <a:gd name="T25" fmla="*/ 90 h 763"/>
                  <a:gd name="T26" fmla="*/ 56 w 187"/>
                  <a:gd name="T27" fmla="*/ 5 h 763"/>
                  <a:gd name="T28" fmla="*/ 95 w 187"/>
                  <a:gd name="T29" fmla="*/ 51 h 763"/>
                  <a:gd name="T30" fmla="*/ 95 w 187"/>
                  <a:gd name="T31" fmla="*/ 91 h 763"/>
                  <a:gd name="T32" fmla="*/ 92 w 187"/>
                  <a:gd name="T33" fmla="*/ 114 h 763"/>
                  <a:gd name="T34" fmla="*/ 120 w 187"/>
                  <a:gd name="T35" fmla="*/ 149 h 763"/>
                  <a:gd name="T36" fmla="*/ 150 w 187"/>
                  <a:gd name="T37" fmla="*/ 113 h 763"/>
                  <a:gd name="T38" fmla="*/ 151 w 187"/>
                  <a:gd name="T39" fmla="*/ 72 h 763"/>
                  <a:gd name="T40" fmla="*/ 185 w 187"/>
                  <a:gd name="T41" fmla="*/ 77 h 763"/>
                  <a:gd name="T42" fmla="*/ 170 w 187"/>
                  <a:gd name="T43" fmla="*/ 129 h 763"/>
                  <a:gd name="T44" fmla="*/ 170 w 187"/>
                  <a:gd name="T45" fmla="*/ 170 h 763"/>
                  <a:gd name="T46" fmla="*/ 141 w 187"/>
                  <a:gd name="T47" fmla="*/ 240 h 763"/>
                  <a:gd name="T48" fmla="*/ 163 w 187"/>
                  <a:gd name="T49" fmla="*/ 378 h 763"/>
                  <a:gd name="T50" fmla="*/ 148 w 187"/>
                  <a:gd name="T51" fmla="*/ 383 h 763"/>
                  <a:gd name="T52" fmla="*/ 135 w 187"/>
                  <a:gd name="T53" fmla="*/ 502 h 763"/>
                  <a:gd name="T54" fmla="*/ 108 w 187"/>
                  <a:gd name="T55" fmla="*/ 641 h 763"/>
                  <a:gd name="T56" fmla="*/ 105 w 187"/>
                  <a:gd name="T57" fmla="*/ 684 h 763"/>
                  <a:gd name="T58" fmla="*/ 127 w 187"/>
                  <a:gd name="T59" fmla="*/ 703 h 763"/>
                  <a:gd name="T60" fmla="*/ 171 w 187"/>
                  <a:gd name="T61" fmla="*/ 734 h 763"/>
                  <a:gd name="T62" fmla="*/ 94 w 187"/>
                  <a:gd name="T63" fmla="*/ 734 h 763"/>
                  <a:gd name="T64" fmla="*/ 61 w 187"/>
                  <a:gd name="T65" fmla="*/ 701 h 763"/>
                  <a:gd name="T66" fmla="*/ 63 w 187"/>
                  <a:gd name="T67" fmla="*/ 686 h 763"/>
                  <a:gd name="T68" fmla="*/ 65 w 187"/>
                  <a:gd name="T69" fmla="*/ 603 h 763"/>
                  <a:gd name="T70" fmla="*/ 59 w 187"/>
                  <a:gd name="T71" fmla="*/ 686 h 763"/>
                  <a:gd name="T72" fmla="*/ 56 w 187"/>
                  <a:gd name="T73" fmla="*/ 692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763">
                    <a:moveTo>
                      <a:pt x="56" y="692"/>
                    </a:moveTo>
                    <a:cubicBezTo>
                      <a:pt x="56" y="692"/>
                      <a:pt x="60" y="695"/>
                      <a:pt x="66" y="702"/>
                    </a:cubicBezTo>
                    <a:cubicBezTo>
                      <a:pt x="71" y="708"/>
                      <a:pt x="84" y="720"/>
                      <a:pt x="92" y="725"/>
                    </a:cubicBezTo>
                    <a:cubicBezTo>
                      <a:pt x="101" y="731"/>
                      <a:pt x="103" y="735"/>
                      <a:pt x="97" y="741"/>
                    </a:cubicBezTo>
                    <a:cubicBezTo>
                      <a:pt x="91" y="747"/>
                      <a:pt x="41" y="763"/>
                      <a:pt x="28" y="745"/>
                    </a:cubicBezTo>
                    <a:cubicBezTo>
                      <a:pt x="28" y="745"/>
                      <a:pt x="23" y="742"/>
                      <a:pt x="17" y="741"/>
                    </a:cubicBezTo>
                    <a:cubicBezTo>
                      <a:pt x="12" y="739"/>
                      <a:pt x="7" y="732"/>
                      <a:pt x="8" y="724"/>
                    </a:cubicBezTo>
                    <a:cubicBezTo>
                      <a:pt x="10" y="716"/>
                      <a:pt x="6" y="702"/>
                      <a:pt x="10" y="702"/>
                    </a:cubicBezTo>
                    <a:cubicBezTo>
                      <a:pt x="10" y="702"/>
                      <a:pt x="14" y="688"/>
                      <a:pt x="11" y="688"/>
                    </a:cubicBezTo>
                    <a:cubicBezTo>
                      <a:pt x="0" y="686"/>
                      <a:pt x="0" y="686"/>
                      <a:pt x="0" y="686"/>
                    </a:cubicBezTo>
                    <a:cubicBezTo>
                      <a:pt x="0" y="686"/>
                      <a:pt x="9" y="604"/>
                      <a:pt x="13" y="576"/>
                    </a:cubicBezTo>
                    <a:cubicBezTo>
                      <a:pt x="18" y="549"/>
                      <a:pt x="10" y="584"/>
                      <a:pt x="15" y="568"/>
                    </a:cubicBezTo>
                    <a:cubicBezTo>
                      <a:pt x="20" y="552"/>
                      <a:pt x="17" y="554"/>
                      <a:pt x="20" y="545"/>
                    </a:cubicBezTo>
                    <a:cubicBezTo>
                      <a:pt x="23" y="535"/>
                      <a:pt x="19" y="522"/>
                      <a:pt x="23" y="513"/>
                    </a:cubicBezTo>
                    <a:cubicBezTo>
                      <a:pt x="27" y="504"/>
                      <a:pt x="24" y="493"/>
                      <a:pt x="23" y="479"/>
                    </a:cubicBezTo>
                    <a:cubicBezTo>
                      <a:pt x="23" y="466"/>
                      <a:pt x="21" y="445"/>
                      <a:pt x="24" y="433"/>
                    </a:cubicBezTo>
                    <a:cubicBezTo>
                      <a:pt x="27" y="421"/>
                      <a:pt x="17" y="395"/>
                      <a:pt x="23" y="384"/>
                    </a:cubicBezTo>
                    <a:cubicBezTo>
                      <a:pt x="13" y="379"/>
                      <a:pt x="13" y="379"/>
                      <a:pt x="13" y="379"/>
                    </a:cubicBezTo>
                    <a:cubicBezTo>
                      <a:pt x="13" y="379"/>
                      <a:pt x="36" y="320"/>
                      <a:pt x="39" y="300"/>
                    </a:cubicBezTo>
                    <a:cubicBezTo>
                      <a:pt x="42" y="280"/>
                      <a:pt x="36" y="256"/>
                      <a:pt x="25" y="239"/>
                    </a:cubicBezTo>
                    <a:cubicBezTo>
                      <a:pt x="15" y="221"/>
                      <a:pt x="6" y="191"/>
                      <a:pt x="6" y="170"/>
                    </a:cubicBezTo>
                    <a:cubicBezTo>
                      <a:pt x="5" y="149"/>
                      <a:pt x="11" y="133"/>
                      <a:pt x="25" y="123"/>
                    </a:cubicBezTo>
                    <a:cubicBezTo>
                      <a:pt x="25" y="123"/>
                      <a:pt x="32" y="121"/>
                      <a:pt x="36" y="122"/>
                    </a:cubicBezTo>
                    <a:cubicBezTo>
                      <a:pt x="42" y="110"/>
                      <a:pt x="42" y="110"/>
                      <a:pt x="42" y="110"/>
                    </a:cubicBezTo>
                    <a:cubicBezTo>
                      <a:pt x="42" y="110"/>
                      <a:pt x="44" y="105"/>
                      <a:pt x="46" y="107"/>
                    </a:cubicBezTo>
                    <a:cubicBezTo>
                      <a:pt x="46" y="107"/>
                      <a:pt x="49" y="102"/>
                      <a:pt x="39" y="90"/>
                    </a:cubicBezTo>
                    <a:cubicBezTo>
                      <a:pt x="39" y="90"/>
                      <a:pt x="16" y="70"/>
                      <a:pt x="29" y="60"/>
                    </a:cubicBezTo>
                    <a:cubicBezTo>
                      <a:pt x="29" y="60"/>
                      <a:pt x="13" y="7"/>
                      <a:pt x="56" y="5"/>
                    </a:cubicBezTo>
                    <a:cubicBezTo>
                      <a:pt x="56" y="5"/>
                      <a:pt x="95" y="0"/>
                      <a:pt x="97" y="35"/>
                    </a:cubicBezTo>
                    <a:cubicBezTo>
                      <a:pt x="97" y="35"/>
                      <a:pt x="98" y="47"/>
                      <a:pt x="95" y="51"/>
                    </a:cubicBezTo>
                    <a:cubicBezTo>
                      <a:pt x="95" y="51"/>
                      <a:pt x="100" y="61"/>
                      <a:pt x="97" y="73"/>
                    </a:cubicBezTo>
                    <a:cubicBezTo>
                      <a:pt x="97" y="73"/>
                      <a:pt x="94" y="84"/>
                      <a:pt x="95" y="91"/>
                    </a:cubicBezTo>
                    <a:cubicBezTo>
                      <a:pt x="95" y="91"/>
                      <a:pt x="98" y="108"/>
                      <a:pt x="86" y="110"/>
                    </a:cubicBezTo>
                    <a:cubicBezTo>
                      <a:pt x="86" y="110"/>
                      <a:pt x="89" y="114"/>
                      <a:pt x="92" y="114"/>
                    </a:cubicBezTo>
                    <a:cubicBezTo>
                      <a:pt x="94" y="115"/>
                      <a:pt x="96" y="127"/>
                      <a:pt x="96" y="127"/>
                    </a:cubicBezTo>
                    <a:cubicBezTo>
                      <a:pt x="96" y="127"/>
                      <a:pt x="111" y="134"/>
                      <a:pt x="120" y="149"/>
                    </a:cubicBezTo>
                    <a:cubicBezTo>
                      <a:pt x="120" y="149"/>
                      <a:pt x="142" y="128"/>
                      <a:pt x="145" y="129"/>
                    </a:cubicBezTo>
                    <a:cubicBezTo>
                      <a:pt x="145" y="129"/>
                      <a:pt x="151" y="125"/>
                      <a:pt x="150" y="113"/>
                    </a:cubicBezTo>
                    <a:cubicBezTo>
                      <a:pt x="150" y="113"/>
                      <a:pt x="147" y="96"/>
                      <a:pt x="147" y="92"/>
                    </a:cubicBezTo>
                    <a:cubicBezTo>
                      <a:pt x="147" y="88"/>
                      <a:pt x="148" y="76"/>
                      <a:pt x="151" y="72"/>
                    </a:cubicBezTo>
                    <a:cubicBezTo>
                      <a:pt x="154" y="69"/>
                      <a:pt x="163" y="62"/>
                      <a:pt x="171" y="63"/>
                    </a:cubicBezTo>
                    <a:cubicBezTo>
                      <a:pt x="178" y="63"/>
                      <a:pt x="187" y="65"/>
                      <a:pt x="185" y="77"/>
                    </a:cubicBezTo>
                    <a:cubicBezTo>
                      <a:pt x="183" y="88"/>
                      <a:pt x="178" y="92"/>
                      <a:pt x="177" y="99"/>
                    </a:cubicBezTo>
                    <a:cubicBezTo>
                      <a:pt x="176" y="106"/>
                      <a:pt x="181" y="122"/>
                      <a:pt x="170" y="129"/>
                    </a:cubicBezTo>
                    <a:cubicBezTo>
                      <a:pt x="170" y="129"/>
                      <a:pt x="165" y="144"/>
                      <a:pt x="164" y="147"/>
                    </a:cubicBezTo>
                    <a:cubicBezTo>
                      <a:pt x="164" y="147"/>
                      <a:pt x="174" y="158"/>
                      <a:pt x="170" y="170"/>
                    </a:cubicBezTo>
                    <a:cubicBezTo>
                      <a:pt x="146" y="193"/>
                      <a:pt x="146" y="193"/>
                      <a:pt x="146" y="193"/>
                    </a:cubicBezTo>
                    <a:cubicBezTo>
                      <a:pt x="146" y="193"/>
                      <a:pt x="147" y="213"/>
                      <a:pt x="141" y="240"/>
                    </a:cubicBezTo>
                    <a:cubicBezTo>
                      <a:pt x="136" y="267"/>
                      <a:pt x="149" y="288"/>
                      <a:pt x="152" y="301"/>
                    </a:cubicBezTo>
                    <a:cubicBezTo>
                      <a:pt x="154" y="314"/>
                      <a:pt x="165" y="357"/>
                      <a:pt x="163" y="378"/>
                    </a:cubicBezTo>
                    <a:cubicBezTo>
                      <a:pt x="163" y="379"/>
                      <a:pt x="163" y="380"/>
                      <a:pt x="163" y="381"/>
                    </a:cubicBezTo>
                    <a:cubicBezTo>
                      <a:pt x="148" y="383"/>
                      <a:pt x="148" y="383"/>
                      <a:pt x="148" y="383"/>
                    </a:cubicBezTo>
                    <a:cubicBezTo>
                      <a:pt x="148" y="383"/>
                      <a:pt x="156" y="398"/>
                      <a:pt x="151" y="433"/>
                    </a:cubicBezTo>
                    <a:cubicBezTo>
                      <a:pt x="146" y="467"/>
                      <a:pt x="139" y="480"/>
                      <a:pt x="135" y="502"/>
                    </a:cubicBezTo>
                    <a:cubicBezTo>
                      <a:pt x="130" y="525"/>
                      <a:pt x="127" y="551"/>
                      <a:pt x="120" y="564"/>
                    </a:cubicBezTo>
                    <a:cubicBezTo>
                      <a:pt x="113" y="578"/>
                      <a:pt x="110" y="627"/>
                      <a:pt x="108" y="641"/>
                    </a:cubicBezTo>
                    <a:cubicBezTo>
                      <a:pt x="106" y="656"/>
                      <a:pt x="108" y="682"/>
                      <a:pt x="108" y="682"/>
                    </a:cubicBezTo>
                    <a:cubicBezTo>
                      <a:pt x="105" y="684"/>
                      <a:pt x="105" y="684"/>
                      <a:pt x="105" y="684"/>
                    </a:cubicBezTo>
                    <a:cubicBezTo>
                      <a:pt x="105" y="684"/>
                      <a:pt x="107" y="691"/>
                      <a:pt x="110" y="694"/>
                    </a:cubicBezTo>
                    <a:cubicBezTo>
                      <a:pt x="110" y="694"/>
                      <a:pt x="120" y="695"/>
                      <a:pt x="127" y="703"/>
                    </a:cubicBezTo>
                    <a:cubicBezTo>
                      <a:pt x="127" y="703"/>
                      <a:pt x="138" y="718"/>
                      <a:pt x="158" y="720"/>
                    </a:cubicBezTo>
                    <a:cubicBezTo>
                      <a:pt x="158" y="720"/>
                      <a:pt x="184" y="725"/>
                      <a:pt x="171" y="734"/>
                    </a:cubicBezTo>
                    <a:cubicBezTo>
                      <a:pt x="171" y="734"/>
                      <a:pt x="136" y="748"/>
                      <a:pt x="107" y="732"/>
                    </a:cubicBezTo>
                    <a:cubicBezTo>
                      <a:pt x="107" y="732"/>
                      <a:pt x="97" y="732"/>
                      <a:pt x="94" y="734"/>
                    </a:cubicBezTo>
                    <a:cubicBezTo>
                      <a:pt x="69" y="735"/>
                      <a:pt x="69" y="735"/>
                      <a:pt x="69" y="735"/>
                    </a:cubicBezTo>
                    <a:cubicBezTo>
                      <a:pt x="69" y="735"/>
                      <a:pt x="55" y="720"/>
                      <a:pt x="61" y="701"/>
                    </a:cubicBezTo>
                    <a:cubicBezTo>
                      <a:pt x="61" y="701"/>
                      <a:pt x="62" y="698"/>
                      <a:pt x="63" y="699"/>
                    </a:cubicBezTo>
                    <a:cubicBezTo>
                      <a:pt x="63" y="699"/>
                      <a:pt x="63" y="689"/>
                      <a:pt x="63" y="686"/>
                    </a:cubicBezTo>
                    <a:cubicBezTo>
                      <a:pt x="63" y="686"/>
                      <a:pt x="57" y="687"/>
                      <a:pt x="56" y="682"/>
                    </a:cubicBezTo>
                    <a:cubicBezTo>
                      <a:pt x="56" y="682"/>
                      <a:pt x="61" y="616"/>
                      <a:pt x="65" y="603"/>
                    </a:cubicBezTo>
                    <a:cubicBezTo>
                      <a:pt x="65" y="603"/>
                      <a:pt x="69" y="590"/>
                      <a:pt x="69" y="614"/>
                    </a:cubicBezTo>
                    <a:cubicBezTo>
                      <a:pt x="69" y="639"/>
                      <a:pt x="59" y="686"/>
                      <a:pt x="59" y="686"/>
                    </a:cubicBezTo>
                    <a:cubicBezTo>
                      <a:pt x="54" y="687"/>
                      <a:pt x="54" y="687"/>
                      <a:pt x="54" y="687"/>
                    </a:cubicBezTo>
                    <a:lnTo>
                      <a:pt x="56" y="692"/>
                    </a:ln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16">
                <a:extLst>
                  <a:ext uri="{FF2B5EF4-FFF2-40B4-BE49-F238E27FC236}">
                    <a16:creationId xmlns:a16="http://schemas.microsoft.com/office/drawing/2014/main" id="{0E7B4A24-3186-4334-B4F2-C347E6F83452}"/>
                  </a:ext>
                </a:extLst>
              </p:cNvPr>
              <p:cNvSpPr>
                <a:spLocks/>
              </p:cNvSpPr>
              <p:nvPr/>
            </p:nvSpPr>
            <p:spPr bwMode="auto">
              <a:xfrm>
                <a:off x="8188326" y="3911600"/>
                <a:ext cx="282575" cy="384175"/>
              </a:xfrm>
              <a:custGeom>
                <a:avLst/>
                <a:gdLst>
                  <a:gd name="T0" fmla="*/ 178 w 178"/>
                  <a:gd name="T1" fmla="*/ 206 h 242"/>
                  <a:gd name="T2" fmla="*/ 124 w 178"/>
                  <a:gd name="T3" fmla="*/ 0 h 242"/>
                  <a:gd name="T4" fmla="*/ 0 w 178"/>
                  <a:gd name="T5" fmla="*/ 46 h 242"/>
                  <a:gd name="T6" fmla="*/ 36 w 178"/>
                  <a:gd name="T7" fmla="*/ 242 h 242"/>
                  <a:gd name="T8" fmla="*/ 178 w 178"/>
                  <a:gd name="T9" fmla="*/ 206 h 242"/>
                </a:gdLst>
                <a:ahLst/>
                <a:cxnLst>
                  <a:cxn ang="0">
                    <a:pos x="T0" y="T1"/>
                  </a:cxn>
                  <a:cxn ang="0">
                    <a:pos x="T2" y="T3"/>
                  </a:cxn>
                  <a:cxn ang="0">
                    <a:pos x="T4" y="T5"/>
                  </a:cxn>
                  <a:cxn ang="0">
                    <a:pos x="T6" y="T7"/>
                  </a:cxn>
                  <a:cxn ang="0">
                    <a:pos x="T8" y="T9"/>
                  </a:cxn>
                </a:cxnLst>
                <a:rect l="0" t="0" r="r" b="b"/>
                <a:pathLst>
                  <a:path w="178" h="242">
                    <a:moveTo>
                      <a:pt x="178" y="206"/>
                    </a:moveTo>
                    <a:lnTo>
                      <a:pt x="124" y="0"/>
                    </a:lnTo>
                    <a:lnTo>
                      <a:pt x="0" y="46"/>
                    </a:lnTo>
                    <a:lnTo>
                      <a:pt x="36" y="242"/>
                    </a:lnTo>
                    <a:lnTo>
                      <a:pt x="178" y="206"/>
                    </a:ln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8" name="Freeform 118">
              <a:extLst>
                <a:ext uri="{FF2B5EF4-FFF2-40B4-BE49-F238E27FC236}">
                  <a16:creationId xmlns:a16="http://schemas.microsoft.com/office/drawing/2014/main" id="{8F22E261-731A-4D3C-826C-9018B5D32A8C}"/>
                </a:ext>
              </a:extLst>
            </p:cNvPr>
            <p:cNvSpPr>
              <a:spLocks noEditPoints="1"/>
            </p:cNvSpPr>
            <p:nvPr/>
          </p:nvSpPr>
          <p:spPr bwMode="auto">
            <a:xfrm>
              <a:off x="1246935" y="2872370"/>
              <a:ext cx="475869" cy="1505325"/>
            </a:xfrm>
            <a:custGeom>
              <a:avLst/>
              <a:gdLst>
                <a:gd name="T0" fmla="*/ 193 w 253"/>
                <a:gd name="T1" fmla="*/ 151 h 798"/>
                <a:gd name="T2" fmla="*/ 182 w 253"/>
                <a:gd name="T3" fmla="*/ 103 h 798"/>
                <a:gd name="T4" fmla="*/ 165 w 253"/>
                <a:gd name="T5" fmla="*/ 92 h 798"/>
                <a:gd name="T6" fmla="*/ 162 w 253"/>
                <a:gd name="T7" fmla="*/ 50 h 798"/>
                <a:gd name="T8" fmla="*/ 95 w 253"/>
                <a:gd name="T9" fmla="*/ 103 h 798"/>
                <a:gd name="T10" fmla="*/ 80 w 253"/>
                <a:gd name="T11" fmla="*/ 141 h 798"/>
                <a:gd name="T12" fmla="*/ 27 w 253"/>
                <a:gd name="T13" fmla="*/ 149 h 798"/>
                <a:gd name="T14" fmla="*/ 3 w 253"/>
                <a:gd name="T15" fmla="*/ 255 h 798"/>
                <a:gd name="T16" fmla="*/ 20 w 253"/>
                <a:gd name="T17" fmla="*/ 388 h 798"/>
                <a:gd name="T18" fmla="*/ 29 w 253"/>
                <a:gd name="T19" fmla="*/ 390 h 798"/>
                <a:gd name="T20" fmla="*/ 48 w 253"/>
                <a:gd name="T21" fmla="*/ 409 h 798"/>
                <a:gd name="T22" fmla="*/ 47 w 253"/>
                <a:gd name="T23" fmla="*/ 488 h 798"/>
                <a:gd name="T24" fmla="*/ 28 w 253"/>
                <a:gd name="T25" fmla="*/ 615 h 798"/>
                <a:gd name="T26" fmla="*/ 16 w 253"/>
                <a:gd name="T27" fmla="*/ 733 h 798"/>
                <a:gd name="T28" fmla="*/ 24 w 253"/>
                <a:gd name="T29" fmla="*/ 798 h 798"/>
                <a:gd name="T30" fmla="*/ 65 w 253"/>
                <a:gd name="T31" fmla="*/ 772 h 798"/>
                <a:gd name="T32" fmla="*/ 70 w 253"/>
                <a:gd name="T33" fmla="*/ 712 h 798"/>
                <a:gd name="T34" fmla="*/ 85 w 253"/>
                <a:gd name="T35" fmla="*/ 613 h 798"/>
                <a:gd name="T36" fmla="*/ 122 w 253"/>
                <a:gd name="T37" fmla="*/ 478 h 798"/>
                <a:gd name="T38" fmla="*/ 130 w 253"/>
                <a:gd name="T39" fmla="*/ 489 h 798"/>
                <a:gd name="T40" fmla="*/ 138 w 253"/>
                <a:gd name="T41" fmla="*/ 607 h 798"/>
                <a:gd name="T42" fmla="*/ 128 w 253"/>
                <a:gd name="T43" fmla="*/ 679 h 798"/>
                <a:gd name="T44" fmla="*/ 114 w 253"/>
                <a:gd name="T45" fmla="*/ 722 h 798"/>
                <a:gd name="T46" fmla="*/ 121 w 253"/>
                <a:gd name="T47" fmla="*/ 795 h 798"/>
                <a:gd name="T48" fmla="*/ 210 w 253"/>
                <a:gd name="T49" fmla="*/ 784 h 798"/>
                <a:gd name="T50" fmla="*/ 173 w 253"/>
                <a:gd name="T51" fmla="*/ 768 h 798"/>
                <a:gd name="T52" fmla="*/ 184 w 253"/>
                <a:gd name="T53" fmla="*/ 617 h 798"/>
                <a:gd name="T54" fmla="*/ 189 w 253"/>
                <a:gd name="T55" fmla="*/ 502 h 798"/>
                <a:gd name="T56" fmla="*/ 210 w 253"/>
                <a:gd name="T57" fmla="*/ 428 h 798"/>
                <a:gd name="T58" fmla="*/ 187 w 253"/>
                <a:gd name="T59" fmla="*/ 297 h 798"/>
                <a:gd name="T60" fmla="*/ 241 w 253"/>
                <a:gd name="T61" fmla="*/ 239 h 798"/>
                <a:gd name="T62" fmla="*/ 46 w 253"/>
                <a:gd name="T63" fmla="*/ 328 h 798"/>
                <a:gd name="T64" fmla="*/ 39 w 253"/>
                <a:gd name="T65" fmla="*/ 294 h 798"/>
                <a:gd name="T66" fmla="*/ 49 w 253"/>
                <a:gd name="T67" fmla="*/ 252 h 798"/>
                <a:gd name="T68" fmla="*/ 128 w 253"/>
                <a:gd name="T69" fmla="*/ 389 h 798"/>
                <a:gd name="T70" fmla="*/ 115 w 253"/>
                <a:gd name="T71" fmla="*/ 156 h 798"/>
                <a:gd name="T72" fmla="*/ 133 w 253"/>
                <a:gd name="T73" fmla="*/ 155 h 798"/>
                <a:gd name="T74" fmla="*/ 142 w 253"/>
                <a:gd name="T75" fmla="*/ 376 h 798"/>
                <a:gd name="T76" fmla="*/ 173 w 253"/>
                <a:gd name="T77" fmla="*/ 156 h 798"/>
                <a:gd name="T78" fmla="*/ 144 w 253"/>
                <a:gd name="T79" fmla="*/ 135 h 798"/>
                <a:gd name="T80" fmla="*/ 168 w 253"/>
                <a:gd name="T81" fmla="*/ 142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798">
                  <a:moveTo>
                    <a:pt x="233" y="205"/>
                  </a:moveTo>
                  <a:cubicBezTo>
                    <a:pt x="233" y="205"/>
                    <a:pt x="205" y="148"/>
                    <a:pt x="193" y="151"/>
                  </a:cubicBezTo>
                  <a:cubicBezTo>
                    <a:pt x="193" y="151"/>
                    <a:pt x="186" y="135"/>
                    <a:pt x="187" y="131"/>
                  </a:cubicBezTo>
                  <a:cubicBezTo>
                    <a:pt x="188" y="127"/>
                    <a:pt x="197" y="107"/>
                    <a:pt x="182" y="103"/>
                  </a:cubicBezTo>
                  <a:cubicBezTo>
                    <a:pt x="164" y="98"/>
                    <a:pt x="164" y="98"/>
                    <a:pt x="164" y="98"/>
                  </a:cubicBezTo>
                  <a:cubicBezTo>
                    <a:pt x="164" y="98"/>
                    <a:pt x="165" y="96"/>
                    <a:pt x="165" y="92"/>
                  </a:cubicBezTo>
                  <a:cubicBezTo>
                    <a:pt x="171" y="92"/>
                    <a:pt x="168" y="84"/>
                    <a:pt x="166" y="79"/>
                  </a:cubicBezTo>
                  <a:cubicBezTo>
                    <a:pt x="166" y="70"/>
                    <a:pt x="165" y="60"/>
                    <a:pt x="162" y="50"/>
                  </a:cubicBezTo>
                  <a:cubicBezTo>
                    <a:pt x="162" y="50"/>
                    <a:pt x="138" y="0"/>
                    <a:pt x="91" y="45"/>
                  </a:cubicBezTo>
                  <a:cubicBezTo>
                    <a:pt x="91" y="45"/>
                    <a:pt x="76" y="71"/>
                    <a:pt x="95" y="103"/>
                  </a:cubicBezTo>
                  <a:cubicBezTo>
                    <a:pt x="95" y="103"/>
                    <a:pt x="102" y="122"/>
                    <a:pt x="98" y="126"/>
                  </a:cubicBezTo>
                  <a:cubicBezTo>
                    <a:pt x="93" y="129"/>
                    <a:pt x="87" y="137"/>
                    <a:pt x="80" y="141"/>
                  </a:cubicBezTo>
                  <a:cubicBezTo>
                    <a:pt x="72" y="144"/>
                    <a:pt x="50" y="149"/>
                    <a:pt x="42" y="148"/>
                  </a:cubicBezTo>
                  <a:cubicBezTo>
                    <a:pt x="35" y="147"/>
                    <a:pt x="27" y="149"/>
                    <a:pt x="27" y="149"/>
                  </a:cubicBezTo>
                  <a:cubicBezTo>
                    <a:pt x="27" y="149"/>
                    <a:pt x="12" y="189"/>
                    <a:pt x="8" y="211"/>
                  </a:cubicBezTo>
                  <a:cubicBezTo>
                    <a:pt x="3" y="233"/>
                    <a:pt x="3" y="243"/>
                    <a:pt x="3" y="255"/>
                  </a:cubicBezTo>
                  <a:cubicBezTo>
                    <a:pt x="2" y="267"/>
                    <a:pt x="0" y="298"/>
                    <a:pt x="1" y="306"/>
                  </a:cubicBezTo>
                  <a:cubicBezTo>
                    <a:pt x="2" y="315"/>
                    <a:pt x="13" y="380"/>
                    <a:pt x="20" y="388"/>
                  </a:cubicBezTo>
                  <a:cubicBezTo>
                    <a:pt x="27" y="385"/>
                    <a:pt x="27" y="385"/>
                    <a:pt x="27" y="385"/>
                  </a:cubicBezTo>
                  <a:cubicBezTo>
                    <a:pt x="29" y="390"/>
                    <a:pt x="29" y="390"/>
                    <a:pt x="29" y="390"/>
                  </a:cubicBezTo>
                  <a:cubicBezTo>
                    <a:pt x="35" y="387"/>
                    <a:pt x="35" y="387"/>
                    <a:pt x="35" y="387"/>
                  </a:cubicBezTo>
                  <a:cubicBezTo>
                    <a:pt x="35" y="387"/>
                    <a:pt x="42" y="404"/>
                    <a:pt x="48" y="409"/>
                  </a:cubicBezTo>
                  <a:cubicBezTo>
                    <a:pt x="51" y="453"/>
                    <a:pt x="51" y="453"/>
                    <a:pt x="51" y="453"/>
                  </a:cubicBezTo>
                  <a:cubicBezTo>
                    <a:pt x="51" y="453"/>
                    <a:pt x="53" y="469"/>
                    <a:pt x="47" y="488"/>
                  </a:cubicBezTo>
                  <a:cubicBezTo>
                    <a:pt x="41" y="506"/>
                    <a:pt x="47" y="529"/>
                    <a:pt x="46" y="545"/>
                  </a:cubicBezTo>
                  <a:cubicBezTo>
                    <a:pt x="45" y="561"/>
                    <a:pt x="31" y="606"/>
                    <a:pt x="28" y="615"/>
                  </a:cubicBezTo>
                  <a:cubicBezTo>
                    <a:pt x="24" y="625"/>
                    <a:pt x="17" y="678"/>
                    <a:pt x="18" y="693"/>
                  </a:cubicBezTo>
                  <a:cubicBezTo>
                    <a:pt x="19" y="709"/>
                    <a:pt x="15" y="725"/>
                    <a:pt x="16" y="733"/>
                  </a:cubicBezTo>
                  <a:cubicBezTo>
                    <a:pt x="17" y="742"/>
                    <a:pt x="24" y="753"/>
                    <a:pt x="25" y="760"/>
                  </a:cubicBezTo>
                  <a:cubicBezTo>
                    <a:pt x="26" y="767"/>
                    <a:pt x="9" y="798"/>
                    <a:pt x="24" y="798"/>
                  </a:cubicBezTo>
                  <a:cubicBezTo>
                    <a:pt x="39" y="798"/>
                    <a:pt x="64" y="797"/>
                    <a:pt x="64" y="797"/>
                  </a:cubicBezTo>
                  <a:cubicBezTo>
                    <a:pt x="64" y="797"/>
                    <a:pt x="68" y="777"/>
                    <a:pt x="65" y="772"/>
                  </a:cubicBezTo>
                  <a:cubicBezTo>
                    <a:pt x="65" y="772"/>
                    <a:pt x="89" y="745"/>
                    <a:pt x="73" y="732"/>
                  </a:cubicBezTo>
                  <a:cubicBezTo>
                    <a:pt x="58" y="720"/>
                    <a:pt x="67" y="723"/>
                    <a:pt x="70" y="712"/>
                  </a:cubicBezTo>
                  <a:cubicBezTo>
                    <a:pt x="73" y="700"/>
                    <a:pt x="82" y="679"/>
                    <a:pt x="82" y="668"/>
                  </a:cubicBezTo>
                  <a:cubicBezTo>
                    <a:pt x="82" y="658"/>
                    <a:pt x="83" y="626"/>
                    <a:pt x="85" y="613"/>
                  </a:cubicBezTo>
                  <a:cubicBezTo>
                    <a:pt x="86" y="600"/>
                    <a:pt x="95" y="565"/>
                    <a:pt x="104" y="540"/>
                  </a:cubicBezTo>
                  <a:cubicBezTo>
                    <a:pt x="112" y="515"/>
                    <a:pt x="122" y="486"/>
                    <a:pt x="122" y="478"/>
                  </a:cubicBezTo>
                  <a:cubicBezTo>
                    <a:pt x="122" y="470"/>
                    <a:pt x="125" y="463"/>
                    <a:pt x="125" y="463"/>
                  </a:cubicBezTo>
                  <a:cubicBezTo>
                    <a:pt x="125" y="463"/>
                    <a:pt x="130" y="484"/>
                    <a:pt x="130" y="489"/>
                  </a:cubicBezTo>
                  <a:cubicBezTo>
                    <a:pt x="130" y="493"/>
                    <a:pt x="136" y="529"/>
                    <a:pt x="133" y="541"/>
                  </a:cubicBezTo>
                  <a:cubicBezTo>
                    <a:pt x="131" y="552"/>
                    <a:pt x="139" y="600"/>
                    <a:pt x="138" y="607"/>
                  </a:cubicBezTo>
                  <a:cubicBezTo>
                    <a:pt x="136" y="614"/>
                    <a:pt x="132" y="615"/>
                    <a:pt x="131" y="625"/>
                  </a:cubicBezTo>
                  <a:cubicBezTo>
                    <a:pt x="129" y="634"/>
                    <a:pt x="129" y="668"/>
                    <a:pt x="128" y="679"/>
                  </a:cubicBezTo>
                  <a:cubicBezTo>
                    <a:pt x="127" y="691"/>
                    <a:pt x="120" y="692"/>
                    <a:pt x="120" y="702"/>
                  </a:cubicBezTo>
                  <a:cubicBezTo>
                    <a:pt x="120" y="712"/>
                    <a:pt x="118" y="713"/>
                    <a:pt x="114" y="722"/>
                  </a:cubicBezTo>
                  <a:cubicBezTo>
                    <a:pt x="111" y="731"/>
                    <a:pt x="117" y="765"/>
                    <a:pt x="114" y="769"/>
                  </a:cubicBezTo>
                  <a:cubicBezTo>
                    <a:pt x="112" y="773"/>
                    <a:pt x="110" y="796"/>
                    <a:pt x="121" y="795"/>
                  </a:cubicBezTo>
                  <a:cubicBezTo>
                    <a:pt x="132" y="794"/>
                    <a:pt x="157" y="792"/>
                    <a:pt x="162" y="795"/>
                  </a:cubicBezTo>
                  <a:cubicBezTo>
                    <a:pt x="167" y="798"/>
                    <a:pt x="219" y="795"/>
                    <a:pt x="210" y="784"/>
                  </a:cubicBezTo>
                  <a:cubicBezTo>
                    <a:pt x="202" y="772"/>
                    <a:pt x="199" y="776"/>
                    <a:pt x="191" y="776"/>
                  </a:cubicBezTo>
                  <a:cubicBezTo>
                    <a:pt x="183" y="776"/>
                    <a:pt x="176" y="774"/>
                    <a:pt x="173" y="768"/>
                  </a:cubicBezTo>
                  <a:cubicBezTo>
                    <a:pt x="170" y="762"/>
                    <a:pt x="172" y="758"/>
                    <a:pt x="172" y="751"/>
                  </a:cubicBezTo>
                  <a:cubicBezTo>
                    <a:pt x="172" y="743"/>
                    <a:pt x="189" y="652"/>
                    <a:pt x="184" y="617"/>
                  </a:cubicBezTo>
                  <a:cubicBezTo>
                    <a:pt x="179" y="582"/>
                    <a:pt x="179" y="602"/>
                    <a:pt x="182" y="581"/>
                  </a:cubicBezTo>
                  <a:cubicBezTo>
                    <a:pt x="186" y="561"/>
                    <a:pt x="188" y="525"/>
                    <a:pt x="189" y="502"/>
                  </a:cubicBezTo>
                  <a:cubicBezTo>
                    <a:pt x="191" y="480"/>
                    <a:pt x="201" y="434"/>
                    <a:pt x="197" y="428"/>
                  </a:cubicBezTo>
                  <a:cubicBezTo>
                    <a:pt x="210" y="428"/>
                    <a:pt x="210" y="428"/>
                    <a:pt x="210" y="428"/>
                  </a:cubicBezTo>
                  <a:cubicBezTo>
                    <a:pt x="210" y="428"/>
                    <a:pt x="207" y="364"/>
                    <a:pt x="198" y="343"/>
                  </a:cubicBezTo>
                  <a:cubicBezTo>
                    <a:pt x="189" y="322"/>
                    <a:pt x="189" y="306"/>
                    <a:pt x="187" y="297"/>
                  </a:cubicBezTo>
                  <a:cubicBezTo>
                    <a:pt x="184" y="287"/>
                    <a:pt x="186" y="241"/>
                    <a:pt x="186" y="241"/>
                  </a:cubicBezTo>
                  <a:cubicBezTo>
                    <a:pt x="186" y="241"/>
                    <a:pt x="230" y="261"/>
                    <a:pt x="241" y="239"/>
                  </a:cubicBezTo>
                  <a:cubicBezTo>
                    <a:pt x="241" y="239"/>
                    <a:pt x="253" y="229"/>
                    <a:pt x="233" y="205"/>
                  </a:cubicBezTo>
                  <a:close/>
                  <a:moveTo>
                    <a:pt x="46" y="328"/>
                  </a:moveTo>
                  <a:cubicBezTo>
                    <a:pt x="46" y="328"/>
                    <a:pt x="42" y="322"/>
                    <a:pt x="41" y="316"/>
                  </a:cubicBezTo>
                  <a:cubicBezTo>
                    <a:pt x="41" y="310"/>
                    <a:pt x="39" y="294"/>
                    <a:pt x="39" y="294"/>
                  </a:cubicBezTo>
                  <a:cubicBezTo>
                    <a:pt x="39" y="294"/>
                    <a:pt x="38" y="290"/>
                    <a:pt x="40" y="286"/>
                  </a:cubicBezTo>
                  <a:cubicBezTo>
                    <a:pt x="41" y="283"/>
                    <a:pt x="49" y="252"/>
                    <a:pt x="49" y="252"/>
                  </a:cubicBezTo>
                  <a:cubicBezTo>
                    <a:pt x="49" y="252"/>
                    <a:pt x="63" y="294"/>
                    <a:pt x="46" y="328"/>
                  </a:cubicBezTo>
                  <a:close/>
                  <a:moveTo>
                    <a:pt x="128" y="389"/>
                  </a:moveTo>
                  <a:cubicBezTo>
                    <a:pt x="115" y="378"/>
                    <a:pt x="115" y="378"/>
                    <a:pt x="115" y="378"/>
                  </a:cubicBezTo>
                  <a:cubicBezTo>
                    <a:pt x="127" y="236"/>
                    <a:pt x="115" y="156"/>
                    <a:pt x="115" y="156"/>
                  </a:cubicBezTo>
                  <a:cubicBezTo>
                    <a:pt x="123" y="147"/>
                    <a:pt x="123" y="147"/>
                    <a:pt x="123" y="147"/>
                  </a:cubicBezTo>
                  <a:cubicBezTo>
                    <a:pt x="133" y="155"/>
                    <a:pt x="133" y="155"/>
                    <a:pt x="133" y="155"/>
                  </a:cubicBezTo>
                  <a:cubicBezTo>
                    <a:pt x="129" y="163"/>
                    <a:pt x="129" y="163"/>
                    <a:pt x="129" y="163"/>
                  </a:cubicBezTo>
                  <a:cubicBezTo>
                    <a:pt x="142" y="376"/>
                    <a:pt x="142" y="376"/>
                    <a:pt x="142" y="376"/>
                  </a:cubicBezTo>
                  <a:lnTo>
                    <a:pt x="128" y="389"/>
                  </a:lnTo>
                  <a:close/>
                  <a:moveTo>
                    <a:pt x="173" y="156"/>
                  </a:moveTo>
                  <a:cubicBezTo>
                    <a:pt x="169" y="159"/>
                    <a:pt x="148" y="150"/>
                    <a:pt x="148" y="150"/>
                  </a:cubicBezTo>
                  <a:cubicBezTo>
                    <a:pt x="144" y="135"/>
                    <a:pt x="144" y="135"/>
                    <a:pt x="144" y="135"/>
                  </a:cubicBezTo>
                  <a:cubicBezTo>
                    <a:pt x="144" y="135"/>
                    <a:pt x="152" y="129"/>
                    <a:pt x="154" y="125"/>
                  </a:cubicBezTo>
                  <a:cubicBezTo>
                    <a:pt x="154" y="125"/>
                    <a:pt x="162" y="141"/>
                    <a:pt x="168" y="142"/>
                  </a:cubicBezTo>
                  <a:cubicBezTo>
                    <a:pt x="174" y="143"/>
                    <a:pt x="177" y="154"/>
                    <a:pt x="173" y="156"/>
                  </a:cubicBez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11">
              <a:extLst>
                <a:ext uri="{FF2B5EF4-FFF2-40B4-BE49-F238E27FC236}">
                  <a16:creationId xmlns:a16="http://schemas.microsoft.com/office/drawing/2014/main" id="{30ADEA7B-0481-4476-A77B-CE1088BC1068}"/>
                </a:ext>
              </a:extLst>
            </p:cNvPr>
            <p:cNvSpPr>
              <a:spLocks noEditPoints="1"/>
            </p:cNvSpPr>
            <p:nvPr/>
          </p:nvSpPr>
          <p:spPr bwMode="auto">
            <a:xfrm flipH="1">
              <a:off x="5413025" y="3400139"/>
              <a:ext cx="830597" cy="995230"/>
            </a:xfrm>
            <a:custGeom>
              <a:avLst/>
              <a:gdLst>
                <a:gd name="T0" fmla="*/ 235 w 486"/>
                <a:gd name="T1" fmla="*/ 239 h 581"/>
                <a:gd name="T2" fmla="*/ 216 w 486"/>
                <a:gd name="T3" fmla="*/ 263 h 581"/>
                <a:gd name="T4" fmla="*/ 414 w 486"/>
                <a:gd name="T5" fmla="*/ 557 h 581"/>
                <a:gd name="T6" fmla="*/ 467 w 486"/>
                <a:gd name="T7" fmla="*/ 266 h 581"/>
                <a:gd name="T8" fmla="*/ 486 w 486"/>
                <a:gd name="T9" fmla="*/ 249 h 581"/>
                <a:gd name="T10" fmla="*/ 426 w 486"/>
                <a:gd name="T11" fmla="*/ 155 h 581"/>
                <a:gd name="T12" fmla="*/ 407 w 486"/>
                <a:gd name="T13" fmla="*/ 160 h 581"/>
                <a:gd name="T14" fmla="*/ 284 w 486"/>
                <a:gd name="T15" fmla="*/ 247 h 581"/>
                <a:gd name="T16" fmla="*/ 265 w 486"/>
                <a:gd name="T17" fmla="*/ 209 h 581"/>
                <a:gd name="T18" fmla="*/ 224 w 486"/>
                <a:gd name="T19" fmla="*/ 158 h 581"/>
                <a:gd name="T20" fmla="*/ 209 w 486"/>
                <a:gd name="T21" fmla="*/ 128 h 581"/>
                <a:gd name="T22" fmla="*/ 254 w 486"/>
                <a:gd name="T23" fmla="*/ 108 h 581"/>
                <a:gd name="T24" fmla="*/ 260 w 486"/>
                <a:gd name="T25" fmla="*/ 97 h 581"/>
                <a:gd name="T26" fmla="*/ 273 w 486"/>
                <a:gd name="T27" fmla="*/ 43 h 581"/>
                <a:gd name="T28" fmla="*/ 203 w 486"/>
                <a:gd name="T29" fmla="*/ 11 h 581"/>
                <a:gd name="T30" fmla="*/ 163 w 486"/>
                <a:gd name="T31" fmla="*/ 80 h 581"/>
                <a:gd name="T32" fmla="*/ 145 w 486"/>
                <a:gd name="T33" fmla="*/ 125 h 581"/>
                <a:gd name="T34" fmla="*/ 139 w 486"/>
                <a:gd name="T35" fmla="*/ 155 h 581"/>
                <a:gd name="T36" fmla="*/ 130 w 486"/>
                <a:gd name="T37" fmla="*/ 209 h 581"/>
                <a:gd name="T38" fmla="*/ 98 w 486"/>
                <a:gd name="T39" fmla="*/ 274 h 581"/>
                <a:gd name="T40" fmla="*/ 80 w 486"/>
                <a:gd name="T41" fmla="*/ 305 h 581"/>
                <a:gd name="T42" fmla="*/ 52 w 486"/>
                <a:gd name="T43" fmla="*/ 345 h 581"/>
                <a:gd name="T44" fmla="*/ 43 w 486"/>
                <a:gd name="T45" fmla="*/ 208 h 581"/>
                <a:gd name="T46" fmla="*/ 29 w 486"/>
                <a:gd name="T47" fmla="*/ 362 h 581"/>
                <a:gd name="T48" fmla="*/ 24 w 486"/>
                <a:gd name="T49" fmla="*/ 564 h 581"/>
                <a:gd name="T50" fmla="*/ 55 w 486"/>
                <a:gd name="T51" fmla="*/ 375 h 581"/>
                <a:gd name="T52" fmla="*/ 149 w 486"/>
                <a:gd name="T53" fmla="*/ 447 h 581"/>
                <a:gd name="T54" fmla="*/ 97 w 486"/>
                <a:gd name="T55" fmla="*/ 460 h 581"/>
                <a:gd name="T56" fmla="*/ 86 w 486"/>
                <a:gd name="T57" fmla="*/ 515 h 581"/>
                <a:gd name="T58" fmla="*/ 111 w 486"/>
                <a:gd name="T59" fmla="*/ 545 h 581"/>
                <a:gd name="T60" fmla="*/ 165 w 486"/>
                <a:gd name="T61" fmla="*/ 476 h 581"/>
                <a:gd name="T62" fmla="*/ 192 w 486"/>
                <a:gd name="T63" fmla="*/ 564 h 581"/>
                <a:gd name="T64" fmla="*/ 235 w 486"/>
                <a:gd name="T65" fmla="*/ 554 h 581"/>
                <a:gd name="T66" fmla="*/ 262 w 486"/>
                <a:gd name="T67" fmla="*/ 533 h 581"/>
                <a:gd name="T68" fmla="*/ 249 w 486"/>
                <a:gd name="T69" fmla="*/ 497 h 581"/>
                <a:gd name="T70" fmla="*/ 282 w 486"/>
                <a:gd name="T71" fmla="*/ 427 h 581"/>
                <a:gd name="T72" fmla="*/ 275 w 486"/>
                <a:gd name="T73" fmla="*/ 333 h 581"/>
                <a:gd name="T74" fmla="*/ 182 w 486"/>
                <a:gd name="T75" fmla="*/ 305 h 581"/>
                <a:gd name="T76" fmla="*/ 191 w 486"/>
                <a:gd name="T77" fmla="*/ 290 h 581"/>
                <a:gd name="T78" fmla="*/ 226 w 486"/>
                <a:gd name="T79" fmla="*/ 218 h 581"/>
                <a:gd name="T80" fmla="*/ 216 w 486"/>
                <a:gd name="T81" fmla="*/ 409 h 581"/>
                <a:gd name="T82" fmla="*/ 187 w 486"/>
                <a:gd name="T83" fmla="*/ 93 h 581"/>
                <a:gd name="T84" fmla="*/ 167 w 486"/>
                <a:gd name="T85" fmla="*/ 119 h 581"/>
                <a:gd name="T86" fmla="*/ 203 w 486"/>
                <a:gd name="T87" fmla="*/ 24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6" h="581">
                  <a:moveTo>
                    <a:pt x="226" y="218"/>
                  </a:moveTo>
                  <a:cubicBezTo>
                    <a:pt x="226" y="218"/>
                    <a:pt x="228" y="221"/>
                    <a:pt x="229" y="223"/>
                  </a:cubicBezTo>
                  <a:cubicBezTo>
                    <a:pt x="229" y="223"/>
                    <a:pt x="226" y="230"/>
                    <a:pt x="235" y="239"/>
                  </a:cubicBezTo>
                  <a:cubicBezTo>
                    <a:pt x="235" y="239"/>
                    <a:pt x="243" y="245"/>
                    <a:pt x="247" y="247"/>
                  </a:cubicBezTo>
                  <a:cubicBezTo>
                    <a:pt x="250" y="249"/>
                    <a:pt x="215" y="248"/>
                    <a:pt x="215" y="248"/>
                  </a:cubicBezTo>
                  <a:cubicBezTo>
                    <a:pt x="216" y="263"/>
                    <a:pt x="216" y="263"/>
                    <a:pt x="216" y="263"/>
                  </a:cubicBezTo>
                  <a:cubicBezTo>
                    <a:pt x="242" y="267"/>
                    <a:pt x="242" y="267"/>
                    <a:pt x="242" y="267"/>
                  </a:cubicBezTo>
                  <a:cubicBezTo>
                    <a:pt x="414" y="266"/>
                    <a:pt x="414" y="266"/>
                    <a:pt x="414" y="266"/>
                  </a:cubicBezTo>
                  <a:cubicBezTo>
                    <a:pt x="414" y="557"/>
                    <a:pt x="414" y="557"/>
                    <a:pt x="414" y="557"/>
                  </a:cubicBezTo>
                  <a:cubicBezTo>
                    <a:pt x="432" y="557"/>
                    <a:pt x="432" y="557"/>
                    <a:pt x="432" y="557"/>
                  </a:cubicBezTo>
                  <a:cubicBezTo>
                    <a:pt x="432" y="266"/>
                    <a:pt x="432" y="266"/>
                    <a:pt x="432" y="266"/>
                  </a:cubicBezTo>
                  <a:cubicBezTo>
                    <a:pt x="467" y="266"/>
                    <a:pt x="467" y="266"/>
                    <a:pt x="467" y="266"/>
                  </a:cubicBezTo>
                  <a:cubicBezTo>
                    <a:pt x="467" y="581"/>
                    <a:pt x="467" y="581"/>
                    <a:pt x="467" y="581"/>
                  </a:cubicBezTo>
                  <a:cubicBezTo>
                    <a:pt x="486" y="581"/>
                    <a:pt x="486" y="581"/>
                    <a:pt x="486" y="581"/>
                  </a:cubicBezTo>
                  <a:cubicBezTo>
                    <a:pt x="486" y="249"/>
                    <a:pt x="486" y="249"/>
                    <a:pt x="486" y="249"/>
                  </a:cubicBezTo>
                  <a:cubicBezTo>
                    <a:pt x="391" y="249"/>
                    <a:pt x="391" y="249"/>
                    <a:pt x="391" y="249"/>
                  </a:cubicBezTo>
                  <a:cubicBezTo>
                    <a:pt x="391" y="249"/>
                    <a:pt x="389" y="247"/>
                    <a:pt x="392" y="245"/>
                  </a:cubicBezTo>
                  <a:cubicBezTo>
                    <a:pt x="426" y="155"/>
                    <a:pt x="426" y="155"/>
                    <a:pt x="426" y="155"/>
                  </a:cubicBezTo>
                  <a:cubicBezTo>
                    <a:pt x="426" y="155"/>
                    <a:pt x="427" y="153"/>
                    <a:pt x="423" y="154"/>
                  </a:cubicBezTo>
                  <a:cubicBezTo>
                    <a:pt x="411" y="156"/>
                    <a:pt x="411" y="156"/>
                    <a:pt x="411" y="156"/>
                  </a:cubicBezTo>
                  <a:cubicBezTo>
                    <a:pt x="411" y="156"/>
                    <a:pt x="408" y="157"/>
                    <a:pt x="407" y="160"/>
                  </a:cubicBezTo>
                  <a:cubicBezTo>
                    <a:pt x="376" y="240"/>
                    <a:pt x="376" y="240"/>
                    <a:pt x="376" y="240"/>
                  </a:cubicBezTo>
                  <a:cubicBezTo>
                    <a:pt x="281" y="241"/>
                    <a:pt x="281" y="241"/>
                    <a:pt x="281" y="241"/>
                  </a:cubicBezTo>
                  <a:cubicBezTo>
                    <a:pt x="281" y="241"/>
                    <a:pt x="280" y="245"/>
                    <a:pt x="284" y="247"/>
                  </a:cubicBezTo>
                  <a:cubicBezTo>
                    <a:pt x="275" y="247"/>
                    <a:pt x="275" y="247"/>
                    <a:pt x="275" y="247"/>
                  </a:cubicBezTo>
                  <a:cubicBezTo>
                    <a:pt x="275" y="247"/>
                    <a:pt x="290" y="227"/>
                    <a:pt x="282" y="218"/>
                  </a:cubicBezTo>
                  <a:cubicBezTo>
                    <a:pt x="282" y="218"/>
                    <a:pt x="273" y="209"/>
                    <a:pt x="265" y="209"/>
                  </a:cubicBezTo>
                  <a:cubicBezTo>
                    <a:pt x="265" y="209"/>
                    <a:pt x="260" y="206"/>
                    <a:pt x="258" y="204"/>
                  </a:cubicBezTo>
                  <a:cubicBezTo>
                    <a:pt x="256" y="203"/>
                    <a:pt x="237" y="183"/>
                    <a:pt x="237" y="179"/>
                  </a:cubicBezTo>
                  <a:cubicBezTo>
                    <a:pt x="236" y="176"/>
                    <a:pt x="229" y="162"/>
                    <a:pt x="224" y="158"/>
                  </a:cubicBezTo>
                  <a:cubicBezTo>
                    <a:pt x="219" y="154"/>
                    <a:pt x="224" y="149"/>
                    <a:pt x="218" y="144"/>
                  </a:cubicBezTo>
                  <a:cubicBezTo>
                    <a:pt x="213" y="139"/>
                    <a:pt x="212" y="128"/>
                    <a:pt x="208" y="128"/>
                  </a:cubicBezTo>
                  <a:cubicBezTo>
                    <a:pt x="204" y="128"/>
                    <a:pt x="209" y="128"/>
                    <a:pt x="209" y="128"/>
                  </a:cubicBezTo>
                  <a:cubicBezTo>
                    <a:pt x="209" y="128"/>
                    <a:pt x="221" y="107"/>
                    <a:pt x="230" y="112"/>
                  </a:cubicBezTo>
                  <a:cubicBezTo>
                    <a:pt x="230" y="112"/>
                    <a:pt x="245" y="121"/>
                    <a:pt x="248" y="114"/>
                  </a:cubicBezTo>
                  <a:cubicBezTo>
                    <a:pt x="248" y="114"/>
                    <a:pt x="249" y="107"/>
                    <a:pt x="254" y="108"/>
                  </a:cubicBezTo>
                  <a:cubicBezTo>
                    <a:pt x="253" y="103"/>
                    <a:pt x="253" y="103"/>
                    <a:pt x="253" y="103"/>
                  </a:cubicBezTo>
                  <a:cubicBezTo>
                    <a:pt x="253" y="103"/>
                    <a:pt x="256" y="104"/>
                    <a:pt x="257" y="102"/>
                  </a:cubicBezTo>
                  <a:cubicBezTo>
                    <a:pt x="257" y="102"/>
                    <a:pt x="256" y="96"/>
                    <a:pt x="260" y="97"/>
                  </a:cubicBezTo>
                  <a:cubicBezTo>
                    <a:pt x="260" y="97"/>
                    <a:pt x="268" y="98"/>
                    <a:pt x="267" y="92"/>
                  </a:cubicBezTo>
                  <a:cubicBezTo>
                    <a:pt x="267" y="92"/>
                    <a:pt x="264" y="78"/>
                    <a:pt x="267" y="75"/>
                  </a:cubicBezTo>
                  <a:cubicBezTo>
                    <a:pt x="270" y="71"/>
                    <a:pt x="280" y="55"/>
                    <a:pt x="273" y="43"/>
                  </a:cubicBezTo>
                  <a:cubicBezTo>
                    <a:pt x="273" y="43"/>
                    <a:pt x="282" y="19"/>
                    <a:pt x="235" y="10"/>
                  </a:cubicBezTo>
                  <a:cubicBezTo>
                    <a:pt x="235" y="10"/>
                    <a:pt x="215" y="10"/>
                    <a:pt x="209" y="14"/>
                  </a:cubicBezTo>
                  <a:cubicBezTo>
                    <a:pt x="209" y="14"/>
                    <a:pt x="207" y="15"/>
                    <a:pt x="203" y="11"/>
                  </a:cubicBezTo>
                  <a:cubicBezTo>
                    <a:pt x="203" y="11"/>
                    <a:pt x="190" y="0"/>
                    <a:pt x="180" y="13"/>
                  </a:cubicBezTo>
                  <a:cubicBezTo>
                    <a:pt x="180" y="13"/>
                    <a:pt x="175" y="17"/>
                    <a:pt x="170" y="59"/>
                  </a:cubicBezTo>
                  <a:cubicBezTo>
                    <a:pt x="170" y="59"/>
                    <a:pt x="165" y="77"/>
                    <a:pt x="163" y="80"/>
                  </a:cubicBezTo>
                  <a:cubicBezTo>
                    <a:pt x="161" y="83"/>
                    <a:pt x="161" y="83"/>
                    <a:pt x="160" y="88"/>
                  </a:cubicBezTo>
                  <a:cubicBezTo>
                    <a:pt x="159" y="94"/>
                    <a:pt x="161" y="95"/>
                    <a:pt x="156" y="102"/>
                  </a:cubicBezTo>
                  <a:cubicBezTo>
                    <a:pt x="151" y="110"/>
                    <a:pt x="150" y="117"/>
                    <a:pt x="145" y="125"/>
                  </a:cubicBezTo>
                  <a:cubicBezTo>
                    <a:pt x="139" y="133"/>
                    <a:pt x="135" y="139"/>
                    <a:pt x="136" y="146"/>
                  </a:cubicBezTo>
                  <a:cubicBezTo>
                    <a:pt x="137" y="153"/>
                    <a:pt x="138" y="156"/>
                    <a:pt x="138" y="156"/>
                  </a:cubicBezTo>
                  <a:cubicBezTo>
                    <a:pt x="139" y="155"/>
                    <a:pt x="139" y="155"/>
                    <a:pt x="139" y="155"/>
                  </a:cubicBezTo>
                  <a:cubicBezTo>
                    <a:pt x="138" y="159"/>
                    <a:pt x="137" y="163"/>
                    <a:pt x="137" y="168"/>
                  </a:cubicBezTo>
                  <a:cubicBezTo>
                    <a:pt x="136" y="179"/>
                    <a:pt x="136" y="192"/>
                    <a:pt x="136" y="196"/>
                  </a:cubicBezTo>
                  <a:cubicBezTo>
                    <a:pt x="135" y="199"/>
                    <a:pt x="133" y="203"/>
                    <a:pt x="130" y="209"/>
                  </a:cubicBezTo>
                  <a:cubicBezTo>
                    <a:pt x="127" y="216"/>
                    <a:pt x="124" y="234"/>
                    <a:pt x="124" y="241"/>
                  </a:cubicBezTo>
                  <a:cubicBezTo>
                    <a:pt x="124" y="247"/>
                    <a:pt x="127" y="245"/>
                    <a:pt x="119" y="253"/>
                  </a:cubicBezTo>
                  <a:cubicBezTo>
                    <a:pt x="110" y="260"/>
                    <a:pt x="105" y="266"/>
                    <a:pt x="98" y="274"/>
                  </a:cubicBezTo>
                  <a:cubicBezTo>
                    <a:pt x="92" y="281"/>
                    <a:pt x="83" y="291"/>
                    <a:pt x="82" y="293"/>
                  </a:cubicBezTo>
                  <a:cubicBezTo>
                    <a:pt x="80" y="295"/>
                    <a:pt x="82" y="295"/>
                    <a:pt x="80" y="299"/>
                  </a:cubicBezTo>
                  <a:cubicBezTo>
                    <a:pt x="79" y="302"/>
                    <a:pt x="78" y="304"/>
                    <a:pt x="80" y="305"/>
                  </a:cubicBezTo>
                  <a:cubicBezTo>
                    <a:pt x="82" y="305"/>
                    <a:pt x="81" y="306"/>
                    <a:pt x="80" y="309"/>
                  </a:cubicBezTo>
                  <a:cubicBezTo>
                    <a:pt x="79" y="312"/>
                    <a:pt x="74" y="341"/>
                    <a:pt x="89" y="356"/>
                  </a:cubicBezTo>
                  <a:cubicBezTo>
                    <a:pt x="89" y="356"/>
                    <a:pt x="47" y="359"/>
                    <a:pt x="52" y="345"/>
                  </a:cubicBezTo>
                  <a:cubicBezTo>
                    <a:pt x="52" y="345"/>
                    <a:pt x="87" y="235"/>
                    <a:pt x="63" y="210"/>
                  </a:cubicBezTo>
                  <a:cubicBezTo>
                    <a:pt x="44" y="205"/>
                    <a:pt x="44" y="205"/>
                    <a:pt x="44" y="205"/>
                  </a:cubicBezTo>
                  <a:cubicBezTo>
                    <a:pt x="44" y="205"/>
                    <a:pt x="41" y="204"/>
                    <a:pt x="43" y="208"/>
                  </a:cubicBezTo>
                  <a:cubicBezTo>
                    <a:pt x="43" y="208"/>
                    <a:pt x="65" y="244"/>
                    <a:pt x="48" y="291"/>
                  </a:cubicBezTo>
                  <a:cubicBezTo>
                    <a:pt x="53" y="295"/>
                    <a:pt x="53" y="295"/>
                    <a:pt x="53" y="295"/>
                  </a:cubicBezTo>
                  <a:cubicBezTo>
                    <a:pt x="29" y="362"/>
                    <a:pt x="29" y="362"/>
                    <a:pt x="29" y="362"/>
                  </a:cubicBezTo>
                  <a:cubicBezTo>
                    <a:pt x="29" y="362"/>
                    <a:pt x="20" y="361"/>
                    <a:pt x="26" y="370"/>
                  </a:cubicBezTo>
                  <a:cubicBezTo>
                    <a:pt x="0" y="564"/>
                    <a:pt x="0" y="564"/>
                    <a:pt x="0" y="564"/>
                  </a:cubicBezTo>
                  <a:cubicBezTo>
                    <a:pt x="24" y="564"/>
                    <a:pt x="24" y="564"/>
                    <a:pt x="24" y="564"/>
                  </a:cubicBezTo>
                  <a:cubicBezTo>
                    <a:pt x="29" y="492"/>
                    <a:pt x="29" y="492"/>
                    <a:pt x="29" y="492"/>
                  </a:cubicBezTo>
                  <a:cubicBezTo>
                    <a:pt x="39" y="384"/>
                    <a:pt x="39" y="384"/>
                    <a:pt x="39" y="384"/>
                  </a:cubicBezTo>
                  <a:cubicBezTo>
                    <a:pt x="43" y="380"/>
                    <a:pt x="48" y="375"/>
                    <a:pt x="55" y="375"/>
                  </a:cubicBezTo>
                  <a:cubicBezTo>
                    <a:pt x="193" y="383"/>
                    <a:pt x="193" y="383"/>
                    <a:pt x="193" y="383"/>
                  </a:cubicBezTo>
                  <a:cubicBezTo>
                    <a:pt x="193" y="421"/>
                    <a:pt x="193" y="421"/>
                    <a:pt x="193" y="421"/>
                  </a:cubicBezTo>
                  <a:cubicBezTo>
                    <a:pt x="149" y="447"/>
                    <a:pt x="149" y="447"/>
                    <a:pt x="149" y="447"/>
                  </a:cubicBezTo>
                  <a:cubicBezTo>
                    <a:pt x="150" y="451"/>
                    <a:pt x="150" y="451"/>
                    <a:pt x="150" y="451"/>
                  </a:cubicBezTo>
                  <a:cubicBezTo>
                    <a:pt x="146" y="454"/>
                    <a:pt x="116" y="463"/>
                    <a:pt x="116" y="463"/>
                  </a:cubicBezTo>
                  <a:cubicBezTo>
                    <a:pt x="113" y="458"/>
                    <a:pt x="97" y="460"/>
                    <a:pt x="97" y="460"/>
                  </a:cubicBezTo>
                  <a:cubicBezTo>
                    <a:pt x="84" y="458"/>
                    <a:pt x="85" y="468"/>
                    <a:pt x="85" y="468"/>
                  </a:cubicBezTo>
                  <a:cubicBezTo>
                    <a:pt x="87" y="480"/>
                    <a:pt x="86" y="504"/>
                    <a:pt x="86" y="515"/>
                  </a:cubicBezTo>
                  <a:cubicBezTo>
                    <a:pt x="86" y="515"/>
                    <a:pt x="86" y="515"/>
                    <a:pt x="86" y="515"/>
                  </a:cubicBezTo>
                  <a:cubicBezTo>
                    <a:pt x="84" y="523"/>
                    <a:pt x="80" y="550"/>
                    <a:pt x="85" y="558"/>
                  </a:cubicBezTo>
                  <a:cubicBezTo>
                    <a:pt x="85" y="558"/>
                    <a:pt x="93" y="564"/>
                    <a:pt x="101" y="565"/>
                  </a:cubicBezTo>
                  <a:cubicBezTo>
                    <a:pt x="101" y="565"/>
                    <a:pt x="128" y="567"/>
                    <a:pt x="111" y="545"/>
                  </a:cubicBezTo>
                  <a:cubicBezTo>
                    <a:pt x="111" y="545"/>
                    <a:pt x="113" y="522"/>
                    <a:pt x="120" y="515"/>
                  </a:cubicBezTo>
                  <a:cubicBezTo>
                    <a:pt x="123" y="512"/>
                    <a:pt x="126" y="506"/>
                    <a:pt x="125" y="505"/>
                  </a:cubicBezTo>
                  <a:cubicBezTo>
                    <a:pt x="125" y="505"/>
                    <a:pt x="144" y="482"/>
                    <a:pt x="165" y="476"/>
                  </a:cubicBezTo>
                  <a:cubicBezTo>
                    <a:pt x="174" y="486"/>
                    <a:pt x="174" y="486"/>
                    <a:pt x="174" y="486"/>
                  </a:cubicBezTo>
                  <a:cubicBezTo>
                    <a:pt x="191" y="474"/>
                    <a:pt x="191" y="474"/>
                    <a:pt x="191" y="474"/>
                  </a:cubicBezTo>
                  <a:cubicBezTo>
                    <a:pt x="192" y="564"/>
                    <a:pt x="192" y="564"/>
                    <a:pt x="192" y="564"/>
                  </a:cubicBezTo>
                  <a:cubicBezTo>
                    <a:pt x="211" y="564"/>
                    <a:pt x="211" y="564"/>
                    <a:pt x="211" y="564"/>
                  </a:cubicBezTo>
                  <a:cubicBezTo>
                    <a:pt x="212" y="554"/>
                    <a:pt x="212" y="554"/>
                    <a:pt x="212" y="554"/>
                  </a:cubicBezTo>
                  <a:cubicBezTo>
                    <a:pt x="212" y="554"/>
                    <a:pt x="229" y="553"/>
                    <a:pt x="235" y="554"/>
                  </a:cubicBezTo>
                  <a:cubicBezTo>
                    <a:pt x="241" y="556"/>
                    <a:pt x="259" y="556"/>
                    <a:pt x="263" y="556"/>
                  </a:cubicBezTo>
                  <a:cubicBezTo>
                    <a:pt x="266" y="556"/>
                    <a:pt x="298" y="554"/>
                    <a:pt x="287" y="543"/>
                  </a:cubicBezTo>
                  <a:cubicBezTo>
                    <a:pt x="287" y="543"/>
                    <a:pt x="264" y="535"/>
                    <a:pt x="262" y="533"/>
                  </a:cubicBezTo>
                  <a:cubicBezTo>
                    <a:pt x="259" y="532"/>
                    <a:pt x="233" y="515"/>
                    <a:pt x="232" y="517"/>
                  </a:cubicBezTo>
                  <a:cubicBezTo>
                    <a:pt x="232" y="517"/>
                    <a:pt x="224" y="508"/>
                    <a:pt x="234" y="493"/>
                  </a:cubicBezTo>
                  <a:cubicBezTo>
                    <a:pt x="249" y="497"/>
                    <a:pt x="249" y="497"/>
                    <a:pt x="249" y="497"/>
                  </a:cubicBezTo>
                  <a:cubicBezTo>
                    <a:pt x="249" y="497"/>
                    <a:pt x="264" y="463"/>
                    <a:pt x="265" y="461"/>
                  </a:cubicBezTo>
                  <a:cubicBezTo>
                    <a:pt x="266" y="458"/>
                    <a:pt x="265" y="455"/>
                    <a:pt x="269" y="452"/>
                  </a:cubicBezTo>
                  <a:cubicBezTo>
                    <a:pt x="272" y="449"/>
                    <a:pt x="280" y="429"/>
                    <a:pt x="282" y="427"/>
                  </a:cubicBezTo>
                  <a:cubicBezTo>
                    <a:pt x="282" y="427"/>
                    <a:pt x="314" y="410"/>
                    <a:pt x="302" y="388"/>
                  </a:cubicBezTo>
                  <a:cubicBezTo>
                    <a:pt x="302" y="388"/>
                    <a:pt x="321" y="365"/>
                    <a:pt x="311" y="351"/>
                  </a:cubicBezTo>
                  <a:cubicBezTo>
                    <a:pt x="311" y="351"/>
                    <a:pt x="301" y="336"/>
                    <a:pt x="275" y="333"/>
                  </a:cubicBezTo>
                  <a:cubicBezTo>
                    <a:pt x="248" y="330"/>
                    <a:pt x="182" y="316"/>
                    <a:pt x="182" y="316"/>
                  </a:cubicBezTo>
                  <a:cubicBezTo>
                    <a:pt x="182" y="316"/>
                    <a:pt x="178" y="314"/>
                    <a:pt x="180" y="311"/>
                  </a:cubicBezTo>
                  <a:cubicBezTo>
                    <a:pt x="180" y="311"/>
                    <a:pt x="181" y="306"/>
                    <a:pt x="182" y="305"/>
                  </a:cubicBezTo>
                  <a:cubicBezTo>
                    <a:pt x="183" y="303"/>
                    <a:pt x="186" y="301"/>
                    <a:pt x="186" y="298"/>
                  </a:cubicBezTo>
                  <a:cubicBezTo>
                    <a:pt x="186" y="295"/>
                    <a:pt x="187" y="296"/>
                    <a:pt x="188" y="294"/>
                  </a:cubicBezTo>
                  <a:cubicBezTo>
                    <a:pt x="190" y="293"/>
                    <a:pt x="190" y="293"/>
                    <a:pt x="191" y="290"/>
                  </a:cubicBezTo>
                  <a:cubicBezTo>
                    <a:pt x="193" y="287"/>
                    <a:pt x="201" y="265"/>
                    <a:pt x="204" y="261"/>
                  </a:cubicBezTo>
                  <a:cubicBezTo>
                    <a:pt x="204" y="261"/>
                    <a:pt x="208" y="240"/>
                    <a:pt x="211" y="239"/>
                  </a:cubicBezTo>
                  <a:cubicBezTo>
                    <a:pt x="215" y="237"/>
                    <a:pt x="227" y="235"/>
                    <a:pt x="226" y="218"/>
                  </a:cubicBezTo>
                  <a:close/>
                  <a:moveTo>
                    <a:pt x="216" y="382"/>
                  </a:moveTo>
                  <a:cubicBezTo>
                    <a:pt x="219" y="387"/>
                    <a:pt x="241" y="398"/>
                    <a:pt x="241" y="398"/>
                  </a:cubicBezTo>
                  <a:cubicBezTo>
                    <a:pt x="236" y="398"/>
                    <a:pt x="216" y="409"/>
                    <a:pt x="216" y="409"/>
                  </a:cubicBezTo>
                  <a:lnTo>
                    <a:pt x="216" y="382"/>
                  </a:lnTo>
                  <a:close/>
                  <a:moveTo>
                    <a:pt x="167" y="119"/>
                  </a:moveTo>
                  <a:cubicBezTo>
                    <a:pt x="187" y="93"/>
                    <a:pt x="187" y="93"/>
                    <a:pt x="187" y="93"/>
                  </a:cubicBezTo>
                  <a:cubicBezTo>
                    <a:pt x="187" y="93"/>
                    <a:pt x="188" y="93"/>
                    <a:pt x="188" y="92"/>
                  </a:cubicBezTo>
                  <a:cubicBezTo>
                    <a:pt x="188" y="94"/>
                    <a:pt x="188" y="94"/>
                    <a:pt x="188" y="95"/>
                  </a:cubicBezTo>
                  <a:cubicBezTo>
                    <a:pt x="189" y="97"/>
                    <a:pt x="179" y="108"/>
                    <a:pt x="167" y="119"/>
                  </a:cubicBezTo>
                  <a:close/>
                  <a:moveTo>
                    <a:pt x="192" y="36"/>
                  </a:moveTo>
                  <a:cubicBezTo>
                    <a:pt x="189" y="15"/>
                    <a:pt x="199" y="19"/>
                    <a:pt x="199" y="19"/>
                  </a:cubicBezTo>
                  <a:cubicBezTo>
                    <a:pt x="202" y="19"/>
                    <a:pt x="203" y="24"/>
                    <a:pt x="203" y="24"/>
                  </a:cubicBezTo>
                  <a:cubicBezTo>
                    <a:pt x="200" y="24"/>
                    <a:pt x="192" y="36"/>
                    <a:pt x="192" y="36"/>
                  </a:cubicBez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50" name="组合 49">
              <a:extLst>
                <a:ext uri="{FF2B5EF4-FFF2-40B4-BE49-F238E27FC236}">
                  <a16:creationId xmlns:a16="http://schemas.microsoft.com/office/drawing/2014/main" id="{2B72B632-4588-48E7-BF40-B812F35B97F9}"/>
                </a:ext>
              </a:extLst>
            </p:cNvPr>
            <p:cNvGrpSpPr/>
            <p:nvPr/>
          </p:nvGrpSpPr>
          <p:grpSpPr>
            <a:xfrm>
              <a:off x="3566535" y="3328729"/>
              <a:ext cx="564894" cy="1058326"/>
              <a:chOff x="3850860" y="3307926"/>
              <a:chExt cx="575998" cy="1079129"/>
            </a:xfrm>
          </p:grpSpPr>
          <p:sp>
            <p:nvSpPr>
              <p:cNvPr id="57" name="Freeform 5">
                <a:extLst>
                  <a:ext uri="{FF2B5EF4-FFF2-40B4-BE49-F238E27FC236}">
                    <a16:creationId xmlns:a16="http://schemas.microsoft.com/office/drawing/2014/main" id="{0E7E3512-82B7-4003-8B1F-B841ED1EEA02}"/>
                  </a:ext>
                </a:extLst>
              </p:cNvPr>
              <p:cNvSpPr>
                <a:spLocks noEditPoints="1"/>
              </p:cNvSpPr>
              <p:nvPr/>
            </p:nvSpPr>
            <p:spPr bwMode="auto">
              <a:xfrm>
                <a:off x="3850860" y="3307926"/>
                <a:ext cx="575998" cy="1079129"/>
              </a:xfrm>
              <a:custGeom>
                <a:avLst/>
                <a:gdLst>
                  <a:gd name="T0" fmla="*/ 271 w 278"/>
                  <a:gd name="T1" fmla="*/ 199 h 523"/>
                  <a:gd name="T2" fmla="*/ 253 w 278"/>
                  <a:gd name="T3" fmla="*/ 122 h 523"/>
                  <a:gd name="T4" fmla="*/ 193 w 278"/>
                  <a:gd name="T5" fmla="*/ 94 h 523"/>
                  <a:gd name="T6" fmla="*/ 199 w 278"/>
                  <a:gd name="T7" fmla="*/ 57 h 523"/>
                  <a:gd name="T8" fmla="*/ 131 w 278"/>
                  <a:gd name="T9" fmla="*/ 56 h 523"/>
                  <a:gd name="T10" fmla="*/ 120 w 278"/>
                  <a:gd name="T11" fmla="*/ 89 h 523"/>
                  <a:gd name="T12" fmla="*/ 66 w 278"/>
                  <a:gd name="T13" fmla="*/ 114 h 523"/>
                  <a:gd name="T14" fmla="*/ 23 w 278"/>
                  <a:gd name="T15" fmla="*/ 142 h 523"/>
                  <a:gd name="T16" fmla="*/ 2 w 278"/>
                  <a:gd name="T17" fmla="*/ 181 h 523"/>
                  <a:gd name="T18" fmla="*/ 6 w 278"/>
                  <a:gd name="T19" fmla="*/ 220 h 523"/>
                  <a:gd name="T20" fmla="*/ 21 w 278"/>
                  <a:gd name="T21" fmla="*/ 260 h 523"/>
                  <a:gd name="T22" fmla="*/ 26 w 278"/>
                  <a:gd name="T23" fmla="*/ 260 h 523"/>
                  <a:gd name="T24" fmla="*/ 28 w 278"/>
                  <a:gd name="T25" fmla="*/ 282 h 523"/>
                  <a:gd name="T26" fmla="*/ 17 w 278"/>
                  <a:gd name="T27" fmla="*/ 337 h 523"/>
                  <a:gd name="T28" fmla="*/ 64 w 278"/>
                  <a:gd name="T29" fmla="*/ 439 h 523"/>
                  <a:gd name="T30" fmla="*/ 56 w 278"/>
                  <a:gd name="T31" fmla="*/ 481 h 523"/>
                  <a:gd name="T32" fmla="*/ 67 w 278"/>
                  <a:gd name="T33" fmla="*/ 507 h 523"/>
                  <a:gd name="T34" fmla="*/ 73 w 278"/>
                  <a:gd name="T35" fmla="*/ 492 h 523"/>
                  <a:gd name="T36" fmla="*/ 141 w 278"/>
                  <a:gd name="T37" fmla="*/ 486 h 523"/>
                  <a:gd name="T38" fmla="*/ 159 w 278"/>
                  <a:gd name="T39" fmla="*/ 485 h 523"/>
                  <a:gd name="T40" fmla="*/ 185 w 278"/>
                  <a:gd name="T41" fmla="*/ 507 h 523"/>
                  <a:gd name="T42" fmla="*/ 196 w 278"/>
                  <a:gd name="T43" fmla="*/ 495 h 523"/>
                  <a:gd name="T44" fmla="*/ 201 w 278"/>
                  <a:gd name="T45" fmla="*/ 480 h 523"/>
                  <a:gd name="T46" fmla="*/ 250 w 278"/>
                  <a:gd name="T47" fmla="*/ 482 h 523"/>
                  <a:gd name="T48" fmla="*/ 258 w 278"/>
                  <a:gd name="T49" fmla="*/ 480 h 523"/>
                  <a:gd name="T50" fmla="*/ 212 w 278"/>
                  <a:gd name="T51" fmla="*/ 464 h 523"/>
                  <a:gd name="T52" fmla="*/ 201 w 278"/>
                  <a:gd name="T53" fmla="*/ 446 h 523"/>
                  <a:gd name="T54" fmla="*/ 225 w 278"/>
                  <a:gd name="T55" fmla="*/ 405 h 523"/>
                  <a:gd name="T56" fmla="*/ 267 w 278"/>
                  <a:gd name="T57" fmla="*/ 255 h 523"/>
                  <a:gd name="T58" fmla="*/ 66 w 278"/>
                  <a:gd name="T59" fmla="*/ 245 h 523"/>
                  <a:gd name="T60" fmla="*/ 47 w 278"/>
                  <a:gd name="T61" fmla="*/ 223 h 523"/>
                  <a:gd name="T62" fmla="*/ 42 w 278"/>
                  <a:gd name="T63" fmla="*/ 188 h 523"/>
                  <a:gd name="T64" fmla="*/ 70 w 278"/>
                  <a:gd name="T65" fmla="*/ 164 h 523"/>
                  <a:gd name="T66" fmla="*/ 66 w 278"/>
                  <a:gd name="T67" fmla="*/ 245 h 523"/>
                  <a:gd name="T68" fmla="*/ 138 w 278"/>
                  <a:gd name="T69" fmla="*/ 454 h 523"/>
                  <a:gd name="T70" fmla="*/ 98 w 278"/>
                  <a:gd name="T71" fmla="*/ 427 h 523"/>
                  <a:gd name="T72" fmla="*/ 92 w 278"/>
                  <a:gd name="T73" fmla="*/ 389 h 523"/>
                  <a:gd name="T74" fmla="*/ 133 w 278"/>
                  <a:gd name="T75" fmla="*/ 363 h 523"/>
                  <a:gd name="T76" fmla="*/ 161 w 278"/>
                  <a:gd name="T77" fmla="*/ 455 h 523"/>
                  <a:gd name="T78" fmla="*/ 159 w 278"/>
                  <a:gd name="T79" fmla="*/ 369 h 523"/>
                  <a:gd name="T80" fmla="*/ 189 w 278"/>
                  <a:gd name="T81" fmla="*/ 378 h 523"/>
                  <a:gd name="T82" fmla="*/ 180 w 278"/>
                  <a:gd name="T83" fmla="*/ 409 h 523"/>
                  <a:gd name="T84" fmla="*/ 171 w 278"/>
                  <a:gd name="T85" fmla="*/ 441 h 523"/>
                  <a:gd name="T86" fmla="*/ 161 w 278"/>
                  <a:gd name="T87" fmla="*/ 45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523">
                    <a:moveTo>
                      <a:pt x="275" y="228"/>
                    </a:moveTo>
                    <a:cubicBezTo>
                      <a:pt x="277" y="225"/>
                      <a:pt x="275" y="223"/>
                      <a:pt x="273" y="220"/>
                    </a:cubicBezTo>
                    <a:cubicBezTo>
                      <a:pt x="271" y="218"/>
                      <a:pt x="272" y="206"/>
                      <a:pt x="271" y="199"/>
                    </a:cubicBezTo>
                    <a:cubicBezTo>
                      <a:pt x="270" y="191"/>
                      <a:pt x="266" y="178"/>
                      <a:pt x="263" y="169"/>
                    </a:cubicBezTo>
                    <a:cubicBezTo>
                      <a:pt x="260" y="159"/>
                      <a:pt x="253" y="142"/>
                      <a:pt x="253" y="138"/>
                    </a:cubicBezTo>
                    <a:cubicBezTo>
                      <a:pt x="252" y="135"/>
                      <a:pt x="254" y="126"/>
                      <a:pt x="253" y="122"/>
                    </a:cubicBezTo>
                    <a:cubicBezTo>
                      <a:pt x="252" y="117"/>
                      <a:pt x="248" y="117"/>
                      <a:pt x="241" y="114"/>
                    </a:cubicBezTo>
                    <a:cubicBezTo>
                      <a:pt x="233" y="111"/>
                      <a:pt x="213" y="102"/>
                      <a:pt x="207" y="98"/>
                    </a:cubicBezTo>
                    <a:cubicBezTo>
                      <a:pt x="201" y="95"/>
                      <a:pt x="195" y="94"/>
                      <a:pt x="193" y="94"/>
                    </a:cubicBezTo>
                    <a:cubicBezTo>
                      <a:pt x="191" y="94"/>
                      <a:pt x="189" y="91"/>
                      <a:pt x="189" y="91"/>
                    </a:cubicBezTo>
                    <a:cubicBezTo>
                      <a:pt x="191" y="89"/>
                      <a:pt x="192" y="82"/>
                      <a:pt x="192" y="82"/>
                    </a:cubicBezTo>
                    <a:cubicBezTo>
                      <a:pt x="202" y="69"/>
                      <a:pt x="199" y="57"/>
                      <a:pt x="199" y="57"/>
                    </a:cubicBezTo>
                    <a:cubicBezTo>
                      <a:pt x="202" y="23"/>
                      <a:pt x="188" y="19"/>
                      <a:pt x="188" y="19"/>
                    </a:cubicBezTo>
                    <a:cubicBezTo>
                      <a:pt x="163" y="0"/>
                      <a:pt x="138" y="22"/>
                      <a:pt x="138" y="22"/>
                    </a:cubicBezTo>
                    <a:cubicBezTo>
                      <a:pt x="127" y="32"/>
                      <a:pt x="131" y="56"/>
                      <a:pt x="131" y="56"/>
                    </a:cubicBezTo>
                    <a:cubicBezTo>
                      <a:pt x="123" y="57"/>
                      <a:pt x="134" y="79"/>
                      <a:pt x="134" y="79"/>
                    </a:cubicBezTo>
                    <a:cubicBezTo>
                      <a:pt x="133" y="80"/>
                      <a:pt x="136" y="85"/>
                      <a:pt x="136" y="85"/>
                    </a:cubicBezTo>
                    <a:cubicBezTo>
                      <a:pt x="133" y="85"/>
                      <a:pt x="123" y="88"/>
                      <a:pt x="120" y="89"/>
                    </a:cubicBezTo>
                    <a:cubicBezTo>
                      <a:pt x="117" y="90"/>
                      <a:pt x="91" y="91"/>
                      <a:pt x="91" y="91"/>
                    </a:cubicBezTo>
                    <a:cubicBezTo>
                      <a:pt x="72" y="93"/>
                      <a:pt x="77" y="106"/>
                      <a:pt x="77" y="106"/>
                    </a:cubicBezTo>
                    <a:cubicBezTo>
                      <a:pt x="77" y="106"/>
                      <a:pt x="69" y="112"/>
                      <a:pt x="66" y="114"/>
                    </a:cubicBezTo>
                    <a:cubicBezTo>
                      <a:pt x="63" y="117"/>
                      <a:pt x="61" y="119"/>
                      <a:pt x="56" y="125"/>
                    </a:cubicBezTo>
                    <a:cubicBezTo>
                      <a:pt x="51" y="130"/>
                      <a:pt x="51" y="127"/>
                      <a:pt x="46" y="128"/>
                    </a:cubicBezTo>
                    <a:cubicBezTo>
                      <a:pt x="40" y="130"/>
                      <a:pt x="27" y="138"/>
                      <a:pt x="23" y="142"/>
                    </a:cubicBezTo>
                    <a:cubicBezTo>
                      <a:pt x="19" y="147"/>
                      <a:pt x="12" y="151"/>
                      <a:pt x="8" y="152"/>
                    </a:cubicBezTo>
                    <a:cubicBezTo>
                      <a:pt x="4" y="153"/>
                      <a:pt x="5" y="162"/>
                      <a:pt x="3" y="167"/>
                    </a:cubicBezTo>
                    <a:cubicBezTo>
                      <a:pt x="0" y="172"/>
                      <a:pt x="5" y="178"/>
                      <a:pt x="2" y="181"/>
                    </a:cubicBezTo>
                    <a:cubicBezTo>
                      <a:pt x="0" y="183"/>
                      <a:pt x="2" y="186"/>
                      <a:pt x="2" y="193"/>
                    </a:cubicBezTo>
                    <a:cubicBezTo>
                      <a:pt x="3" y="200"/>
                      <a:pt x="3" y="207"/>
                      <a:pt x="6" y="212"/>
                    </a:cubicBezTo>
                    <a:cubicBezTo>
                      <a:pt x="8" y="218"/>
                      <a:pt x="6" y="214"/>
                      <a:pt x="6" y="220"/>
                    </a:cubicBezTo>
                    <a:cubicBezTo>
                      <a:pt x="6" y="225"/>
                      <a:pt x="8" y="229"/>
                      <a:pt x="12" y="235"/>
                    </a:cubicBezTo>
                    <a:cubicBezTo>
                      <a:pt x="16" y="241"/>
                      <a:pt x="20" y="260"/>
                      <a:pt x="20" y="260"/>
                    </a:cubicBezTo>
                    <a:cubicBezTo>
                      <a:pt x="20" y="260"/>
                      <a:pt x="21" y="262"/>
                      <a:pt x="21" y="260"/>
                    </a:cubicBezTo>
                    <a:cubicBezTo>
                      <a:pt x="21" y="257"/>
                      <a:pt x="26" y="256"/>
                      <a:pt x="26" y="256"/>
                    </a:cubicBezTo>
                    <a:cubicBezTo>
                      <a:pt x="28" y="257"/>
                      <a:pt x="28" y="257"/>
                      <a:pt x="28" y="257"/>
                    </a:cubicBezTo>
                    <a:cubicBezTo>
                      <a:pt x="26" y="260"/>
                      <a:pt x="26" y="260"/>
                      <a:pt x="26" y="260"/>
                    </a:cubicBezTo>
                    <a:cubicBezTo>
                      <a:pt x="21" y="264"/>
                      <a:pt x="34" y="279"/>
                      <a:pt x="34" y="279"/>
                    </a:cubicBezTo>
                    <a:cubicBezTo>
                      <a:pt x="31" y="281"/>
                      <a:pt x="31" y="281"/>
                      <a:pt x="31" y="281"/>
                    </a:cubicBezTo>
                    <a:cubicBezTo>
                      <a:pt x="31" y="281"/>
                      <a:pt x="31" y="281"/>
                      <a:pt x="28" y="282"/>
                    </a:cubicBezTo>
                    <a:cubicBezTo>
                      <a:pt x="24" y="283"/>
                      <a:pt x="19" y="295"/>
                      <a:pt x="14" y="298"/>
                    </a:cubicBezTo>
                    <a:cubicBezTo>
                      <a:pt x="10" y="301"/>
                      <a:pt x="11" y="305"/>
                      <a:pt x="11" y="309"/>
                    </a:cubicBezTo>
                    <a:cubicBezTo>
                      <a:pt x="11" y="313"/>
                      <a:pt x="15" y="324"/>
                      <a:pt x="17" y="337"/>
                    </a:cubicBezTo>
                    <a:cubicBezTo>
                      <a:pt x="19" y="349"/>
                      <a:pt x="43" y="389"/>
                      <a:pt x="46" y="395"/>
                    </a:cubicBezTo>
                    <a:cubicBezTo>
                      <a:pt x="49" y="402"/>
                      <a:pt x="57" y="432"/>
                      <a:pt x="57" y="436"/>
                    </a:cubicBezTo>
                    <a:cubicBezTo>
                      <a:pt x="56" y="441"/>
                      <a:pt x="64" y="439"/>
                      <a:pt x="64" y="439"/>
                    </a:cubicBezTo>
                    <a:cubicBezTo>
                      <a:pt x="70" y="438"/>
                      <a:pt x="62" y="456"/>
                      <a:pt x="62" y="456"/>
                    </a:cubicBezTo>
                    <a:cubicBezTo>
                      <a:pt x="39" y="467"/>
                      <a:pt x="47" y="480"/>
                      <a:pt x="47" y="480"/>
                    </a:cubicBezTo>
                    <a:cubicBezTo>
                      <a:pt x="48" y="481"/>
                      <a:pt x="51" y="481"/>
                      <a:pt x="56" y="481"/>
                    </a:cubicBezTo>
                    <a:cubicBezTo>
                      <a:pt x="51" y="493"/>
                      <a:pt x="61" y="492"/>
                      <a:pt x="61" y="492"/>
                    </a:cubicBezTo>
                    <a:cubicBezTo>
                      <a:pt x="54" y="494"/>
                      <a:pt x="58" y="506"/>
                      <a:pt x="58" y="506"/>
                    </a:cubicBezTo>
                    <a:cubicBezTo>
                      <a:pt x="65" y="518"/>
                      <a:pt x="67" y="507"/>
                      <a:pt x="67" y="507"/>
                    </a:cubicBezTo>
                    <a:cubicBezTo>
                      <a:pt x="71" y="507"/>
                      <a:pt x="71" y="507"/>
                      <a:pt x="71" y="507"/>
                    </a:cubicBezTo>
                    <a:cubicBezTo>
                      <a:pt x="71" y="513"/>
                      <a:pt x="77" y="511"/>
                      <a:pt x="77" y="511"/>
                    </a:cubicBezTo>
                    <a:cubicBezTo>
                      <a:pt x="81" y="501"/>
                      <a:pt x="73" y="492"/>
                      <a:pt x="73" y="492"/>
                    </a:cubicBezTo>
                    <a:cubicBezTo>
                      <a:pt x="70" y="490"/>
                      <a:pt x="75" y="488"/>
                      <a:pt x="75" y="488"/>
                    </a:cubicBezTo>
                    <a:cubicBezTo>
                      <a:pt x="141" y="481"/>
                      <a:pt x="141" y="481"/>
                      <a:pt x="141" y="481"/>
                    </a:cubicBezTo>
                    <a:cubicBezTo>
                      <a:pt x="141" y="486"/>
                      <a:pt x="141" y="486"/>
                      <a:pt x="141" y="486"/>
                    </a:cubicBezTo>
                    <a:cubicBezTo>
                      <a:pt x="143" y="488"/>
                      <a:pt x="157" y="487"/>
                      <a:pt x="157" y="487"/>
                    </a:cubicBezTo>
                    <a:cubicBezTo>
                      <a:pt x="157" y="487"/>
                      <a:pt x="157" y="488"/>
                      <a:pt x="157" y="485"/>
                    </a:cubicBezTo>
                    <a:cubicBezTo>
                      <a:pt x="157" y="485"/>
                      <a:pt x="158" y="484"/>
                      <a:pt x="159" y="485"/>
                    </a:cubicBezTo>
                    <a:cubicBezTo>
                      <a:pt x="164" y="485"/>
                      <a:pt x="186" y="494"/>
                      <a:pt x="186" y="494"/>
                    </a:cubicBezTo>
                    <a:cubicBezTo>
                      <a:pt x="186" y="496"/>
                      <a:pt x="186" y="496"/>
                      <a:pt x="186" y="496"/>
                    </a:cubicBezTo>
                    <a:cubicBezTo>
                      <a:pt x="182" y="496"/>
                      <a:pt x="184" y="505"/>
                      <a:pt x="185" y="507"/>
                    </a:cubicBezTo>
                    <a:cubicBezTo>
                      <a:pt x="185" y="508"/>
                      <a:pt x="185" y="508"/>
                      <a:pt x="186" y="509"/>
                    </a:cubicBezTo>
                    <a:cubicBezTo>
                      <a:pt x="188" y="523"/>
                      <a:pt x="204" y="514"/>
                      <a:pt x="204" y="514"/>
                    </a:cubicBezTo>
                    <a:cubicBezTo>
                      <a:pt x="215" y="499"/>
                      <a:pt x="196" y="495"/>
                      <a:pt x="196" y="495"/>
                    </a:cubicBezTo>
                    <a:cubicBezTo>
                      <a:pt x="189" y="495"/>
                      <a:pt x="195" y="493"/>
                      <a:pt x="195" y="493"/>
                    </a:cubicBezTo>
                    <a:cubicBezTo>
                      <a:pt x="197" y="492"/>
                      <a:pt x="194" y="483"/>
                      <a:pt x="193" y="480"/>
                    </a:cubicBezTo>
                    <a:cubicBezTo>
                      <a:pt x="197" y="480"/>
                      <a:pt x="200" y="480"/>
                      <a:pt x="201" y="480"/>
                    </a:cubicBezTo>
                    <a:cubicBezTo>
                      <a:pt x="202" y="479"/>
                      <a:pt x="202" y="479"/>
                      <a:pt x="202" y="479"/>
                    </a:cubicBezTo>
                    <a:cubicBezTo>
                      <a:pt x="245" y="479"/>
                      <a:pt x="245" y="479"/>
                      <a:pt x="245" y="479"/>
                    </a:cubicBezTo>
                    <a:cubicBezTo>
                      <a:pt x="251" y="479"/>
                      <a:pt x="250" y="482"/>
                      <a:pt x="250" y="482"/>
                    </a:cubicBezTo>
                    <a:cubicBezTo>
                      <a:pt x="245" y="485"/>
                      <a:pt x="254" y="493"/>
                      <a:pt x="254" y="493"/>
                    </a:cubicBezTo>
                    <a:cubicBezTo>
                      <a:pt x="261" y="508"/>
                      <a:pt x="269" y="495"/>
                      <a:pt x="269" y="495"/>
                    </a:cubicBezTo>
                    <a:cubicBezTo>
                      <a:pt x="276" y="481"/>
                      <a:pt x="258" y="480"/>
                      <a:pt x="258" y="480"/>
                    </a:cubicBezTo>
                    <a:cubicBezTo>
                      <a:pt x="260" y="478"/>
                      <a:pt x="259" y="472"/>
                      <a:pt x="259" y="472"/>
                    </a:cubicBezTo>
                    <a:cubicBezTo>
                      <a:pt x="258" y="467"/>
                      <a:pt x="254" y="467"/>
                      <a:pt x="254" y="467"/>
                    </a:cubicBezTo>
                    <a:cubicBezTo>
                      <a:pt x="212" y="464"/>
                      <a:pt x="212" y="464"/>
                      <a:pt x="212" y="464"/>
                    </a:cubicBezTo>
                    <a:cubicBezTo>
                      <a:pt x="208" y="464"/>
                      <a:pt x="205" y="464"/>
                      <a:pt x="201" y="464"/>
                    </a:cubicBezTo>
                    <a:cubicBezTo>
                      <a:pt x="201" y="462"/>
                      <a:pt x="200" y="461"/>
                      <a:pt x="200" y="460"/>
                    </a:cubicBezTo>
                    <a:cubicBezTo>
                      <a:pt x="198" y="456"/>
                      <a:pt x="201" y="446"/>
                      <a:pt x="201" y="446"/>
                    </a:cubicBezTo>
                    <a:cubicBezTo>
                      <a:pt x="205" y="448"/>
                      <a:pt x="213" y="443"/>
                      <a:pt x="213" y="443"/>
                    </a:cubicBezTo>
                    <a:cubicBezTo>
                      <a:pt x="213" y="443"/>
                      <a:pt x="216" y="446"/>
                      <a:pt x="214" y="443"/>
                    </a:cubicBezTo>
                    <a:cubicBezTo>
                      <a:pt x="213" y="440"/>
                      <a:pt x="225" y="405"/>
                      <a:pt x="225" y="405"/>
                    </a:cubicBezTo>
                    <a:cubicBezTo>
                      <a:pt x="235" y="395"/>
                      <a:pt x="265" y="342"/>
                      <a:pt x="265" y="342"/>
                    </a:cubicBezTo>
                    <a:cubicBezTo>
                      <a:pt x="278" y="310"/>
                      <a:pt x="258" y="285"/>
                      <a:pt x="258" y="285"/>
                    </a:cubicBezTo>
                    <a:cubicBezTo>
                      <a:pt x="256" y="279"/>
                      <a:pt x="267" y="255"/>
                      <a:pt x="267" y="255"/>
                    </a:cubicBezTo>
                    <a:cubicBezTo>
                      <a:pt x="268" y="249"/>
                      <a:pt x="262" y="250"/>
                      <a:pt x="262" y="250"/>
                    </a:cubicBezTo>
                    <a:cubicBezTo>
                      <a:pt x="270" y="246"/>
                      <a:pt x="273" y="232"/>
                      <a:pt x="275" y="228"/>
                    </a:cubicBezTo>
                    <a:close/>
                    <a:moveTo>
                      <a:pt x="66" y="245"/>
                    </a:moveTo>
                    <a:cubicBezTo>
                      <a:pt x="64" y="242"/>
                      <a:pt x="59" y="240"/>
                      <a:pt x="56" y="237"/>
                    </a:cubicBezTo>
                    <a:cubicBezTo>
                      <a:pt x="54" y="234"/>
                      <a:pt x="53" y="233"/>
                      <a:pt x="51" y="229"/>
                    </a:cubicBezTo>
                    <a:cubicBezTo>
                      <a:pt x="49" y="225"/>
                      <a:pt x="48" y="226"/>
                      <a:pt x="47" y="223"/>
                    </a:cubicBezTo>
                    <a:cubicBezTo>
                      <a:pt x="47" y="221"/>
                      <a:pt x="47" y="216"/>
                      <a:pt x="45" y="212"/>
                    </a:cubicBezTo>
                    <a:cubicBezTo>
                      <a:pt x="43" y="208"/>
                      <a:pt x="43" y="211"/>
                      <a:pt x="41" y="207"/>
                    </a:cubicBezTo>
                    <a:cubicBezTo>
                      <a:pt x="38" y="202"/>
                      <a:pt x="42" y="188"/>
                      <a:pt x="42" y="188"/>
                    </a:cubicBezTo>
                    <a:cubicBezTo>
                      <a:pt x="42" y="188"/>
                      <a:pt x="44" y="188"/>
                      <a:pt x="46" y="187"/>
                    </a:cubicBezTo>
                    <a:cubicBezTo>
                      <a:pt x="49" y="186"/>
                      <a:pt x="53" y="180"/>
                      <a:pt x="56" y="176"/>
                    </a:cubicBezTo>
                    <a:cubicBezTo>
                      <a:pt x="59" y="172"/>
                      <a:pt x="70" y="164"/>
                      <a:pt x="70" y="164"/>
                    </a:cubicBezTo>
                    <a:cubicBezTo>
                      <a:pt x="71" y="167"/>
                      <a:pt x="73" y="210"/>
                      <a:pt x="70" y="219"/>
                    </a:cubicBezTo>
                    <a:cubicBezTo>
                      <a:pt x="68" y="227"/>
                      <a:pt x="67" y="244"/>
                      <a:pt x="67" y="244"/>
                    </a:cubicBezTo>
                    <a:cubicBezTo>
                      <a:pt x="67" y="244"/>
                      <a:pt x="67" y="249"/>
                      <a:pt x="66" y="245"/>
                    </a:cubicBezTo>
                    <a:close/>
                    <a:moveTo>
                      <a:pt x="141" y="408"/>
                    </a:moveTo>
                    <a:cubicBezTo>
                      <a:pt x="141" y="410"/>
                      <a:pt x="139" y="413"/>
                      <a:pt x="139" y="413"/>
                    </a:cubicBezTo>
                    <a:cubicBezTo>
                      <a:pt x="138" y="454"/>
                      <a:pt x="138" y="454"/>
                      <a:pt x="138" y="454"/>
                    </a:cubicBezTo>
                    <a:cubicBezTo>
                      <a:pt x="136" y="456"/>
                      <a:pt x="136" y="459"/>
                      <a:pt x="136" y="459"/>
                    </a:cubicBezTo>
                    <a:cubicBezTo>
                      <a:pt x="108" y="466"/>
                      <a:pt x="108" y="466"/>
                      <a:pt x="108" y="466"/>
                    </a:cubicBezTo>
                    <a:cubicBezTo>
                      <a:pt x="108" y="456"/>
                      <a:pt x="99" y="430"/>
                      <a:pt x="98" y="427"/>
                    </a:cubicBezTo>
                    <a:cubicBezTo>
                      <a:pt x="97" y="423"/>
                      <a:pt x="96" y="407"/>
                      <a:pt x="96" y="404"/>
                    </a:cubicBezTo>
                    <a:cubicBezTo>
                      <a:pt x="96" y="402"/>
                      <a:pt x="94" y="397"/>
                      <a:pt x="91" y="395"/>
                    </a:cubicBezTo>
                    <a:cubicBezTo>
                      <a:pt x="89" y="393"/>
                      <a:pt x="91" y="392"/>
                      <a:pt x="92" y="389"/>
                    </a:cubicBezTo>
                    <a:cubicBezTo>
                      <a:pt x="92" y="385"/>
                      <a:pt x="89" y="386"/>
                      <a:pt x="88" y="383"/>
                    </a:cubicBezTo>
                    <a:cubicBezTo>
                      <a:pt x="88" y="380"/>
                      <a:pt x="84" y="356"/>
                      <a:pt x="84" y="356"/>
                    </a:cubicBezTo>
                    <a:cubicBezTo>
                      <a:pt x="93" y="363"/>
                      <a:pt x="133" y="363"/>
                      <a:pt x="133" y="363"/>
                    </a:cubicBezTo>
                    <a:cubicBezTo>
                      <a:pt x="132" y="367"/>
                      <a:pt x="141" y="369"/>
                      <a:pt x="141" y="369"/>
                    </a:cubicBezTo>
                    <a:lnTo>
                      <a:pt x="141" y="408"/>
                    </a:lnTo>
                    <a:close/>
                    <a:moveTo>
                      <a:pt x="161" y="455"/>
                    </a:moveTo>
                    <a:cubicBezTo>
                      <a:pt x="161" y="413"/>
                      <a:pt x="161" y="413"/>
                      <a:pt x="161" y="413"/>
                    </a:cubicBezTo>
                    <a:cubicBezTo>
                      <a:pt x="160" y="413"/>
                      <a:pt x="159" y="409"/>
                      <a:pt x="159" y="409"/>
                    </a:cubicBezTo>
                    <a:cubicBezTo>
                      <a:pt x="159" y="369"/>
                      <a:pt x="159" y="369"/>
                      <a:pt x="159" y="369"/>
                    </a:cubicBezTo>
                    <a:cubicBezTo>
                      <a:pt x="170" y="368"/>
                      <a:pt x="169" y="362"/>
                      <a:pt x="169" y="362"/>
                    </a:cubicBezTo>
                    <a:cubicBezTo>
                      <a:pt x="172" y="362"/>
                      <a:pt x="191" y="360"/>
                      <a:pt x="191" y="360"/>
                    </a:cubicBezTo>
                    <a:cubicBezTo>
                      <a:pt x="191" y="360"/>
                      <a:pt x="190" y="374"/>
                      <a:pt x="189" y="378"/>
                    </a:cubicBezTo>
                    <a:cubicBezTo>
                      <a:pt x="189" y="381"/>
                      <a:pt x="189" y="385"/>
                      <a:pt x="189" y="390"/>
                    </a:cubicBezTo>
                    <a:cubicBezTo>
                      <a:pt x="189" y="395"/>
                      <a:pt x="189" y="394"/>
                      <a:pt x="184" y="396"/>
                    </a:cubicBezTo>
                    <a:cubicBezTo>
                      <a:pt x="180" y="399"/>
                      <a:pt x="180" y="405"/>
                      <a:pt x="180" y="409"/>
                    </a:cubicBezTo>
                    <a:cubicBezTo>
                      <a:pt x="180" y="412"/>
                      <a:pt x="177" y="418"/>
                      <a:pt x="176" y="422"/>
                    </a:cubicBezTo>
                    <a:cubicBezTo>
                      <a:pt x="176" y="425"/>
                      <a:pt x="175" y="426"/>
                      <a:pt x="173" y="429"/>
                    </a:cubicBezTo>
                    <a:cubicBezTo>
                      <a:pt x="172" y="432"/>
                      <a:pt x="173" y="438"/>
                      <a:pt x="171" y="441"/>
                    </a:cubicBezTo>
                    <a:cubicBezTo>
                      <a:pt x="169" y="445"/>
                      <a:pt x="167" y="449"/>
                      <a:pt x="167" y="449"/>
                    </a:cubicBezTo>
                    <a:cubicBezTo>
                      <a:pt x="167" y="452"/>
                      <a:pt x="166" y="456"/>
                      <a:pt x="165" y="458"/>
                    </a:cubicBezTo>
                    <a:cubicBezTo>
                      <a:pt x="161" y="456"/>
                      <a:pt x="161" y="455"/>
                      <a:pt x="161" y="455"/>
                    </a:cubicBezTo>
                    <a:close/>
                  </a:path>
                </a:pathLst>
              </a:custGeom>
              <a:solidFill>
                <a:srgbClr val="00171E"/>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8" name="Freeform 6">
                <a:extLst>
                  <a:ext uri="{FF2B5EF4-FFF2-40B4-BE49-F238E27FC236}">
                    <a16:creationId xmlns:a16="http://schemas.microsoft.com/office/drawing/2014/main" id="{398BD6C9-6E8C-479C-BF34-EF45D9C1C5CB}"/>
                  </a:ext>
                </a:extLst>
              </p:cNvPr>
              <p:cNvSpPr>
                <a:spLocks/>
              </p:cNvSpPr>
              <p:nvPr/>
            </p:nvSpPr>
            <p:spPr bwMode="auto">
              <a:xfrm>
                <a:off x="4076402" y="3506576"/>
                <a:ext cx="163951" cy="327903"/>
              </a:xfrm>
              <a:custGeom>
                <a:avLst/>
                <a:gdLst>
                  <a:gd name="T0" fmla="*/ 33 w 79"/>
                  <a:gd name="T1" fmla="*/ 0 h 159"/>
                  <a:gd name="T2" fmla="*/ 49 w 79"/>
                  <a:gd name="T3" fmla="*/ 14 h 159"/>
                  <a:gd name="T4" fmla="*/ 59 w 79"/>
                  <a:gd name="T5" fmla="*/ 14 h 159"/>
                  <a:gd name="T6" fmla="*/ 69 w 79"/>
                  <a:gd name="T7" fmla="*/ 10 h 159"/>
                  <a:gd name="T8" fmla="*/ 79 w 79"/>
                  <a:gd name="T9" fmla="*/ 0 h 159"/>
                  <a:gd name="T10" fmla="*/ 56 w 79"/>
                  <a:gd name="T11" fmla="*/ 140 h 159"/>
                  <a:gd name="T12" fmla="*/ 46 w 79"/>
                  <a:gd name="T13" fmla="*/ 147 h 159"/>
                  <a:gd name="T14" fmla="*/ 40 w 79"/>
                  <a:gd name="T15" fmla="*/ 154 h 159"/>
                  <a:gd name="T16" fmla="*/ 39 w 79"/>
                  <a:gd name="T17" fmla="*/ 159 h 159"/>
                  <a:gd name="T18" fmla="*/ 30 w 79"/>
                  <a:gd name="T19" fmla="*/ 159 h 159"/>
                  <a:gd name="T20" fmla="*/ 45 w 79"/>
                  <a:gd name="T21" fmla="*/ 141 h 159"/>
                  <a:gd name="T22" fmla="*/ 52 w 79"/>
                  <a:gd name="T23" fmla="*/ 94 h 159"/>
                  <a:gd name="T24" fmla="*/ 53 w 79"/>
                  <a:gd name="T25" fmla="*/ 35 h 159"/>
                  <a:gd name="T26" fmla="*/ 54 w 79"/>
                  <a:gd name="T27" fmla="*/ 34 h 159"/>
                  <a:gd name="T28" fmla="*/ 57 w 79"/>
                  <a:gd name="T29" fmla="*/ 27 h 159"/>
                  <a:gd name="T30" fmla="*/ 63 w 79"/>
                  <a:gd name="T31" fmla="*/ 23 h 159"/>
                  <a:gd name="T32" fmla="*/ 57 w 79"/>
                  <a:gd name="T33" fmla="*/ 17 h 159"/>
                  <a:gd name="T34" fmla="*/ 48 w 79"/>
                  <a:gd name="T35" fmla="*/ 17 h 159"/>
                  <a:gd name="T36" fmla="*/ 44 w 79"/>
                  <a:gd name="T37" fmla="*/ 25 h 159"/>
                  <a:gd name="T38" fmla="*/ 33 w 79"/>
                  <a:gd name="T39" fmla="*/ 47 h 159"/>
                  <a:gd name="T40" fmla="*/ 17 w 79"/>
                  <a:gd name="T41" fmla="*/ 139 h 159"/>
                  <a:gd name="T42" fmla="*/ 29 w 79"/>
                  <a:gd name="T43" fmla="*/ 159 h 159"/>
                  <a:gd name="T44" fmla="*/ 0 w 79"/>
                  <a:gd name="T45" fmla="*/ 152 h 159"/>
                  <a:gd name="T46" fmla="*/ 11 w 79"/>
                  <a:gd name="T47" fmla="*/ 92 h 159"/>
                  <a:gd name="T48" fmla="*/ 19 w 79"/>
                  <a:gd name="T49" fmla="*/ 58 h 159"/>
                  <a:gd name="T50" fmla="*/ 31 w 79"/>
                  <a:gd name="T51" fmla="*/ 20 h 159"/>
                  <a:gd name="T52" fmla="*/ 33 w 79"/>
                  <a:gd name="T5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 h="159">
                    <a:moveTo>
                      <a:pt x="33" y="0"/>
                    </a:moveTo>
                    <a:cubicBezTo>
                      <a:pt x="33" y="0"/>
                      <a:pt x="38" y="8"/>
                      <a:pt x="49" y="14"/>
                    </a:cubicBezTo>
                    <a:cubicBezTo>
                      <a:pt x="49" y="14"/>
                      <a:pt x="53" y="18"/>
                      <a:pt x="59" y="14"/>
                    </a:cubicBezTo>
                    <a:cubicBezTo>
                      <a:pt x="59" y="14"/>
                      <a:pt x="65" y="13"/>
                      <a:pt x="69" y="10"/>
                    </a:cubicBezTo>
                    <a:cubicBezTo>
                      <a:pt x="72" y="7"/>
                      <a:pt x="79" y="3"/>
                      <a:pt x="79" y="0"/>
                    </a:cubicBezTo>
                    <a:cubicBezTo>
                      <a:pt x="79" y="0"/>
                      <a:pt x="54" y="118"/>
                      <a:pt x="56" y="140"/>
                    </a:cubicBezTo>
                    <a:cubicBezTo>
                      <a:pt x="56" y="140"/>
                      <a:pt x="47" y="145"/>
                      <a:pt x="46" y="147"/>
                    </a:cubicBezTo>
                    <a:cubicBezTo>
                      <a:pt x="46" y="147"/>
                      <a:pt x="43" y="153"/>
                      <a:pt x="40" y="154"/>
                    </a:cubicBezTo>
                    <a:cubicBezTo>
                      <a:pt x="40" y="154"/>
                      <a:pt x="40" y="158"/>
                      <a:pt x="39" y="159"/>
                    </a:cubicBezTo>
                    <a:cubicBezTo>
                      <a:pt x="30" y="159"/>
                      <a:pt x="30" y="159"/>
                      <a:pt x="30" y="159"/>
                    </a:cubicBezTo>
                    <a:cubicBezTo>
                      <a:pt x="45" y="141"/>
                      <a:pt x="45" y="141"/>
                      <a:pt x="45" y="141"/>
                    </a:cubicBezTo>
                    <a:cubicBezTo>
                      <a:pt x="45" y="141"/>
                      <a:pt x="50" y="103"/>
                      <a:pt x="52" y="94"/>
                    </a:cubicBezTo>
                    <a:cubicBezTo>
                      <a:pt x="53" y="85"/>
                      <a:pt x="55" y="41"/>
                      <a:pt x="53" y="35"/>
                    </a:cubicBezTo>
                    <a:cubicBezTo>
                      <a:pt x="52" y="30"/>
                      <a:pt x="54" y="34"/>
                      <a:pt x="54" y="34"/>
                    </a:cubicBezTo>
                    <a:cubicBezTo>
                      <a:pt x="54" y="34"/>
                      <a:pt x="52" y="29"/>
                      <a:pt x="57" y="27"/>
                    </a:cubicBezTo>
                    <a:cubicBezTo>
                      <a:pt x="63" y="23"/>
                      <a:pt x="63" y="23"/>
                      <a:pt x="63" y="23"/>
                    </a:cubicBezTo>
                    <a:cubicBezTo>
                      <a:pt x="63" y="23"/>
                      <a:pt x="60" y="17"/>
                      <a:pt x="57" y="17"/>
                    </a:cubicBezTo>
                    <a:cubicBezTo>
                      <a:pt x="57" y="17"/>
                      <a:pt x="48" y="18"/>
                      <a:pt x="48" y="17"/>
                    </a:cubicBezTo>
                    <a:cubicBezTo>
                      <a:pt x="48" y="17"/>
                      <a:pt x="43" y="18"/>
                      <a:pt x="44" y="25"/>
                    </a:cubicBezTo>
                    <a:cubicBezTo>
                      <a:pt x="44" y="25"/>
                      <a:pt x="34" y="40"/>
                      <a:pt x="33" y="47"/>
                    </a:cubicBezTo>
                    <a:cubicBezTo>
                      <a:pt x="32" y="53"/>
                      <a:pt x="18" y="106"/>
                      <a:pt x="17" y="139"/>
                    </a:cubicBezTo>
                    <a:cubicBezTo>
                      <a:pt x="29" y="159"/>
                      <a:pt x="29" y="159"/>
                      <a:pt x="29" y="159"/>
                    </a:cubicBezTo>
                    <a:cubicBezTo>
                      <a:pt x="29" y="159"/>
                      <a:pt x="2" y="158"/>
                      <a:pt x="0" y="152"/>
                    </a:cubicBezTo>
                    <a:cubicBezTo>
                      <a:pt x="0" y="152"/>
                      <a:pt x="7" y="107"/>
                      <a:pt x="11" y="92"/>
                    </a:cubicBezTo>
                    <a:cubicBezTo>
                      <a:pt x="15" y="78"/>
                      <a:pt x="18" y="67"/>
                      <a:pt x="19" y="58"/>
                    </a:cubicBezTo>
                    <a:cubicBezTo>
                      <a:pt x="21" y="49"/>
                      <a:pt x="27" y="24"/>
                      <a:pt x="31" y="20"/>
                    </a:cubicBezTo>
                    <a:cubicBezTo>
                      <a:pt x="31" y="20"/>
                      <a:pt x="35" y="6"/>
                      <a:pt x="33" y="0"/>
                    </a:cubicBezTo>
                    <a:close/>
                  </a:path>
                </a:pathLst>
              </a:custGeom>
              <a:solidFill>
                <a:srgbClr val="FFFFFF"/>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51" name="组合 50">
              <a:extLst>
                <a:ext uri="{FF2B5EF4-FFF2-40B4-BE49-F238E27FC236}">
                  <a16:creationId xmlns:a16="http://schemas.microsoft.com/office/drawing/2014/main" id="{C6E57685-095A-4F6D-AD1E-804B01F8B4CD}"/>
                </a:ext>
              </a:extLst>
            </p:cNvPr>
            <p:cNvGrpSpPr/>
            <p:nvPr/>
          </p:nvGrpSpPr>
          <p:grpSpPr>
            <a:xfrm>
              <a:off x="4218887" y="3056075"/>
              <a:ext cx="931187" cy="1333150"/>
              <a:chOff x="4821877" y="3187018"/>
              <a:chExt cx="832172" cy="1191394"/>
            </a:xfrm>
          </p:grpSpPr>
          <p:sp>
            <p:nvSpPr>
              <p:cNvPr id="55" name="Freeform 10">
                <a:extLst>
                  <a:ext uri="{FF2B5EF4-FFF2-40B4-BE49-F238E27FC236}">
                    <a16:creationId xmlns:a16="http://schemas.microsoft.com/office/drawing/2014/main" id="{19FAD4BB-EC21-463C-9BEE-F420BB848886}"/>
                  </a:ext>
                </a:extLst>
              </p:cNvPr>
              <p:cNvSpPr>
                <a:spLocks/>
              </p:cNvSpPr>
              <p:nvPr/>
            </p:nvSpPr>
            <p:spPr bwMode="auto">
              <a:xfrm>
                <a:off x="4821877" y="3187018"/>
                <a:ext cx="832172" cy="1191394"/>
              </a:xfrm>
              <a:custGeom>
                <a:avLst/>
                <a:gdLst>
                  <a:gd name="T0" fmla="*/ 208 w 446"/>
                  <a:gd name="T1" fmla="*/ 63 h 640"/>
                  <a:gd name="T2" fmla="*/ 211 w 446"/>
                  <a:gd name="T3" fmla="*/ 16 h 640"/>
                  <a:gd name="T4" fmla="*/ 261 w 446"/>
                  <a:gd name="T5" fmla="*/ 12 h 640"/>
                  <a:gd name="T6" fmla="*/ 270 w 446"/>
                  <a:gd name="T7" fmla="*/ 49 h 640"/>
                  <a:gd name="T8" fmla="*/ 262 w 446"/>
                  <a:gd name="T9" fmla="*/ 92 h 640"/>
                  <a:gd name="T10" fmla="*/ 322 w 446"/>
                  <a:gd name="T11" fmla="*/ 138 h 640"/>
                  <a:gd name="T12" fmla="*/ 330 w 446"/>
                  <a:gd name="T13" fmla="*/ 169 h 640"/>
                  <a:gd name="T14" fmla="*/ 348 w 446"/>
                  <a:gd name="T15" fmla="*/ 169 h 640"/>
                  <a:gd name="T16" fmla="*/ 376 w 446"/>
                  <a:gd name="T17" fmla="*/ 134 h 640"/>
                  <a:gd name="T18" fmla="*/ 412 w 446"/>
                  <a:gd name="T19" fmla="*/ 120 h 640"/>
                  <a:gd name="T20" fmla="*/ 429 w 446"/>
                  <a:gd name="T21" fmla="*/ 124 h 640"/>
                  <a:gd name="T22" fmla="*/ 444 w 446"/>
                  <a:gd name="T23" fmla="*/ 123 h 640"/>
                  <a:gd name="T24" fmla="*/ 425 w 446"/>
                  <a:gd name="T25" fmla="*/ 137 h 640"/>
                  <a:gd name="T26" fmla="*/ 389 w 446"/>
                  <a:gd name="T27" fmla="*/ 148 h 640"/>
                  <a:gd name="T28" fmla="*/ 362 w 446"/>
                  <a:gd name="T29" fmla="*/ 211 h 640"/>
                  <a:gd name="T30" fmla="*/ 336 w 446"/>
                  <a:gd name="T31" fmla="*/ 229 h 640"/>
                  <a:gd name="T32" fmla="*/ 306 w 446"/>
                  <a:gd name="T33" fmla="*/ 208 h 640"/>
                  <a:gd name="T34" fmla="*/ 307 w 446"/>
                  <a:gd name="T35" fmla="*/ 312 h 640"/>
                  <a:gd name="T36" fmla="*/ 300 w 446"/>
                  <a:gd name="T37" fmla="*/ 362 h 640"/>
                  <a:gd name="T38" fmla="*/ 298 w 446"/>
                  <a:gd name="T39" fmla="*/ 449 h 640"/>
                  <a:gd name="T40" fmla="*/ 298 w 446"/>
                  <a:gd name="T41" fmla="*/ 516 h 640"/>
                  <a:gd name="T42" fmla="*/ 302 w 446"/>
                  <a:gd name="T43" fmla="*/ 566 h 640"/>
                  <a:gd name="T44" fmla="*/ 329 w 446"/>
                  <a:gd name="T45" fmla="*/ 617 h 640"/>
                  <a:gd name="T46" fmla="*/ 260 w 446"/>
                  <a:gd name="T47" fmla="*/ 587 h 640"/>
                  <a:gd name="T48" fmla="*/ 254 w 446"/>
                  <a:gd name="T49" fmla="*/ 531 h 640"/>
                  <a:gd name="T50" fmla="*/ 232 w 446"/>
                  <a:gd name="T51" fmla="*/ 379 h 640"/>
                  <a:gd name="T52" fmla="*/ 177 w 446"/>
                  <a:gd name="T53" fmla="*/ 537 h 640"/>
                  <a:gd name="T54" fmla="*/ 159 w 446"/>
                  <a:gd name="T55" fmla="*/ 602 h 640"/>
                  <a:gd name="T56" fmla="*/ 137 w 446"/>
                  <a:gd name="T57" fmla="*/ 637 h 640"/>
                  <a:gd name="T58" fmla="*/ 135 w 446"/>
                  <a:gd name="T59" fmla="*/ 574 h 640"/>
                  <a:gd name="T60" fmla="*/ 144 w 446"/>
                  <a:gd name="T61" fmla="*/ 463 h 640"/>
                  <a:gd name="T62" fmla="*/ 130 w 446"/>
                  <a:gd name="T63" fmla="*/ 354 h 640"/>
                  <a:gd name="T64" fmla="*/ 139 w 446"/>
                  <a:gd name="T65" fmla="*/ 264 h 640"/>
                  <a:gd name="T66" fmla="*/ 119 w 446"/>
                  <a:gd name="T67" fmla="*/ 222 h 640"/>
                  <a:gd name="T68" fmla="*/ 65 w 446"/>
                  <a:gd name="T69" fmla="*/ 136 h 640"/>
                  <a:gd name="T70" fmla="*/ 14 w 446"/>
                  <a:gd name="T71" fmla="*/ 90 h 640"/>
                  <a:gd name="T72" fmla="*/ 49 w 446"/>
                  <a:gd name="T73" fmla="*/ 104 h 640"/>
                  <a:gd name="T74" fmla="*/ 63 w 446"/>
                  <a:gd name="T75" fmla="*/ 95 h 640"/>
                  <a:gd name="T76" fmla="*/ 79 w 446"/>
                  <a:gd name="T77" fmla="*/ 124 h 640"/>
                  <a:gd name="T78" fmla="*/ 95 w 446"/>
                  <a:gd name="T79" fmla="*/ 148 h 640"/>
                  <a:gd name="T80" fmla="*/ 115 w 446"/>
                  <a:gd name="T81" fmla="*/ 175 h 640"/>
                  <a:gd name="T82" fmla="*/ 126 w 446"/>
                  <a:gd name="T83" fmla="*/ 160 h 640"/>
                  <a:gd name="T84" fmla="*/ 154 w 446"/>
                  <a:gd name="T85" fmla="*/ 105 h 640"/>
                  <a:gd name="T86" fmla="*/ 217 w 446"/>
                  <a:gd name="T87" fmla="*/ 87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 h="640">
                    <a:moveTo>
                      <a:pt x="217" y="87"/>
                    </a:moveTo>
                    <a:cubicBezTo>
                      <a:pt x="217" y="87"/>
                      <a:pt x="215" y="73"/>
                      <a:pt x="216" y="72"/>
                    </a:cubicBezTo>
                    <a:cubicBezTo>
                      <a:pt x="216" y="72"/>
                      <a:pt x="210" y="74"/>
                      <a:pt x="208" y="63"/>
                    </a:cubicBezTo>
                    <a:cubicBezTo>
                      <a:pt x="208" y="63"/>
                      <a:pt x="204" y="43"/>
                      <a:pt x="211" y="50"/>
                    </a:cubicBezTo>
                    <a:cubicBezTo>
                      <a:pt x="211" y="50"/>
                      <a:pt x="210" y="41"/>
                      <a:pt x="208" y="36"/>
                    </a:cubicBezTo>
                    <a:cubicBezTo>
                      <a:pt x="207" y="31"/>
                      <a:pt x="206" y="21"/>
                      <a:pt x="211" y="16"/>
                    </a:cubicBezTo>
                    <a:cubicBezTo>
                      <a:pt x="216" y="11"/>
                      <a:pt x="221" y="7"/>
                      <a:pt x="228" y="3"/>
                    </a:cubicBezTo>
                    <a:cubicBezTo>
                      <a:pt x="235" y="0"/>
                      <a:pt x="239" y="1"/>
                      <a:pt x="246" y="3"/>
                    </a:cubicBezTo>
                    <a:cubicBezTo>
                      <a:pt x="252" y="4"/>
                      <a:pt x="259" y="10"/>
                      <a:pt x="261" y="12"/>
                    </a:cubicBezTo>
                    <a:cubicBezTo>
                      <a:pt x="264" y="15"/>
                      <a:pt x="269" y="18"/>
                      <a:pt x="270" y="22"/>
                    </a:cubicBezTo>
                    <a:cubicBezTo>
                      <a:pt x="272" y="27"/>
                      <a:pt x="272" y="37"/>
                      <a:pt x="271" y="40"/>
                    </a:cubicBezTo>
                    <a:cubicBezTo>
                      <a:pt x="271" y="43"/>
                      <a:pt x="270" y="49"/>
                      <a:pt x="270" y="49"/>
                    </a:cubicBezTo>
                    <a:cubicBezTo>
                      <a:pt x="270" y="49"/>
                      <a:pt x="272" y="43"/>
                      <a:pt x="272" y="47"/>
                    </a:cubicBezTo>
                    <a:cubicBezTo>
                      <a:pt x="272" y="47"/>
                      <a:pt x="271" y="66"/>
                      <a:pt x="268" y="69"/>
                    </a:cubicBezTo>
                    <a:cubicBezTo>
                      <a:pt x="268" y="69"/>
                      <a:pt x="264" y="89"/>
                      <a:pt x="262" y="92"/>
                    </a:cubicBezTo>
                    <a:cubicBezTo>
                      <a:pt x="262" y="92"/>
                      <a:pt x="270" y="99"/>
                      <a:pt x="271" y="101"/>
                    </a:cubicBezTo>
                    <a:cubicBezTo>
                      <a:pt x="310" y="110"/>
                      <a:pt x="310" y="110"/>
                      <a:pt x="310" y="110"/>
                    </a:cubicBezTo>
                    <a:cubicBezTo>
                      <a:pt x="310" y="110"/>
                      <a:pt x="319" y="123"/>
                      <a:pt x="322" y="138"/>
                    </a:cubicBezTo>
                    <a:cubicBezTo>
                      <a:pt x="322" y="138"/>
                      <a:pt x="326" y="148"/>
                      <a:pt x="328" y="153"/>
                    </a:cubicBezTo>
                    <a:cubicBezTo>
                      <a:pt x="330" y="158"/>
                      <a:pt x="331" y="156"/>
                      <a:pt x="331" y="161"/>
                    </a:cubicBezTo>
                    <a:cubicBezTo>
                      <a:pt x="331" y="165"/>
                      <a:pt x="329" y="166"/>
                      <a:pt x="330" y="169"/>
                    </a:cubicBezTo>
                    <a:cubicBezTo>
                      <a:pt x="331" y="172"/>
                      <a:pt x="336" y="176"/>
                      <a:pt x="337" y="179"/>
                    </a:cubicBezTo>
                    <a:cubicBezTo>
                      <a:pt x="338" y="181"/>
                      <a:pt x="339" y="174"/>
                      <a:pt x="342" y="172"/>
                    </a:cubicBezTo>
                    <a:cubicBezTo>
                      <a:pt x="344" y="171"/>
                      <a:pt x="343" y="173"/>
                      <a:pt x="348" y="169"/>
                    </a:cubicBezTo>
                    <a:cubicBezTo>
                      <a:pt x="353" y="165"/>
                      <a:pt x="359" y="154"/>
                      <a:pt x="362" y="149"/>
                    </a:cubicBezTo>
                    <a:cubicBezTo>
                      <a:pt x="365" y="144"/>
                      <a:pt x="369" y="135"/>
                      <a:pt x="372" y="134"/>
                    </a:cubicBezTo>
                    <a:cubicBezTo>
                      <a:pt x="374" y="133"/>
                      <a:pt x="376" y="134"/>
                      <a:pt x="376" y="134"/>
                    </a:cubicBezTo>
                    <a:cubicBezTo>
                      <a:pt x="376" y="134"/>
                      <a:pt x="387" y="120"/>
                      <a:pt x="394" y="122"/>
                    </a:cubicBezTo>
                    <a:cubicBezTo>
                      <a:pt x="394" y="122"/>
                      <a:pt x="402" y="121"/>
                      <a:pt x="404" y="120"/>
                    </a:cubicBezTo>
                    <a:cubicBezTo>
                      <a:pt x="407" y="118"/>
                      <a:pt x="412" y="116"/>
                      <a:pt x="412" y="120"/>
                    </a:cubicBezTo>
                    <a:cubicBezTo>
                      <a:pt x="412" y="120"/>
                      <a:pt x="409" y="125"/>
                      <a:pt x="407" y="126"/>
                    </a:cubicBezTo>
                    <a:cubicBezTo>
                      <a:pt x="407" y="126"/>
                      <a:pt x="415" y="128"/>
                      <a:pt x="418" y="127"/>
                    </a:cubicBezTo>
                    <a:cubicBezTo>
                      <a:pt x="421" y="126"/>
                      <a:pt x="426" y="126"/>
                      <a:pt x="429" y="124"/>
                    </a:cubicBezTo>
                    <a:cubicBezTo>
                      <a:pt x="432" y="122"/>
                      <a:pt x="437" y="118"/>
                      <a:pt x="437" y="120"/>
                    </a:cubicBezTo>
                    <a:cubicBezTo>
                      <a:pt x="437" y="120"/>
                      <a:pt x="443" y="119"/>
                      <a:pt x="443" y="121"/>
                    </a:cubicBezTo>
                    <a:cubicBezTo>
                      <a:pt x="443" y="121"/>
                      <a:pt x="446" y="121"/>
                      <a:pt x="444" y="123"/>
                    </a:cubicBezTo>
                    <a:cubicBezTo>
                      <a:pt x="440" y="127"/>
                      <a:pt x="440" y="127"/>
                      <a:pt x="440" y="127"/>
                    </a:cubicBezTo>
                    <a:cubicBezTo>
                      <a:pt x="440" y="127"/>
                      <a:pt x="440" y="129"/>
                      <a:pt x="437" y="130"/>
                    </a:cubicBezTo>
                    <a:cubicBezTo>
                      <a:pt x="437" y="130"/>
                      <a:pt x="430" y="135"/>
                      <a:pt x="425" y="137"/>
                    </a:cubicBezTo>
                    <a:cubicBezTo>
                      <a:pt x="425" y="137"/>
                      <a:pt x="405" y="140"/>
                      <a:pt x="398" y="140"/>
                    </a:cubicBezTo>
                    <a:cubicBezTo>
                      <a:pt x="398" y="140"/>
                      <a:pt x="392" y="140"/>
                      <a:pt x="391" y="141"/>
                    </a:cubicBezTo>
                    <a:cubicBezTo>
                      <a:pt x="391" y="141"/>
                      <a:pt x="391" y="147"/>
                      <a:pt x="389" y="148"/>
                    </a:cubicBezTo>
                    <a:cubicBezTo>
                      <a:pt x="389" y="148"/>
                      <a:pt x="399" y="157"/>
                      <a:pt x="398" y="164"/>
                    </a:cubicBezTo>
                    <a:cubicBezTo>
                      <a:pt x="398" y="164"/>
                      <a:pt x="398" y="164"/>
                      <a:pt x="398" y="164"/>
                    </a:cubicBezTo>
                    <a:cubicBezTo>
                      <a:pt x="397" y="171"/>
                      <a:pt x="365" y="208"/>
                      <a:pt x="362" y="211"/>
                    </a:cubicBezTo>
                    <a:cubicBezTo>
                      <a:pt x="360" y="215"/>
                      <a:pt x="360" y="217"/>
                      <a:pt x="357" y="220"/>
                    </a:cubicBezTo>
                    <a:cubicBezTo>
                      <a:pt x="355" y="223"/>
                      <a:pt x="352" y="227"/>
                      <a:pt x="349" y="229"/>
                    </a:cubicBezTo>
                    <a:cubicBezTo>
                      <a:pt x="346" y="231"/>
                      <a:pt x="342" y="230"/>
                      <a:pt x="336" y="229"/>
                    </a:cubicBezTo>
                    <a:cubicBezTo>
                      <a:pt x="329" y="228"/>
                      <a:pt x="317" y="218"/>
                      <a:pt x="315" y="215"/>
                    </a:cubicBezTo>
                    <a:cubicBezTo>
                      <a:pt x="312" y="211"/>
                      <a:pt x="310" y="208"/>
                      <a:pt x="308" y="208"/>
                    </a:cubicBezTo>
                    <a:cubicBezTo>
                      <a:pt x="305" y="208"/>
                      <a:pt x="306" y="208"/>
                      <a:pt x="306" y="208"/>
                    </a:cubicBezTo>
                    <a:cubicBezTo>
                      <a:pt x="306" y="208"/>
                      <a:pt x="303" y="240"/>
                      <a:pt x="305" y="250"/>
                    </a:cubicBezTo>
                    <a:cubicBezTo>
                      <a:pt x="306" y="261"/>
                      <a:pt x="306" y="270"/>
                      <a:pt x="308" y="277"/>
                    </a:cubicBezTo>
                    <a:cubicBezTo>
                      <a:pt x="309" y="285"/>
                      <a:pt x="308" y="301"/>
                      <a:pt x="307" y="312"/>
                    </a:cubicBezTo>
                    <a:cubicBezTo>
                      <a:pt x="307" y="323"/>
                      <a:pt x="307" y="324"/>
                      <a:pt x="306" y="330"/>
                    </a:cubicBezTo>
                    <a:cubicBezTo>
                      <a:pt x="306" y="337"/>
                      <a:pt x="306" y="358"/>
                      <a:pt x="306" y="358"/>
                    </a:cubicBezTo>
                    <a:cubicBezTo>
                      <a:pt x="306" y="358"/>
                      <a:pt x="302" y="362"/>
                      <a:pt x="300" y="362"/>
                    </a:cubicBezTo>
                    <a:cubicBezTo>
                      <a:pt x="300" y="362"/>
                      <a:pt x="299" y="374"/>
                      <a:pt x="300" y="385"/>
                    </a:cubicBezTo>
                    <a:cubicBezTo>
                      <a:pt x="301" y="397"/>
                      <a:pt x="299" y="403"/>
                      <a:pt x="299" y="410"/>
                    </a:cubicBezTo>
                    <a:cubicBezTo>
                      <a:pt x="299" y="417"/>
                      <a:pt x="298" y="439"/>
                      <a:pt x="298" y="449"/>
                    </a:cubicBezTo>
                    <a:cubicBezTo>
                      <a:pt x="297" y="459"/>
                      <a:pt x="297" y="466"/>
                      <a:pt x="298" y="472"/>
                    </a:cubicBezTo>
                    <a:cubicBezTo>
                      <a:pt x="298" y="479"/>
                      <a:pt x="298" y="485"/>
                      <a:pt x="299" y="494"/>
                    </a:cubicBezTo>
                    <a:cubicBezTo>
                      <a:pt x="300" y="503"/>
                      <a:pt x="298" y="509"/>
                      <a:pt x="298" y="516"/>
                    </a:cubicBezTo>
                    <a:cubicBezTo>
                      <a:pt x="299" y="523"/>
                      <a:pt x="298" y="525"/>
                      <a:pt x="299" y="533"/>
                    </a:cubicBezTo>
                    <a:cubicBezTo>
                      <a:pt x="300" y="542"/>
                      <a:pt x="300" y="548"/>
                      <a:pt x="302" y="553"/>
                    </a:cubicBezTo>
                    <a:cubicBezTo>
                      <a:pt x="303" y="558"/>
                      <a:pt x="302" y="561"/>
                      <a:pt x="302" y="566"/>
                    </a:cubicBezTo>
                    <a:cubicBezTo>
                      <a:pt x="301" y="570"/>
                      <a:pt x="302" y="578"/>
                      <a:pt x="302" y="578"/>
                    </a:cubicBezTo>
                    <a:cubicBezTo>
                      <a:pt x="302" y="578"/>
                      <a:pt x="320" y="600"/>
                      <a:pt x="328" y="608"/>
                    </a:cubicBezTo>
                    <a:cubicBezTo>
                      <a:pt x="329" y="609"/>
                      <a:pt x="333" y="615"/>
                      <a:pt x="329" y="617"/>
                    </a:cubicBezTo>
                    <a:cubicBezTo>
                      <a:pt x="329" y="617"/>
                      <a:pt x="311" y="626"/>
                      <a:pt x="286" y="607"/>
                    </a:cubicBezTo>
                    <a:cubicBezTo>
                      <a:pt x="286" y="607"/>
                      <a:pt x="285" y="594"/>
                      <a:pt x="278" y="597"/>
                    </a:cubicBezTo>
                    <a:cubicBezTo>
                      <a:pt x="278" y="597"/>
                      <a:pt x="259" y="590"/>
                      <a:pt x="260" y="587"/>
                    </a:cubicBezTo>
                    <a:cubicBezTo>
                      <a:pt x="260" y="578"/>
                      <a:pt x="260" y="578"/>
                      <a:pt x="260" y="578"/>
                    </a:cubicBezTo>
                    <a:cubicBezTo>
                      <a:pt x="260" y="578"/>
                      <a:pt x="259" y="562"/>
                      <a:pt x="257" y="554"/>
                    </a:cubicBezTo>
                    <a:cubicBezTo>
                      <a:pt x="255" y="545"/>
                      <a:pt x="256" y="540"/>
                      <a:pt x="254" y="531"/>
                    </a:cubicBezTo>
                    <a:cubicBezTo>
                      <a:pt x="253" y="522"/>
                      <a:pt x="253" y="506"/>
                      <a:pt x="253" y="500"/>
                    </a:cubicBezTo>
                    <a:cubicBezTo>
                      <a:pt x="253" y="493"/>
                      <a:pt x="255" y="471"/>
                      <a:pt x="255" y="467"/>
                    </a:cubicBezTo>
                    <a:cubicBezTo>
                      <a:pt x="255" y="463"/>
                      <a:pt x="233" y="394"/>
                      <a:pt x="232" y="379"/>
                    </a:cubicBezTo>
                    <a:cubicBezTo>
                      <a:pt x="232" y="379"/>
                      <a:pt x="198" y="458"/>
                      <a:pt x="196" y="466"/>
                    </a:cubicBezTo>
                    <a:cubicBezTo>
                      <a:pt x="195" y="473"/>
                      <a:pt x="180" y="505"/>
                      <a:pt x="180" y="514"/>
                    </a:cubicBezTo>
                    <a:cubicBezTo>
                      <a:pt x="181" y="524"/>
                      <a:pt x="178" y="527"/>
                      <a:pt x="177" y="537"/>
                    </a:cubicBezTo>
                    <a:cubicBezTo>
                      <a:pt x="176" y="547"/>
                      <a:pt x="169" y="570"/>
                      <a:pt x="166" y="575"/>
                    </a:cubicBezTo>
                    <a:cubicBezTo>
                      <a:pt x="164" y="580"/>
                      <a:pt x="160" y="588"/>
                      <a:pt x="160" y="588"/>
                    </a:cubicBezTo>
                    <a:cubicBezTo>
                      <a:pt x="160" y="588"/>
                      <a:pt x="160" y="599"/>
                      <a:pt x="159" y="602"/>
                    </a:cubicBezTo>
                    <a:cubicBezTo>
                      <a:pt x="159" y="602"/>
                      <a:pt x="150" y="608"/>
                      <a:pt x="150" y="614"/>
                    </a:cubicBezTo>
                    <a:cubicBezTo>
                      <a:pt x="150" y="614"/>
                      <a:pt x="151" y="623"/>
                      <a:pt x="149" y="627"/>
                    </a:cubicBezTo>
                    <a:cubicBezTo>
                      <a:pt x="146" y="630"/>
                      <a:pt x="142" y="634"/>
                      <a:pt x="137" y="637"/>
                    </a:cubicBezTo>
                    <a:cubicBezTo>
                      <a:pt x="137" y="637"/>
                      <a:pt x="115" y="640"/>
                      <a:pt x="114" y="629"/>
                    </a:cubicBezTo>
                    <a:cubicBezTo>
                      <a:pt x="112" y="618"/>
                      <a:pt x="116" y="610"/>
                      <a:pt x="121" y="601"/>
                    </a:cubicBezTo>
                    <a:cubicBezTo>
                      <a:pt x="126" y="593"/>
                      <a:pt x="135" y="575"/>
                      <a:pt x="135" y="574"/>
                    </a:cubicBezTo>
                    <a:cubicBezTo>
                      <a:pt x="135" y="574"/>
                      <a:pt x="127" y="553"/>
                      <a:pt x="129" y="544"/>
                    </a:cubicBezTo>
                    <a:cubicBezTo>
                      <a:pt x="131" y="536"/>
                      <a:pt x="134" y="511"/>
                      <a:pt x="138" y="502"/>
                    </a:cubicBezTo>
                    <a:cubicBezTo>
                      <a:pt x="141" y="493"/>
                      <a:pt x="139" y="473"/>
                      <a:pt x="144" y="463"/>
                    </a:cubicBezTo>
                    <a:cubicBezTo>
                      <a:pt x="149" y="453"/>
                      <a:pt x="154" y="426"/>
                      <a:pt x="155" y="422"/>
                    </a:cubicBezTo>
                    <a:cubicBezTo>
                      <a:pt x="156" y="417"/>
                      <a:pt x="147" y="383"/>
                      <a:pt x="154" y="372"/>
                    </a:cubicBezTo>
                    <a:cubicBezTo>
                      <a:pt x="154" y="372"/>
                      <a:pt x="131" y="364"/>
                      <a:pt x="130" y="354"/>
                    </a:cubicBezTo>
                    <a:cubicBezTo>
                      <a:pt x="130" y="354"/>
                      <a:pt x="135" y="289"/>
                      <a:pt x="137" y="285"/>
                    </a:cubicBezTo>
                    <a:cubicBezTo>
                      <a:pt x="135" y="281"/>
                      <a:pt x="135" y="281"/>
                      <a:pt x="135" y="281"/>
                    </a:cubicBezTo>
                    <a:cubicBezTo>
                      <a:pt x="139" y="264"/>
                      <a:pt x="139" y="264"/>
                      <a:pt x="139" y="264"/>
                    </a:cubicBezTo>
                    <a:cubicBezTo>
                      <a:pt x="139" y="264"/>
                      <a:pt x="147" y="239"/>
                      <a:pt x="146" y="204"/>
                    </a:cubicBezTo>
                    <a:cubicBezTo>
                      <a:pt x="146" y="204"/>
                      <a:pt x="135" y="210"/>
                      <a:pt x="133" y="213"/>
                    </a:cubicBezTo>
                    <a:cubicBezTo>
                      <a:pt x="130" y="216"/>
                      <a:pt x="123" y="221"/>
                      <a:pt x="119" y="222"/>
                    </a:cubicBezTo>
                    <a:cubicBezTo>
                      <a:pt x="115" y="223"/>
                      <a:pt x="96" y="224"/>
                      <a:pt x="90" y="213"/>
                    </a:cubicBezTo>
                    <a:cubicBezTo>
                      <a:pt x="84" y="202"/>
                      <a:pt x="52" y="158"/>
                      <a:pt x="48" y="155"/>
                    </a:cubicBezTo>
                    <a:cubicBezTo>
                      <a:pt x="48" y="155"/>
                      <a:pt x="61" y="137"/>
                      <a:pt x="65" y="136"/>
                    </a:cubicBezTo>
                    <a:cubicBezTo>
                      <a:pt x="65" y="136"/>
                      <a:pt x="57" y="123"/>
                      <a:pt x="50" y="122"/>
                    </a:cubicBezTo>
                    <a:cubicBezTo>
                      <a:pt x="50" y="122"/>
                      <a:pt x="30" y="108"/>
                      <a:pt x="27" y="108"/>
                    </a:cubicBezTo>
                    <a:cubicBezTo>
                      <a:pt x="27" y="108"/>
                      <a:pt x="0" y="90"/>
                      <a:pt x="14" y="90"/>
                    </a:cubicBezTo>
                    <a:cubicBezTo>
                      <a:pt x="14" y="90"/>
                      <a:pt x="17" y="88"/>
                      <a:pt x="20" y="91"/>
                    </a:cubicBezTo>
                    <a:cubicBezTo>
                      <a:pt x="20" y="91"/>
                      <a:pt x="32" y="100"/>
                      <a:pt x="36" y="101"/>
                    </a:cubicBezTo>
                    <a:cubicBezTo>
                      <a:pt x="39" y="102"/>
                      <a:pt x="45" y="103"/>
                      <a:pt x="49" y="104"/>
                    </a:cubicBezTo>
                    <a:cubicBezTo>
                      <a:pt x="53" y="104"/>
                      <a:pt x="58" y="101"/>
                      <a:pt x="56" y="98"/>
                    </a:cubicBezTo>
                    <a:cubicBezTo>
                      <a:pt x="56" y="98"/>
                      <a:pt x="47" y="84"/>
                      <a:pt x="58" y="85"/>
                    </a:cubicBezTo>
                    <a:cubicBezTo>
                      <a:pt x="58" y="85"/>
                      <a:pt x="62" y="86"/>
                      <a:pt x="63" y="95"/>
                    </a:cubicBezTo>
                    <a:cubicBezTo>
                      <a:pt x="63" y="95"/>
                      <a:pt x="66" y="99"/>
                      <a:pt x="67" y="102"/>
                    </a:cubicBezTo>
                    <a:cubicBezTo>
                      <a:pt x="67" y="102"/>
                      <a:pt x="73" y="112"/>
                      <a:pt x="74" y="116"/>
                    </a:cubicBezTo>
                    <a:cubicBezTo>
                      <a:pt x="76" y="120"/>
                      <a:pt x="77" y="122"/>
                      <a:pt x="79" y="124"/>
                    </a:cubicBezTo>
                    <a:cubicBezTo>
                      <a:pt x="81" y="127"/>
                      <a:pt x="79" y="127"/>
                      <a:pt x="79" y="127"/>
                    </a:cubicBezTo>
                    <a:cubicBezTo>
                      <a:pt x="83" y="127"/>
                      <a:pt x="83" y="127"/>
                      <a:pt x="83" y="127"/>
                    </a:cubicBezTo>
                    <a:cubicBezTo>
                      <a:pt x="83" y="127"/>
                      <a:pt x="93" y="144"/>
                      <a:pt x="95" y="148"/>
                    </a:cubicBezTo>
                    <a:cubicBezTo>
                      <a:pt x="97" y="152"/>
                      <a:pt x="98" y="152"/>
                      <a:pt x="100" y="154"/>
                    </a:cubicBezTo>
                    <a:cubicBezTo>
                      <a:pt x="103" y="156"/>
                      <a:pt x="104" y="160"/>
                      <a:pt x="108" y="166"/>
                    </a:cubicBezTo>
                    <a:cubicBezTo>
                      <a:pt x="113" y="171"/>
                      <a:pt x="114" y="171"/>
                      <a:pt x="115" y="175"/>
                    </a:cubicBezTo>
                    <a:cubicBezTo>
                      <a:pt x="116" y="179"/>
                      <a:pt x="116" y="176"/>
                      <a:pt x="116" y="176"/>
                    </a:cubicBezTo>
                    <a:cubicBezTo>
                      <a:pt x="116" y="176"/>
                      <a:pt x="116" y="172"/>
                      <a:pt x="121" y="169"/>
                    </a:cubicBezTo>
                    <a:cubicBezTo>
                      <a:pt x="126" y="166"/>
                      <a:pt x="124" y="166"/>
                      <a:pt x="126" y="160"/>
                    </a:cubicBezTo>
                    <a:cubicBezTo>
                      <a:pt x="129" y="154"/>
                      <a:pt x="127" y="152"/>
                      <a:pt x="131" y="147"/>
                    </a:cubicBezTo>
                    <a:cubicBezTo>
                      <a:pt x="135" y="142"/>
                      <a:pt x="137" y="135"/>
                      <a:pt x="140" y="128"/>
                    </a:cubicBezTo>
                    <a:cubicBezTo>
                      <a:pt x="143" y="120"/>
                      <a:pt x="146" y="105"/>
                      <a:pt x="154" y="105"/>
                    </a:cubicBezTo>
                    <a:cubicBezTo>
                      <a:pt x="162" y="104"/>
                      <a:pt x="190" y="100"/>
                      <a:pt x="198" y="97"/>
                    </a:cubicBezTo>
                    <a:cubicBezTo>
                      <a:pt x="198" y="97"/>
                      <a:pt x="201" y="98"/>
                      <a:pt x="205" y="96"/>
                    </a:cubicBezTo>
                    <a:cubicBezTo>
                      <a:pt x="205" y="96"/>
                      <a:pt x="216" y="87"/>
                      <a:pt x="217" y="87"/>
                    </a:cubicBezTo>
                    <a:close/>
                  </a:path>
                </a:pathLst>
              </a:custGeom>
              <a:solidFill>
                <a:srgbClr val="00171E"/>
              </a:solid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6" name="Freeform 11">
                <a:extLst>
                  <a:ext uri="{FF2B5EF4-FFF2-40B4-BE49-F238E27FC236}">
                    <a16:creationId xmlns:a16="http://schemas.microsoft.com/office/drawing/2014/main" id="{EF860AC3-7CAA-4DDA-B0FE-FEEE0E19CE1A}"/>
                  </a:ext>
                </a:extLst>
              </p:cNvPr>
              <p:cNvSpPr>
                <a:spLocks/>
              </p:cNvSpPr>
              <p:nvPr/>
            </p:nvSpPr>
            <p:spPr bwMode="auto">
              <a:xfrm>
                <a:off x="5180315" y="3352511"/>
                <a:ext cx="147454" cy="363144"/>
              </a:xfrm>
              <a:custGeom>
                <a:avLst/>
                <a:gdLst>
                  <a:gd name="T0" fmla="*/ 24 w 79"/>
                  <a:gd name="T1" fmla="*/ 0 h 195"/>
                  <a:gd name="T2" fmla="*/ 49 w 79"/>
                  <a:gd name="T3" fmla="*/ 27 h 195"/>
                  <a:gd name="T4" fmla="*/ 39 w 79"/>
                  <a:gd name="T5" fmla="*/ 33 h 195"/>
                  <a:gd name="T6" fmla="*/ 48 w 79"/>
                  <a:gd name="T7" fmla="*/ 43 h 195"/>
                  <a:gd name="T8" fmla="*/ 42 w 79"/>
                  <a:gd name="T9" fmla="*/ 63 h 195"/>
                  <a:gd name="T10" fmla="*/ 37 w 79"/>
                  <a:gd name="T11" fmla="*/ 173 h 195"/>
                  <a:gd name="T12" fmla="*/ 55 w 79"/>
                  <a:gd name="T13" fmla="*/ 190 h 195"/>
                  <a:gd name="T14" fmla="*/ 68 w 79"/>
                  <a:gd name="T15" fmla="*/ 173 h 195"/>
                  <a:gd name="T16" fmla="*/ 55 w 79"/>
                  <a:gd name="T17" fmla="*/ 51 h 195"/>
                  <a:gd name="T18" fmla="*/ 59 w 79"/>
                  <a:gd name="T19" fmla="*/ 31 h 195"/>
                  <a:gd name="T20" fmla="*/ 51 w 79"/>
                  <a:gd name="T21" fmla="*/ 27 h 195"/>
                  <a:gd name="T22" fmla="*/ 66 w 79"/>
                  <a:gd name="T23" fmla="*/ 9 h 195"/>
                  <a:gd name="T24" fmla="*/ 68 w 79"/>
                  <a:gd name="T25" fmla="*/ 6 h 195"/>
                  <a:gd name="T26" fmla="*/ 71 w 79"/>
                  <a:gd name="T27" fmla="*/ 45 h 195"/>
                  <a:gd name="T28" fmla="*/ 73 w 79"/>
                  <a:gd name="T29" fmla="*/ 112 h 195"/>
                  <a:gd name="T30" fmla="*/ 77 w 79"/>
                  <a:gd name="T31" fmla="*/ 152 h 195"/>
                  <a:gd name="T32" fmla="*/ 78 w 79"/>
                  <a:gd name="T33" fmla="*/ 182 h 195"/>
                  <a:gd name="T34" fmla="*/ 77 w 79"/>
                  <a:gd name="T35" fmla="*/ 193 h 195"/>
                  <a:gd name="T36" fmla="*/ 51 w 79"/>
                  <a:gd name="T37" fmla="*/ 193 h 195"/>
                  <a:gd name="T38" fmla="*/ 29 w 79"/>
                  <a:gd name="T39" fmla="*/ 192 h 195"/>
                  <a:gd name="T40" fmla="*/ 0 w 79"/>
                  <a:gd name="T41" fmla="*/ 184 h 195"/>
                  <a:gd name="T42" fmla="*/ 15 w 79"/>
                  <a:gd name="T43" fmla="*/ 142 h 195"/>
                  <a:gd name="T44" fmla="*/ 20 w 79"/>
                  <a:gd name="T45" fmla="*/ 103 h 195"/>
                  <a:gd name="T46" fmla="*/ 20 w 79"/>
                  <a:gd name="T47" fmla="*/ 24 h 195"/>
                  <a:gd name="T48" fmla="*/ 24 w 79"/>
                  <a:gd name="T4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95">
                    <a:moveTo>
                      <a:pt x="24" y="0"/>
                    </a:moveTo>
                    <a:cubicBezTo>
                      <a:pt x="24" y="0"/>
                      <a:pt x="40" y="26"/>
                      <a:pt x="49" y="27"/>
                    </a:cubicBezTo>
                    <a:cubicBezTo>
                      <a:pt x="49" y="27"/>
                      <a:pt x="40" y="28"/>
                      <a:pt x="39" y="33"/>
                    </a:cubicBezTo>
                    <a:cubicBezTo>
                      <a:pt x="48" y="43"/>
                      <a:pt x="48" y="43"/>
                      <a:pt x="48" y="43"/>
                    </a:cubicBezTo>
                    <a:cubicBezTo>
                      <a:pt x="48" y="43"/>
                      <a:pt x="41" y="56"/>
                      <a:pt x="42" y="63"/>
                    </a:cubicBezTo>
                    <a:cubicBezTo>
                      <a:pt x="42" y="63"/>
                      <a:pt x="46" y="150"/>
                      <a:pt x="37" y="173"/>
                    </a:cubicBezTo>
                    <a:cubicBezTo>
                      <a:pt x="55" y="190"/>
                      <a:pt x="55" y="190"/>
                      <a:pt x="55" y="190"/>
                    </a:cubicBezTo>
                    <a:cubicBezTo>
                      <a:pt x="68" y="173"/>
                      <a:pt x="68" y="173"/>
                      <a:pt x="68" y="173"/>
                    </a:cubicBezTo>
                    <a:cubicBezTo>
                      <a:pt x="68" y="173"/>
                      <a:pt x="77" y="84"/>
                      <a:pt x="55" y="51"/>
                    </a:cubicBezTo>
                    <a:cubicBezTo>
                      <a:pt x="55" y="51"/>
                      <a:pt x="53" y="34"/>
                      <a:pt x="59" y="31"/>
                    </a:cubicBezTo>
                    <a:cubicBezTo>
                      <a:pt x="59" y="31"/>
                      <a:pt x="55" y="26"/>
                      <a:pt x="51" y="27"/>
                    </a:cubicBezTo>
                    <a:cubicBezTo>
                      <a:pt x="51" y="27"/>
                      <a:pt x="65" y="17"/>
                      <a:pt x="66" y="9"/>
                    </a:cubicBezTo>
                    <a:cubicBezTo>
                      <a:pt x="68" y="6"/>
                      <a:pt x="68" y="6"/>
                      <a:pt x="68" y="6"/>
                    </a:cubicBezTo>
                    <a:cubicBezTo>
                      <a:pt x="68" y="6"/>
                      <a:pt x="71" y="32"/>
                      <a:pt x="71" y="45"/>
                    </a:cubicBezTo>
                    <a:cubicBezTo>
                      <a:pt x="71" y="45"/>
                      <a:pt x="71" y="106"/>
                      <a:pt x="73" y="112"/>
                    </a:cubicBezTo>
                    <a:cubicBezTo>
                      <a:pt x="74" y="118"/>
                      <a:pt x="77" y="146"/>
                      <a:pt x="77" y="152"/>
                    </a:cubicBezTo>
                    <a:cubicBezTo>
                      <a:pt x="77" y="157"/>
                      <a:pt x="79" y="176"/>
                      <a:pt x="78" y="182"/>
                    </a:cubicBezTo>
                    <a:cubicBezTo>
                      <a:pt x="76" y="187"/>
                      <a:pt x="77" y="193"/>
                      <a:pt x="77" y="193"/>
                    </a:cubicBezTo>
                    <a:cubicBezTo>
                      <a:pt x="77" y="193"/>
                      <a:pt x="59" y="195"/>
                      <a:pt x="51" y="193"/>
                    </a:cubicBezTo>
                    <a:cubicBezTo>
                      <a:pt x="51" y="193"/>
                      <a:pt x="32" y="191"/>
                      <a:pt x="29" y="192"/>
                    </a:cubicBezTo>
                    <a:cubicBezTo>
                      <a:pt x="29" y="192"/>
                      <a:pt x="2" y="187"/>
                      <a:pt x="0" y="184"/>
                    </a:cubicBezTo>
                    <a:cubicBezTo>
                      <a:pt x="0" y="184"/>
                      <a:pt x="9" y="152"/>
                      <a:pt x="15" y="142"/>
                    </a:cubicBezTo>
                    <a:cubicBezTo>
                      <a:pt x="15" y="142"/>
                      <a:pt x="21" y="124"/>
                      <a:pt x="20" y="103"/>
                    </a:cubicBezTo>
                    <a:cubicBezTo>
                      <a:pt x="20" y="103"/>
                      <a:pt x="21" y="30"/>
                      <a:pt x="20" y="24"/>
                    </a:cubicBezTo>
                    <a:cubicBezTo>
                      <a:pt x="20" y="24"/>
                      <a:pt x="18" y="5"/>
                      <a:pt x="24" y="0"/>
                    </a:cubicBezTo>
                    <a:close/>
                  </a:path>
                </a:pathLst>
              </a:custGeom>
              <a:solidFill>
                <a:srgbClr val="FFFFFF"/>
              </a:solid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52" name="AutoShape 13">
              <a:extLst>
                <a:ext uri="{FF2B5EF4-FFF2-40B4-BE49-F238E27FC236}">
                  <a16:creationId xmlns:a16="http://schemas.microsoft.com/office/drawing/2014/main" id="{5ED04134-9717-4815-81E1-8827541BE035}"/>
                </a:ext>
              </a:extLst>
            </p:cNvPr>
            <p:cNvSpPr>
              <a:spLocks noChangeAspect="1" noChangeArrowheads="1" noTextEdit="1"/>
            </p:cNvSpPr>
            <p:nvPr/>
          </p:nvSpPr>
          <p:spPr bwMode="auto">
            <a:xfrm>
              <a:off x="4007449" y="4618038"/>
              <a:ext cx="2476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15">
              <a:extLst>
                <a:ext uri="{FF2B5EF4-FFF2-40B4-BE49-F238E27FC236}">
                  <a16:creationId xmlns:a16="http://schemas.microsoft.com/office/drawing/2014/main" id="{1D924B92-E96B-43C6-BB38-49D0CAC7F15B}"/>
                </a:ext>
              </a:extLst>
            </p:cNvPr>
            <p:cNvSpPr>
              <a:spLocks/>
            </p:cNvSpPr>
            <p:nvPr/>
          </p:nvSpPr>
          <p:spPr bwMode="auto">
            <a:xfrm>
              <a:off x="4124924" y="4618038"/>
              <a:ext cx="63500" cy="74612"/>
            </a:xfrm>
            <a:custGeom>
              <a:avLst/>
              <a:gdLst>
                <a:gd name="T0" fmla="*/ 16 w 16"/>
                <a:gd name="T1" fmla="*/ 0 h 19"/>
                <a:gd name="T2" fmla="*/ 14 w 16"/>
                <a:gd name="T3" fmla="*/ 0 h 19"/>
                <a:gd name="T4" fmla="*/ 0 w 16"/>
                <a:gd name="T5" fmla="*/ 17 h 19"/>
                <a:gd name="T6" fmla="*/ 16 w 16"/>
                <a:gd name="T7" fmla="*/ 0 h 19"/>
              </a:gdLst>
              <a:ahLst/>
              <a:cxnLst>
                <a:cxn ang="0">
                  <a:pos x="T0" y="T1"/>
                </a:cxn>
                <a:cxn ang="0">
                  <a:pos x="T2" y="T3"/>
                </a:cxn>
                <a:cxn ang="0">
                  <a:pos x="T4" y="T5"/>
                </a:cxn>
                <a:cxn ang="0">
                  <a:pos x="T6" y="T7"/>
                </a:cxn>
              </a:cxnLst>
              <a:rect l="0" t="0" r="r" b="b"/>
              <a:pathLst>
                <a:path w="16" h="19">
                  <a:moveTo>
                    <a:pt x="16" y="0"/>
                  </a:moveTo>
                  <a:cubicBezTo>
                    <a:pt x="15" y="0"/>
                    <a:pt x="14" y="0"/>
                    <a:pt x="14" y="0"/>
                  </a:cubicBezTo>
                  <a:cubicBezTo>
                    <a:pt x="6" y="3"/>
                    <a:pt x="1" y="7"/>
                    <a:pt x="0" y="17"/>
                  </a:cubicBezTo>
                  <a:cubicBezTo>
                    <a:pt x="10" y="19"/>
                    <a:pt x="16" y="11"/>
                    <a:pt x="16" y="0"/>
                  </a:cubicBezTo>
                  <a:close/>
                </a:path>
              </a:pathLst>
            </a:custGeom>
            <a:solidFill>
              <a:srgbClr val="00171E"/>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4" name="Freeform 16">
              <a:extLst>
                <a:ext uri="{FF2B5EF4-FFF2-40B4-BE49-F238E27FC236}">
                  <a16:creationId xmlns:a16="http://schemas.microsoft.com/office/drawing/2014/main" id="{6966C9C9-6AD4-4621-B381-9BFC4F3A8174}"/>
                </a:ext>
              </a:extLst>
            </p:cNvPr>
            <p:cNvSpPr>
              <a:spLocks/>
            </p:cNvSpPr>
            <p:nvPr/>
          </p:nvSpPr>
          <p:spPr bwMode="auto">
            <a:xfrm>
              <a:off x="4004274" y="4687888"/>
              <a:ext cx="246063" cy="236537"/>
            </a:xfrm>
            <a:custGeom>
              <a:avLst/>
              <a:gdLst>
                <a:gd name="T0" fmla="*/ 61 w 63"/>
                <a:gd name="T1" fmla="*/ 9 h 61"/>
                <a:gd name="T2" fmla="*/ 44 w 63"/>
                <a:gd name="T3" fmla="*/ 1 h 61"/>
                <a:gd name="T4" fmla="*/ 32 w 63"/>
                <a:gd name="T5" fmla="*/ 5 h 61"/>
                <a:gd name="T6" fmla="*/ 20 w 63"/>
                <a:gd name="T7" fmla="*/ 1 h 61"/>
                <a:gd name="T8" fmla="*/ 0 w 63"/>
                <a:gd name="T9" fmla="*/ 20 h 61"/>
                <a:gd name="T10" fmla="*/ 0 w 63"/>
                <a:gd name="T11" fmla="*/ 29 h 61"/>
                <a:gd name="T12" fmla="*/ 18 w 63"/>
                <a:gd name="T13" fmla="*/ 61 h 61"/>
                <a:gd name="T14" fmla="*/ 22 w 63"/>
                <a:gd name="T15" fmla="*/ 61 h 61"/>
                <a:gd name="T16" fmla="*/ 44 w 63"/>
                <a:gd name="T17" fmla="*/ 61 h 61"/>
                <a:gd name="T18" fmla="*/ 47 w 63"/>
                <a:gd name="T19" fmla="*/ 61 h 61"/>
                <a:gd name="T20" fmla="*/ 63 w 63"/>
                <a:gd name="T21" fmla="*/ 41 h 61"/>
                <a:gd name="T22" fmla="*/ 63 w 63"/>
                <a:gd name="T23" fmla="*/ 39 h 61"/>
                <a:gd name="T24" fmla="*/ 61 w 63"/>
                <a:gd name="T25" fmla="*/ 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1">
                  <a:moveTo>
                    <a:pt x="61" y="9"/>
                  </a:moveTo>
                  <a:cubicBezTo>
                    <a:pt x="57" y="4"/>
                    <a:pt x="52" y="0"/>
                    <a:pt x="44" y="1"/>
                  </a:cubicBezTo>
                  <a:cubicBezTo>
                    <a:pt x="40" y="1"/>
                    <a:pt x="36" y="5"/>
                    <a:pt x="32" y="5"/>
                  </a:cubicBezTo>
                  <a:cubicBezTo>
                    <a:pt x="27" y="5"/>
                    <a:pt x="24" y="1"/>
                    <a:pt x="20" y="1"/>
                  </a:cubicBezTo>
                  <a:cubicBezTo>
                    <a:pt x="9" y="1"/>
                    <a:pt x="2" y="10"/>
                    <a:pt x="0" y="20"/>
                  </a:cubicBezTo>
                  <a:cubicBezTo>
                    <a:pt x="0" y="23"/>
                    <a:pt x="0" y="26"/>
                    <a:pt x="0" y="29"/>
                  </a:cubicBezTo>
                  <a:cubicBezTo>
                    <a:pt x="3" y="43"/>
                    <a:pt x="8" y="54"/>
                    <a:pt x="18" y="61"/>
                  </a:cubicBezTo>
                  <a:cubicBezTo>
                    <a:pt x="20" y="61"/>
                    <a:pt x="21" y="61"/>
                    <a:pt x="22" y="61"/>
                  </a:cubicBezTo>
                  <a:cubicBezTo>
                    <a:pt x="28" y="56"/>
                    <a:pt x="38" y="57"/>
                    <a:pt x="44" y="61"/>
                  </a:cubicBezTo>
                  <a:cubicBezTo>
                    <a:pt x="45" y="61"/>
                    <a:pt x="46" y="61"/>
                    <a:pt x="47" y="61"/>
                  </a:cubicBezTo>
                  <a:cubicBezTo>
                    <a:pt x="56" y="57"/>
                    <a:pt x="59" y="49"/>
                    <a:pt x="63" y="41"/>
                  </a:cubicBezTo>
                  <a:cubicBezTo>
                    <a:pt x="63" y="40"/>
                    <a:pt x="63" y="40"/>
                    <a:pt x="63" y="39"/>
                  </a:cubicBezTo>
                  <a:cubicBezTo>
                    <a:pt x="51" y="37"/>
                    <a:pt x="49" y="13"/>
                    <a:pt x="61" y="9"/>
                  </a:cubicBezTo>
                  <a:close/>
                </a:path>
              </a:pathLst>
            </a:custGeom>
            <a:solidFill>
              <a:srgbClr val="00171E"/>
            </a:solidFill>
            <a:ln>
              <a:noFill/>
            </a:ln>
          </p:spPr>
          <p:txBody>
            <a:bodyPr vert="horz" wrap="square" lIns="91440" tIns="45720" rIns="91440" bIns="45720" numCol="1" anchor="t" anchorCtr="0" compatLnSpc="1">
              <a:prstTxWarp prst="textNoShape">
                <a:avLst/>
              </a:prstTxWarp>
            </a:bodyPr>
            <a:lstStyle/>
            <a:p>
              <a:endParaRPr lang="zh-CN" altLang="en-US"/>
            </a:p>
          </p:txBody>
        </p:sp>
      </p:grpSp>
      <p:pic>
        <p:nvPicPr>
          <p:cNvPr id="37" name="图片 36">
            <a:extLst>
              <a:ext uri="{FF2B5EF4-FFF2-40B4-BE49-F238E27FC236}">
                <a16:creationId xmlns:a16="http://schemas.microsoft.com/office/drawing/2014/main" id="{FEBD6D39-A90A-42E9-A7B4-DD74C10B5B6B}"/>
              </a:ext>
            </a:extLst>
          </p:cNvPr>
          <p:cNvPicPr>
            <a:picLocks noChangeAspect="1"/>
          </p:cNvPicPr>
          <p:nvPr/>
        </p:nvPicPr>
        <p:blipFill rotWithShape="1">
          <a:blip r:embed="rId4">
            <a:extLst>
              <a:ext uri="{28A0092B-C50C-407E-A947-70E740481C1C}">
                <a14:useLocalDpi xmlns:a14="http://schemas.microsoft.com/office/drawing/2010/main" val="0"/>
              </a:ext>
            </a:extLst>
          </a:blip>
          <a:srcRect l="6551" t="10505"/>
          <a:stretch/>
        </p:blipFill>
        <p:spPr>
          <a:xfrm>
            <a:off x="1421270" y="2986847"/>
            <a:ext cx="3111401" cy="1746539"/>
          </a:xfrm>
          <a:prstGeom prst="rect">
            <a:avLst/>
          </a:prstGeom>
        </p:spPr>
      </p:pic>
    </p:spTree>
    <p:extLst>
      <p:ext uri="{BB962C8B-B14F-4D97-AF65-F5344CB8AC3E}">
        <p14:creationId xmlns:p14="http://schemas.microsoft.com/office/powerpoint/2010/main" val="2217936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37" name="文本框 36">
            <a:extLst>
              <a:ext uri="{FF2B5EF4-FFF2-40B4-BE49-F238E27FC236}">
                <a16:creationId xmlns:a16="http://schemas.microsoft.com/office/drawing/2014/main" id="{8EC3A9A8-10CA-47F1-8AB2-3CFBD6B316D6}"/>
              </a:ext>
            </a:extLst>
          </p:cNvPr>
          <p:cNvSpPr txBox="1"/>
          <p:nvPr/>
        </p:nvSpPr>
        <p:spPr>
          <a:xfrm>
            <a:off x="638175" y="1947601"/>
            <a:ext cx="6100916" cy="424155"/>
          </a:xfrm>
          <a:prstGeom prst="rect">
            <a:avLst/>
          </a:prstGeom>
          <a:noFill/>
        </p:spPr>
        <p:txBody>
          <a:bodyPr wrap="square">
            <a:spAutoFit/>
          </a:bodyPr>
          <a:lstStyle/>
          <a:p>
            <a:pPr eaLnBrk="1" hangingPunct="1">
              <a:lnSpc>
                <a:spcPct val="150000"/>
              </a:lnSpc>
            </a:pPr>
            <a:r>
              <a:rPr lang="zh-CN" altLang="en-US" sz="1600" dirty="0">
                <a:solidFill>
                  <a:schemeClr val="bg2">
                    <a:lumMod val="25000"/>
                  </a:schemeClr>
                </a:solidFill>
                <a:latin typeface="+mn-ea"/>
                <a:ea typeface="+mn-ea"/>
              </a:rPr>
              <a:t>作者单位：来自全国近</a:t>
            </a:r>
            <a:r>
              <a:rPr lang="en-US" altLang="zh-CN" sz="1600" dirty="0">
                <a:solidFill>
                  <a:schemeClr val="bg2">
                    <a:lumMod val="25000"/>
                  </a:schemeClr>
                </a:solidFill>
                <a:latin typeface="+mn-ea"/>
                <a:ea typeface="+mn-ea"/>
              </a:rPr>
              <a:t>50</a:t>
            </a:r>
            <a:r>
              <a:rPr lang="zh-CN" altLang="en-US" sz="1600" dirty="0">
                <a:solidFill>
                  <a:schemeClr val="bg2">
                    <a:lumMod val="25000"/>
                  </a:schemeClr>
                </a:solidFill>
                <a:latin typeface="+mn-ea"/>
                <a:ea typeface="+mn-ea"/>
              </a:rPr>
              <a:t>所高校</a:t>
            </a:r>
            <a:endParaRPr lang="en-US" altLang="zh-CN" sz="1600" dirty="0">
              <a:solidFill>
                <a:schemeClr val="bg2">
                  <a:lumMod val="25000"/>
                </a:schemeClr>
              </a:solidFill>
              <a:latin typeface="+mn-ea"/>
              <a:ea typeface="+mn-ea"/>
            </a:endParaRPr>
          </a:p>
        </p:txBody>
      </p:sp>
      <p:sp>
        <p:nvSpPr>
          <p:cNvPr id="71" name="文本框 70">
            <a:extLst>
              <a:ext uri="{FF2B5EF4-FFF2-40B4-BE49-F238E27FC236}">
                <a16:creationId xmlns:a16="http://schemas.microsoft.com/office/drawing/2014/main" id="{3200499F-156F-42B8-8A1E-2A0B5C945C89}"/>
              </a:ext>
            </a:extLst>
          </p:cNvPr>
          <p:cNvSpPr txBox="1"/>
          <p:nvPr/>
        </p:nvSpPr>
        <p:spPr>
          <a:xfrm>
            <a:off x="687335" y="4332615"/>
            <a:ext cx="6100916" cy="424155"/>
          </a:xfrm>
          <a:prstGeom prst="rect">
            <a:avLst/>
          </a:prstGeom>
          <a:noFill/>
        </p:spPr>
        <p:txBody>
          <a:bodyPr wrap="square">
            <a:spAutoFit/>
          </a:bodyPr>
          <a:lstStyle/>
          <a:p>
            <a:pPr eaLnBrk="1" hangingPunct="1">
              <a:lnSpc>
                <a:spcPct val="150000"/>
              </a:lnSpc>
            </a:pPr>
            <a:r>
              <a:rPr lang="zh-CN" altLang="en-US" sz="1600" dirty="0">
                <a:solidFill>
                  <a:schemeClr val="bg2">
                    <a:lumMod val="25000"/>
                  </a:schemeClr>
                </a:solidFill>
                <a:latin typeface="+mn-ea"/>
                <a:ea typeface="+mn-ea"/>
              </a:rPr>
              <a:t>相关企业：</a:t>
            </a:r>
            <a:r>
              <a:rPr lang="en-US" altLang="zh-CN" sz="1600" dirty="0">
                <a:solidFill>
                  <a:schemeClr val="bg2">
                    <a:lumMod val="25000"/>
                  </a:schemeClr>
                </a:solidFill>
                <a:latin typeface="+mn-ea"/>
                <a:ea typeface="+mn-ea"/>
              </a:rPr>
              <a:t>500</a:t>
            </a:r>
            <a:r>
              <a:rPr lang="zh-CN" altLang="en-US" sz="1600" dirty="0">
                <a:solidFill>
                  <a:schemeClr val="bg2">
                    <a:lumMod val="25000"/>
                  </a:schemeClr>
                </a:solidFill>
                <a:latin typeface="+mn-ea"/>
              </a:rPr>
              <a:t>多家企业管理实践研究</a:t>
            </a:r>
            <a:endParaRPr lang="zh-CN" altLang="en-US" sz="1600" dirty="0"/>
          </a:p>
        </p:txBody>
      </p:sp>
      <p:pic>
        <p:nvPicPr>
          <p:cNvPr id="72" name="图片 71">
            <a:extLst>
              <a:ext uri="{FF2B5EF4-FFF2-40B4-BE49-F238E27FC236}">
                <a16:creationId xmlns:a16="http://schemas.microsoft.com/office/drawing/2014/main" id="{8C6B2E77-3AEA-44A8-A456-5AFA0BEA127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155" r="94845">
                        <a14:foregroundMark x1="6873" y1="46333" x2="6873" y2="46333"/>
                        <a14:foregroundMark x1="14605" y1="44667" x2="14605" y2="44667"/>
                        <a14:foregroundMark x1="7732" y1="61333" x2="7732" y2="61333"/>
                        <a14:foregroundMark x1="5155" y1="67667" x2="5155" y2="67667"/>
                        <a14:foregroundMark x1="25773" y1="59667" x2="25773" y2="59667"/>
                        <a14:foregroundMark x1="20619" y1="39667" x2="20619" y2="39667"/>
                        <a14:foregroundMark x1="30069" y1="46333" x2="30069" y2="46333"/>
                        <a14:foregroundMark x1="54811" y1="54667" x2="54811" y2="54667"/>
                        <a14:foregroundMark x1="47938" y1="49667" x2="47938" y2="49667"/>
                        <a14:foregroundMark x1="43643" y1="44667" x2="43643" y2="44667"/>
                        <a14:foregroundMark x1="81271" y1="33000" x2="81271" y2="33000"/>
                        <a14:foregroundMark x1="94845" y1="61333" x2="94845" y2="61333"/>
                      </a14:backgroundRemoval>
                    </a14:imgEffect>
                  </a14:imgLayer>
                </a14:imgProps>
              </a:ext>
              <a:ext uri="{28A0092B-C50C-407E-A947-70E740481C1C}">
                <a14:useLocalDpi xmlns:a14="http://schemas.microsoft.com/office/drawing/2010/main" val="0"/>
              </a:ext>
            </a:extLst>
          </a:blip>
          <a:stretch>
            <a:fillRect/>
          </a:stretch>
        </p:blipFill>
        <p:spPr>
          <a:xfrm>
            <a:off x="9006562" y="4929510"/>
            <a:ext cx="1003809" cy="517428"/>
          </a:xfrm>
          <a:prstGeom prst="rect">
            <a:avLst/>
          </a:prstGeom>
        </p:spPr>
      </p:pic>
      <p:pic>
        <p:nvPicPr>
          <p:cNvPr id="73" name="图片 72">
            <a:extLst>
              <a:ext uri="{FF2B5EF4-FFF2-40B4-BE49-F238E27FC236}">
                <a16:creationId xmlns:a16="http://schemas.microsoft.com/office/drawing/2014/main" id="{586AC605-4BC7-4419-AE49-365076D37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511" y="4999440"/>
            <a:ext cx="1274805" cy="433036"/>
          </a:xfrm>
          <a:prstGeom prst="rect">
            <a:avLst/>
          </a:prstGeom>
        </p:spPr>
      </p:pic>
      <p:pic>
        <p:nvPicPr>
          <p:cNvPr id="74" name="图片 73">
            <a:extLst>
              <a:ext uri="{FF2B5EF4-FFF2-40B4-BE49-F238E27FC236}">
                <a16:creationId xmlns:a16="http://schemas.microsoft.com/office/drawing/2014/main" id="{28C903F7-6354-4E9B-A670-02A234D0B8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3334" y="5075204"/>
            <a:ext cx="1747779" cy="311706"/>
          </a:xfrm>
          <a:prstGeom prst="rect">
            <a:avLst/>
          </a:prstGeom>
        </p:spPr>
      </p:pic>
      <p:pic>
        <p:nvPicPr>
          <p:cNvPr id="75" name="图片 74">
            <a:extLst>
              <a:ext uri="{FF2B5EF4-FFF2-40B4-BE49-F238E27FC236}">
                <a16:creationId xmlns:a16="http://schemas.microsoft.com/office/drawing/2014/main" id="{78837E8E-9497-4429-8B81-3480BAA3E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4894" y="4981553"/>
            <a:ext cx="1003809" cy="411562"/>
          </a:xfrm>
          <a:prstGeom prst="rect">
            <a:avLst/>
          </a:prstGeom>
        </p:spPr>
      </p:pic>
      <p:pic>
        <p:nvPicPr>
          <p:cNvPr id="76" name="图片 75">
            <a:extLst>
              <a:ext uri="{FF2B5EF4-FFF2-40B4-BE49-F238E27FC236}">
                <a16:creationId xmlns:a16="http://schemas.microsoft.com/office/drawing/2014/main" id="{C7622FB1-3601-4F0F-8375-4338CA530B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2963" y="5016213"/>
            <a:ext cx="1661840" cy="407030"/>
          </a:xfrm>
          <a:prstGeom prst="rect">
            <a:avLst/>
          </a:prstGeom>
        </p:spPr>
      </p:pic>
      <p:pic>
        <p:nvPicPr>
          <p:cNvPr id="77" name="图片 76">
            <a:extLst>
              <a:ext uri="{FF2B5EF4-FFF2-40B4-BE49-F238E27FC236}">
                <a16:creationId xmlns:a16="http://schemas.microsoft.com/office/drawing/2014/main" id="{A57C65AA-75D4-4CBD-861E-9A31D0F472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57137" y="4969803"/>
            <a:ext cx="1526163" cy="492311"/>
          </a:xfrm>
          <a:prstGeom prst="rect">
            <a:avLst/>
          </a:prstGeom>
        </p:spPr>
      </p:pic>
      <p:pic>
        <p:nvPicPr>
          <p:cNvPr id="78" name="图片 77">
            <a:extLst>
              <a:ext uri="{FF2B5EF4-FFF2-40B4-BE49-F238E27FC236}">
                <a16:creationId xmlns:a16="http://schemas.microsoft.com/office/drawing/2014/main" id="{589D0E82-D669-44B1-A4DC-5ED0D2BC93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6477" y="2656216"/>
            <a:ext cx="1492358" cy="583080"/>
          </a:xfrm>
          <a:prstGeom prst="rect">
            <a:avLst/>
          </a:prstGeom>
        </p:spPr>
      </p:pic>
      <p:pic>
        <p:nvPicPr>
          <p:cNvPr id="79" name="图片 78">
            <a:extLst>
              <a:ext uri="{FF2B5EF4-FFF2-40B4-BE49-F238E27FC236}">
                <a16:creationId xmlns:a16="http://schemas.microsoft.com/office/drawing/2014/main" id="{E0B5DE97-C1C5-4563-B4E8-014AD82216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52515" y="2636125"/>
            <a:ext cx="1589391" cy="628640"/>
          </a:xfrm>
          <a:prstGeom prst="rect">
            <a:avLst/>
          </a:prstGeom>
        </p:spPr>
      </p:pic>
      <p:pic>
        <p:nvPicPr>
          <p:cNvPr id="80" name="图片 79">
            <a:extLst>
              <a:ext uri="{FF2B5EF4-FFF2-40B4-BE49-F238E27FC236}">
                <a16:creationId xmlns:a16="http://schemas.microsoft.com/office/drawing/2014/main" id="{12C51A07-4570-4E1D-9213-305C8DDE2F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5885" y="2658905"/>
            <a:ext cx="1484410" cy="534687"/>
          </a:xfrm>
          <a:prstGeom prst="rect">
            <a:avLst/>
          </a:prstGeom>
        </p:spPr>
      </p:pic>
      <p:pic>
        <p:nvPicPr>
          <p:cNvPr id="81" name="图片 80">
            <a:extLst>
              <a:ext uri="{FF2B5EF4-FFF2-40B4-BE49-F238E27FC236}">
                <a16:creationId xmlns:a16="http://schemas.microsoft.com/office/drawing/2014/main" id="{456F3D31-D874-46C2-9821-A1882734A4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28589" y="2673401"/>
            <a:ext cx="1383455" cy="534687"/>
          </a:xfrm>
          <a:prstGeom prst="rect">
            <a:avLst/>
          </a:prstGeom>
        </p:spPr>
      </p:pic>
      <p:grpSp>
        <p:nvGrpSpPr>
          <p:cNvPr id="82" name="组合 81">
            <a:extLst>
              <a:ext uri="{FF2B5EF4-FFF2-40B4-BE49-F238E27FC236}">
                <a16:creationId xmlns:a16="http://schemas.microsoft.com/office/drawing/2014/main" id="{B26516F8-CD9D-4C56-A3CB-F00F15A62CE9}"/>
              </a:ext>
            </a:extLst>
          </p:cNvPr>
          <p:cNvGrpSpPr/>
          <p:nvPr/>
        </p:nvGrpSpPr>
        <p:grpSpPr>
          <a:xfrm>
            <a:off x="9387935" y="2725025"/>
            <a:ext cx="1717483" cy="413335"/>
            <a:chOff x="9604654" y="4279047"/>
            <a:chExt cx="1717483" cy="413335"/>
          </a:xfrm>
        </p:grpSpPr>
        <p:pic>
          <p:nvPicPr>
            <p:cNvPr id="83" name="图片 82">
              <a:extLst>
                <a:ext uri="{FF2B5EF4-FFF2-40B4-BE49-F238E27FC236}">
                  <a16:creationId xmlns:a16="http://schemas.microsoft.com/office/drawing/2014/main" id="{F05C6ACF-C214-419F-8089-2799FAE9133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47485" y="4360043"/>
              <a:ext cx="1274652" cy="283256"/>
            </a:xfrm>
            <a:prstGeom prst="rect">
              <a:avLst/>
            </a:prstGeom>
          </p:spPr>
        </p:pic>
        <p:pic>
          <p:nvPicPr>
            <p:cNvPr id="84" name="图片 83">
              <a:extLst>
                <a:ext uri="{FF2B5EF4-FFF2-40B4-BE49-F238E27FC236}">
                  <a16:creationId xmlns:a16="http://schemas.microsoft.com/office/drawing/2014/main" id="{7AFA02CC-22F0-4315-B18B-212A8080463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604654" y="4279047"/>
              <a:ext cx="413335" cy="413335"/>
            </a:xfrm>
            <a:prstGeom prst="rect">
              <a:avLst/>
            </a:prstGeom>
          </p:spPr>
        </p:pic>
      </p:grpSp>
      <p:pic>
        <p:nvPicPr>
          <p:cNvPr id="85" name="图片 84">
            <a:extLst>
              <a:ext uri="{FF2B5EF4-FFF2-40B4-BE49-F238E27FC236}">
                <a16:creationId xmlns:a16="http://schemas.microsoft.com/office/drawing/2014/main" id="{A5EAF460-1016-478E-BBF2-7E8AF3D472B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05252" y="2598268"/>
            <a:ext cx="1652415" cy="698761"/>
          </a:xfrm>
          <a:prstGeom prst="rect">
            <a:avLst/>
          </a:prstGeom>
        </p:spPr>
      </p:pic>
      <p:sp>
        <p:nvSpPr>
          <p:cNvPr id="8" name="Text Box 3">
            <a:extLst>
              <a:ext uri="{FF2B5EF4-FFF2-40B4-BE49-F238E27FC236}">
                <a16:creationId xmlns:a16="http://schemas.microsoft.com/office/drawing/2014/main" id="{2AAFFA16-2708-4483-B1D6-28BE39A133E8}"/>
              </a:ext>
            </a:extLst>
          </p:cNvPr>
          <p:cNvSpPr txBox="1">
            <a:spLocks noChangeArrowheads="1"/>
          </p:cNvSpPr>
          <p:nvPr/>
        </p:nvSpPr>
        <p:spPr bwMode="auto">
          <a:xfrm>
            <a:off x="0" y="395043"/>
            <a:ext cx="39004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中国工商管理案例库</a:t>
            </a:r>
            <a:endParaRPr lang="zh-CN" altLang="zh-CN" sz="2800" b="1" dirty="0">
              <a:solidFill>
                <a:schemeClr val="bg1"/>
              </a:solidFill>
              <a:ea typeface="微软雅黑" panose="020B0503020204020204" pitchFamily="34" charset="-122"/>
            </a:endParaRPr>
          </a:p>
        </p:txBody>
      </p:sp>
      <p:sp>
        <p:nvSpPr>
          <p:cNvPr id="9" name="Line 4">
            <a:extLst>
              <a:ext uri="{FF2B5EF4-FFF2-40B4-BE49-F238E27FC236}">
                <a16:creationId xmlns:a16="http://schemas.microsoft.com/office/drawing/2014/main" id="{F5713DFC-1B5A-4982-9290-CFCF5AB253FF}"/>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10" name="矩形 9">
            <a:extLst>
              <a:ext uri="{FF2B5EF4-FFF2-40B4-BE49-F238E27FC236}">
                <a16:creationId xmlns:a16="http://schemas.microsoft.com/office/drawing/2014/main" id="{FCBFAA84-2673-47FC-AC3C-BF7463B70845}"/>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a:extLst>
              <a:ext uri="{FF2B5EF4-FFF2-40B4-BE49-F238E27FC236}">
                <a16:creationId xmlns:a16="http://schemas.microsoft.com/office/drawing/2014/main" id="{9898105F-928C-4B54-A15A-DBB7ECB2C2E9}"/>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a:extLst>
              <a:ext uri="{FF2B5EF4-FFF2-40B4-BE49-F238E27FC236}">
                <a16:creationId xmlns:a16="http://schemas.microsoft.com/office/drawing/2014/main" id="{0F342EFE-29B9-47B1-B4BC-58DC4F1079BF}"/>
              </a:ext>
            </a:extLst>
          </p:cNvPr>
          <p:cNvPicPr>
            <a:picLocks noChangeAspect="1"/>
          </p:cNvPicPr>
          <p:nvPr/>
        </p:nvPicPr>
        <p:blipFill rotWithShape="1">
          <a:blip r:embed="rId17">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grpSp>
        <p:nvGrpSpPr>
          <p:cNvPr id="21" name="组合 20">
            <a:extLst>
              <a:ext uri="{FF2B5EF4-FFF2-40B4-BE49-F238E27FC236}">
                <a16:creationId xmlns:a16="http://schemas.microsoft.com/office/drawing/2014/main" id="{A2809B8E-4574-47D4-9F48-7F7B28F89EF0}"/>
              </a:ext>
            </a:extLst>
          </p:cNvPr>
          <p:cNvGrpSpPr/>
          <p:nvPr/>
        </p:nvGrpSpPr>
        <p:grpSpPr>
          <a:xfrm>
            <a:off x="9288462" y="3438848"/>
            <a:ext cx="1800000" cy="462219"/>
            <a:chOff x="7237042" y="3508049"/>
            <a:chExt cx="2041588" cy="546892"/>
          </a:xfrm>
        </p:grpSpPr>
        <p:pic>
          <p:nvPicPr>
            <p:cNvPr id="16" name="图片 15">
              <a:extLst>
                <a:ext uri="{FF2B5EF4-FFF2-40B4-BE49-F238E27FC236}">
                  <a16:creationId xmlns:a16="http://schemas.microsoft.com/office/drawing/2014/main" id="{790ADD5F-BD5D-4A66-9517-1C883A660E98}"/>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630" b="89922" l="4204" r="96319">
                          <a14:foregroundMark x1="9248" y1="45241" x2="9248" y2="45241"/>
                          <a14:foregroundMark x1="28653" y1="53527" x2="28653" y2="53527"/>
                          <a14:foregroundMark x1="42513" y1="45241" x2="42513" y2="45241"/>
                          <a14:foregroundMark x1="60827" y1="42553" x2="60827" y2="42553"/>
                          <a14:foregroundMark x1="71915" y1="67189" x2="71915" y2="67189"/>
                          <a14:foregroundMark x1="55260" y1="67189" x2="55260" y2="67189"/>
                          <a14:foregroundMark x1="45853" y1="48040" x2="45853" y2="48040"/>
                          <a14:foregroundMark x1="20882" y1="48040" x2="20882" y2="48040"/>
                          <a14:foregroundMark x1="11452" y1="53527" x2="11452" y2="53527"/>
                          <a14:foregroundMark x1="14792" y1="50728" x2="14792" y2="50728"/>
                          <a14:foregroundMark x1="13679" y1="28891" x2="13679" y2="28891"/>
                          <a14:foregroundMark x1="4249" y1="48040" x2="4249" y2="48040"/>
                          <a14:foregroundMark x1="5362" y1="28891" x2="5362" y2="28891"/>
                          <a14:foregroundMark x1="22540" y1="31579" x2="22540" y2="31579"/>
                          <a14:foregroundMark x1="84663" y1="61702" x2="84663" y2="61702"/>
                          <a14:foregroundMark x1="91320" y1="67189" x2="91320" y2="67189"/>
                          <a14:foregroundMark x1="96319" y1="42553" x2="96319" y2="42553"/>
                          <a14:foregroundMark x1="46399" y1="37066" x2="46399" y2="37066"/>
                          <a14:backgroundMark x1="33083" y1="89026" x2="33083" y2="89026"/>
                          <a14:backgroundMark x1="33651" y1="15230" x2="33651" y2="15230"/>
                          <a14:backgroundMark x1="24222" y1="17917" x2="24222" y2="17917"/>
                          <a14:backgroundMark x1="18110" y1="17917" x2="18110" y2="17917"/>
                          <a14:backgroundMark x1="58600" y1="86338" x2="58600" y2="86338"/>
                          <a14:backgroundMark x1="79118" y1="89026" x2="79118" y2="89026"/>
                          <a14:backgroundMark x1="83004" y1="17917" x2="83004" y2="17917"/>
                          <a14:backgroundMark x1="95751" y1="12430" x2="95751" y2="12430"/>
                          <a14:backgroundMark x1="39741" y1="64390" x2="39741" y2="64390"/>
                        </a14:backgroundRemoval>
                      </a14:imgEffect>
                    </a14:imgLayer>
                  </a14:imgProps>
                </a:ext>
                <a:ext uri="{28A0092B-C50C-407E-A947-70E740481C1C}">
                  <a14:useLocalDpi xmlns:a14="http://schemas.microsoft.com/office/drawing/2010/main" val="0"/>
                </a:ext>
              </a:extLst>
            </a:blip>
            <a:stretch>
              <a:fillRect/>
            </a:stretch>
          </p:blipFill>
          <p:spPr>
            <a:xfrm>
              <a:off x="7752466" y="3601361"/>
              <a:ext cx="1526164" cy="309522"/>
            </a:xfrm>
            <a:prstGeom prst="rect">
              <a:avLst/>
            </a:prstGeom>
          </p:spPr>
        </p:pic>
        <p:pic>
          <p:nvPicPr>
            <p:cNvPr id="18" name="图片 17">
              <a:extLst>
                <a:ext uri="{FF2B5EF4-FFF2-40B4-BE49-F238E27FC236}">
                  <a16:creationId xmlns:a16="http://schemas.microsoft.com/office/drawing/2014/main" id="{FC84F242-00C2-4431-886D-5B3A32F482D2}"/>
                </a:ext>
              </a:extLst>
            </p:cNvPr>
            <p:cNvPicPr>
              <a:picLocks noChangeAspect="1"/>
            </p:cNvPicPr>
            <p:nvPr/>
          </p:nvPicPr>
          <p:blipFill rotWithShape="1">
            <a:blip r:embed="rId20">
              <a:extLst>
                <a:ext uri="{28A0092B-C50C-407E-A947-70E740481C1C}">
                  <a14:useLocalDpi xmlns:a14="http://schemas.microsoft.com/office/drawing/2010/main" val="0"/>
                </a:ext>
              </a:extLst>
            </a:blip>
            <a:srcRect r="77451" b="-14703"/>
            <a:stretch/>
          </p:blipFill>
          <p:spPr>
            <a:xfrm>
              <a:off x="7237042" y="3508049"/>
              <a:ext cx="517499" cy="546892"/>
            </a:xfrm>
            <a:prstGeom prst="rect">
              <a:avLst/>
            </a:prstGeom>
          </p:spPr>
        </p:pic>
      </p:grpSp>
      <p:pic>
        <p:nvPicPr>
          <p:cNvPr id="25" name="图片 24">
            <a:extLst>
              <a:ext uri="{FF2B5EF4-FFF2-40B4-BE49-F238E27FC236}">
                <a16:creationId xmlns:a16="http://schemas.microsoft.com/office/drawing/2014/main" id="{01FF550D-EFA4-48E2-A0E6-E59C0A804A2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732025" y="3416818"/>
            <a:ext cx="1420490" cy="555134"/>
          </a:xfrm>
          <a:prstGeom prst="rect">
            <a:avLst/>
          </a:prstGeom>
        </p:spPr>
      </p:pic>
      <p:grpSp>
        <p:nvGrpSpPr>
          <p:cNvPr id="99" name="组合 98">
            <a:extLst>
              <a:ext uri="{FF2B5EF4-FFF2-40B4-BE49-F238E27FC236}">
                <a16:creationId xmlns:a16="http://schemas.microsoft.com/office/drawing/2014/main" id="{BDA90CB5-6237-48A3-B4BF-8F8AB3338FD3}"/>
              </a:ext>
            </a:extLst>
          </p:cNvPr>
          <p:cNvGrpSpPr/>
          <p:nvPr/>
        </p:nvGrpSpPr>
        <p:grpSpPr>
          <a:xfrm>
            <a:off x="3434802" y="3486442"/>
            <a:ext cx="1589391" cy="485510"/>
            <a:chOff x="3268875" y="3434831"/>
            <a:chExt cx="1438103" cy="456388"/>
          </a:xfrm>
        </p:grpSpPr>
        <p:pic>
          <p:nvPicPr>
            <p:cNvPr id="96" name="图片 95">
              <a:extLst>
                <a:ext uri="{FF2B5EF4-FFF2-40B4-BE49-F238E27FC236}">
                  <a16:creationId xmlns:a16="http://schemas.microsoft.com/office/drawing/2014/main" id="{DAEA9BDD-18E4-403D-9E27-E94B3C8DE8B8}"/>
                </a:ext>
              </a:extLst>
            </p:cNvPr>
            <p:cNvPicPr>
              <a:picLocks noChangeAspect="1"/>
            </p:cNvPicPr>
            <p:nvPr/>
          </p:nvPicPr>
          <p:blipFill rotWithShape="1">
            <a:blip r:embed="rId22">
              <a:extLst>
                <a:ext uri="{28A0092B-C50C-407E-A947-70E740481C1C}">
                  <a14:useLocalDpi xmlns:a14="http://schemas.microsoft.com/office/drawing/2010/main" val="0"/>
                </a:ext>
              </a:extLst>
            </a:blip>
            <a:srcRect l="28835" t="6124" r="27517" b="44356"/>
            <a:stretch/>
          </p:blipFill>
          <p:spPr>
            <a:xfrm>
              <a:off x="3268875" y="3434831"/>
              <a:ext cx="502838" cy="456388"/>
            </a:xfrm>
            <a:prstGeom prst="rect">
              <a:avLst/>
            </a:prstGeom>
          </p:spPr>
        </p:pic>
        <p:pic>
          <p:nvPicPr>
            <p:cNvPr id="98" name="图片 97">
              <a:extLst>
                <a:ext uri="{FF2B5EF4-FFF2-40B4-BE49-F238E27FC236}">
                  <a16:creationId xmlns:a16="http://schemas.microsoft.com/office/drawing/2014/main" id="{2FAB8F5A-5AAA-42AF-948B-6EACA852748C}"/>
                </a:ext>
              </a:extLst>
            </p:cNvPr>
            <p:cNvPicPr>
              <a:picLocks noChangeAspect="1"/>
            </p:cNvPicPr>
            <p:nvPr/>
          </p:nvPicPr>
          <p:blipFill rotWithShape="1">
            <a:blip r:embed="rId22">
              <a:extLst>
                <a:ext uri="{28A0092B-C50C-407E-A947-70E740481C1C}">
                  <a14:useLocalDpi xmlns:a14="http://schemas.microsoft.com/office/drawing/2010/main" val="0"/>
                </a:ext>
              </a:extLst>
            </a:blip>
            <a:srcRect l="-5274" t="50692" r="-7565" b="-212"/>
            <a:stretch/>
          </p:blipFill>
          <p:spPr>
            <a:xfrm>
              <a:off x="3689914" y="3503386"/>
              <a:ext cx="1017064" cy="357076"/>
            </a:xfrm>
            <a:prstGeom prst="rect">
              <a:avLst/>
            </a:prstGeom>
          </p:spPr>
        </p:pic>
      </p:grpSp>
      <p:grpSp>
        <p:nvGrpSpPr>
          <p:cNvPr id="106" name="组合 105">
            <a:extLst>
              <a:ext uri="{FF2B5EF4-FFF2-40B4-BE49-F238E27FC236}">
                <a16:creationId xmlns:a16="http://schemas.microsoft.com/office/drawing/2014/main" id="{69159935-7B9E-4C88-90C0-8BE824112C0E}"/>
              </a:ext>
            </a:extLst>
          </p:cNvPr>
          <p:cNvGrpSpPr/>
          <p:nvPr/>
        </p:nvGrpSpPr>
        <p:grpSpPr>
          <a:xfrm>
            <a:off x="7293876" y="3475580"/>
            <a:ext cx="1914533" cy="452369"/>
            <a:chOff x="6969542" y="3396621"/>
            <a:chExt cx="2141067" cy="575331"/>
          </a:xfrm>
        </p:grpSpPr>
        <p:pic>
          <p:nvPicPr>
            <p:cNvPr id="103" name="图片 102">
              <a:extLst>
                <a:ext uri="{FF2B5EF4-FFF2-40B4-BE49-F238E27FC236}">
                  <a16:creationId xmlns:a16="http://schemas.microsoft.com/office/drawing/2014/main" id="{4257291E-2DDF-4257-BBCE-142F662AB0F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969542" y="3396621"/>
              <a:ext cx="697371" cy="575331"/>
            </a:xfrm>
            <a:prstGeom prst="rect">
              <a:avLst/>
            </a:prstGeom>
          </p:spPr>
        </p:pic>
        <p:pic>
          <p:nvPicPr>
            <p:cNvPr id="105" name="图片 104">
              <a:extLst>
                <a:ext uri="{FF2B5EF4-FFF2-40B4-BE49-F238E27FC236}">
                  <a16:creationId xmlns:a16="http://schemas.microsoft.com/office/drawing/2014/main" id="{E0608423-A891-45FB-B23A-92BCE5D323D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515951" y="3475334"/>
              <a:ext cx="1594658" cy="492311"/>
            </a:xfrm>
            <a:prstGeom prst="rect">
              <a:avLst/>
            </a:prstGeom>
          </p:spPr>
        </p:pic>
      </p:grpSp>
      <p:pic>
        <p:nvPicPr>
          <p:cNvPr id="108" name="图片 107">
            <a:extLst>
              <a:ext uri="{FF2B5EF4-FFF2-40B4-BE49-F238E27FC236}">
                <a16:creationId xmlns:a16="http://schemas.microsoft.com/office/drawing/2014/main" id="{D72D59F8-B28A-40A1-938C-53F6F8DFBC0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53880" y="5688710"/>
            <a:ext cx="1582722" cy="325024"/>
          </a:xfrm>
          <a:prstGeom prst="rect">
            <a:avLst/>
          </a:prstGeom>
        </p:spPr>
      </p:pic>
      <p:pic>
        <p:nvPicPr>
          <p:cNvPr id="110" name="图片 109">
            <a:extLst>
              <a:ext uri="{FF2B5EF4-FFF2-40B4-BE49-F238E27FC236}">
                <a16:creationId xmlns:a16="http://schemas.microsoft.com/office/drawing/2014/main" id="{CB8CB228-59D2-4326-9EAD-03E92404303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438120" y="5578615"/>
            <a:ext cx="856414" cy="431160"/>
          </a:xfrm>
          <a:prstGeom prst="rect">
            <a:avLst/>
          </a:prstGeom>
        </p:spPr>
      </p:pic>
      <p:pic>
        <p:nvPicPr>
          <p:cNvPr id="112" name="图片 111">
            <a:extLst>
              <a:ext uri="{FF2B5EF4-FFF2-40B4-BE49-F238E27FC236}">
                <a16:creationId xmlns:a16="http://schemas.microsoft.com/office/drawing/2014/main" id="{538C19E0-6B17-4FA5-B2EF-AF19BB52E00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709330" y="5692811"/>
            <a:ext cx="1625715" cy="350154"/>
          </a:xfrm>
          <a:prstGeom prst="rect">
            <a:avLst/>
          </a:prstGeom>
        </p:spPr>
      </p:pic>
      <p:grpSp>
        <p:nvGrpSpPr>
          <p:cNvPr id="117" name="组合 116">
            <a:extLst>
              <a:ext uri="{FF2B5EF4-FFF2-40B4-BE49-F238E27FC236}">
                <a16:creationId xmlns:a16="http://schemas.microsoft.com/office/drawing/2014/main" id="{8ADAB913-D0F9-4C89-96BA-DE8C00E3BED1}"/>
              </a:ext>
            </a:extLst>
          </p:cNvPr>
          <p:cNvGrpSpPr/>
          <p:nvPr/>
        </p:nvGrpSpPr>
        <p:grpSpPr>
          <a:xfrm>
            <a:off x="5699304" y="5688710"/>
            <a:ext cx="1489804" cy="492311"/>
            <a:chOff x="5837960" y="5696140"/>
            <a:chExt cx="1874378" cy="562843"/>
          </a:xfrm>
        </p:grpSpPr>
        <p:pic>
          <p:nvPicPr>
            <p:cNvPr id="114" name="图形 113">
              <a:extLst>
                <a:ext uri="{FF2B5EF4-FFF2-40B4-BE49-F238E27FC236}">
                  <a16:creationId xmlns:a16="http://schemas.microsoft.com/office/drawing/2014/main" id="{3283B74E-97C9-4DC3-B388-16F2C58AF1A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837960" y="5696140"/>
              <a:ext cx="1526163" cy="242660"/>
            </a:xfrm>
            <a:prstGeom prst="rect">
              <a:avLst/>
            </a:prstGeom>
          </p:spPr>
        </p:pic>
        <p:pic>
          <p:nvPicPr>
            <p:cNvPr id="116" name="图片 115">
              <a:extLst>
                <a:ext uri="{FF2B5EF4-FFF2-40B4-BE49-F238E27FC236}">
                  <a16:creationId xmlns:a16="http://schemas.microsoft.com/office/drawing/2014/main" id="{B58287E6-EF24-48FB-9A1B-B5C6086F0B03}"/>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49808" y="5882676"/>
              <a:ext cx="1862530" cy="376307"/>
            </a:xfrm>
            <a:prstGeom prst="rect">
              <a:avLst/>
            </a:prstGeom>
          </p:spPr>
        </p:pic>
      </p:grpSp>
      <p:pic>
        <p:nvPicPr>
          <p:cNvPr id="119" name="图片 118">
            <a:extLst>
              <a:ext uri="{FF2B5EF4-FFF2-40B4-BE49-F238E27FC236}">
                <a16:creationId xmlns:a16="http://schemas.microsoft.com/office/drawing/2014/main" id="{55E54D84-9B2A-4117-969C-4228EE914E4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359842" y="5695038"/>
            <a:ext cx="1242638" cy="411846"/>
          </a:xfrm>
          <a:prstGeom prst="rect">
            <a:avLst/>
          </a:prstGeom>
        </p:spPr>
      </p:pic>
      <p:pic>
        <p:nvPicPr>
          <p:cNvPr id="123" name="图片 122">
            <a:extLst>
              <a:ext uri="{FF2B5EF4-FFF2-40B4-BE49-F238E27FC236}">
                <a16:creationId xmlns:a16="http://schemas.microsoft.com/office/drawing/2014/main" id="{B64E2BA2-3E76-4950-9987-305A72155004}"/>
              </a:ext>
            </a:extLst>
          </p:cNvPr>
          <p:cNvPicPr>
            <a:picLocks noChangeAspect="1"/>
          </p:cNvPicPr>
          <p:nvPr/>
        </p:nvPicPr>
        <p:blipFill rotWithShape="1">
          <a:blip r:embed="rId32">
            <a:extLst>
              <a:ext uri="{28A0092B-C50C-407E-A947-70E740481C1C}">
                <a14:useLocalDpi xmlns:a14="http://schemas.microsoft.com/office/drawing/2010/main" val="0"/>
              </a:ext>
            </a:extLst>
          </a:blip>
          <a:srcRect t="1" r="24850" b="-7155"/>
          <a:stretch/>
        </p:blipFill>
        <p:spPr>
          <a:xfrm>
            <a:off x="8759798" y="5652308"/>
            <a:ext cx="1555096" cy="431160"/>
          </a:xfrm>
          <a:prstGeom prst="rect">
            <a:avLst/>
          </a:prstGeom>
        </p:spPr>
      </p:pic>
      <p:grpSp>
        <p:nvGrpSpPr>
          <p:cNvPr id="7" name="组合 6">
            <a:extLst>
              <a:ext uri="{FF2B5EF4-FFF2-40B4-BE49-F238E27FC236}">
                <a16:creationId xmlns:a16="http://schemas.microsoft.com/office/drawing/2014/main" id="{AA7F8F36-9514-404A-92A4-2C1F9A8A7D02}"/>
              </a:ext>
            </a:extLst>
          </p:cNvPr>
          <p:cNvGrpSpPr/>
          <p:nvPr/>
        </p:nvGrpSpPr>
        <p:grpSpPr>
          <a:xfrm>
            <a:off x="4992863" y="3506280"/>
            <a:ext cx="1927453" cy="409249"/>
            <a:chOff x="5053629" y="3576983"/>
            <a:chExt cx="2067573" cy="428059"/>
          </a:xfrm>
        </p:grpSpPr>
        <p:pic>
          <p:nvPicPr>
            <p:cNvPr id="5" name="图片 4">
              <a:extLst>
                <a:ext uri="{FF2B5EF4-FFF2-40B4-BE49-F238E27FC236}">
                  <a16:creationId xmlns:a16="http://schemas.microsoft.com/office/drawing/2014/main" id="{15308C56-D55B-4055-BEC1-72CC2DE77B11}"/>
                </a:ext>
              </a:extLst>
            </p:cNvPr>
            <p:cNvPicPr>
              <a:picLocks noChangeAspect="1"/>
            </p:cNvPicPr>
            <p:nvPr/>
          </p:nvPicPr>
          <p:blipFill rotWithShape="1">
            <a:blip r:embed="rId33">
              <a:extLst>
                <a:ext uri="{28A0092B-C50C-407E-A947-70E740481C1C}">
                  <a14:useLocalDpi xmlns:a14="http://schemas.microsoft.com/office/drawing/2010/main" val="0"/>
                </a:ext>
              </a:extLst>
            </a:blip>
            <a:srcRect l="17529" t="48063" r="18168" b="25376"/>
            <a:stretch/>
          </p:blipFill>
          <p:spPr>
            <a:xfrm>
              <a:off x="5549806" y="3579498"/>
              <a:ext cx="1571396" cy="406312"/>
            </a:xfrm>
            <a:prstGeom prst="rect">
              <a:avLst/>
            </a:prstGeom>
          </p:spPr>
        </p:pic>
        <p:pic>
          <p:nvPicPr>
            <p:cNvPr id="6" name="图片 5">
              <a:extLst>
                <a:ext uri="{FF2B5EF4-FFF2-40B4-BE49-F238E27FC236}">
                  <a16:creationId xmlns:a16="http://schemas.microsoft.com/office/drawing/2014/main" id="{42CE54AC-E01A-4D2C-B8CD-078D1FECD353}"/>
                </a:ext>
              </a:extLst>
            </p:cNvPr>
            <p:cNvPicPr>
              <a:picLocks noChangeAspect="1"/>
            </p:cNvPicPr>
            <p:nvPr/>
          </p:nvPicPr>
          <p:blipFill rotWithShape="1">
            <a:blip r:embed="rId33">
              <a:extLst>
                <a:ext uri="{28A0092B-C50C-407E-A947-70E740481C1C}">
                  <a14:useLocalDpi xmlns:a14="http://schemas.microsoft.com/office/drawing/2010/main" val="0"/>
                </a:ext>
              </a:extLst>
            </a:blip>
            <a:srcRect l="38630" t="22238" r="42171" b="53167"/>
            <a:stretch/>
          </p:blipFill>
          <p:spPr>
            <a:xfrm>
              <a:off x="5053629" y="3576983"/>
              <a:ext cx="533790" cy="428059"/>
            </a:xfrm>
            <a:prstGeom prst="rect">
              <a:avLst/>
            </a:prstGeom>
          </p:spPr>
        </p:pic>
      </p:grpSp>
    </p:spTree>
    <p:extLst>
      <p:ext uri="{BB962C8B-B14F-4D97-AF65-F5344CB8AC3E}">
        <p14:creationId xmlns:p14="http://schemas.microsoft.com/office/powerpoint/2010/main" val="3683634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a:extLst>
              <a:ext uri="{FF2B5EF4-FFF2-40B4-BE49-F238E27FC236}">
                <a16:creationId xmlns:a16="http://schemas.microsoft.com/office/drawing/2014/main" id="{077F0851-C1D8-4021-B420-D557B091C1E0}"/>
              </a:ext>
            </a:extLst>
          </p:cNvPr>
          <p:cNvSpPr txBox="1">
            <a:spLocks noChangeArrowheads="1"/>
          </p:cNvSpPr>
          <p:nvPr/>
        </p:nvSpPr>
        <p:spPr bwMode="auto">
          <a:xfrm>
            <a:off x="7590392" y="3878369"/>
            <a:ext cx="4237815" cy="2307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1600" b="1" dirty="0">
                <a:latin typeface="等线" panose="02010600030101010101" pitchFamily="2" charset="-122"/>
                <a:ea typeface="等线" panose="02010600030101010101" pitchFamily="2" charset="-122"/>
              </a:rPr>
              <a:t>来源</a:t>
            </a:r>
            <a:r>
              <a:rPr lang="zh-CN" altLang="en-US" sz="1600" dirty="0">
                <a:latin typeface="等线" panose="02010600030101010101" pitchFamily="2" charset="-122"/>
                <a:ea typeface="等线" panose="02010600030101010101" pitchFamily="2" charset="-122"/>
              </a:rPr>
              <a:t>：社会关注度高、蕴含深刻商业内涵、 </a:t>
            </a:r>
            <a:endParaRPr lang="en-US" altLang="zh-CN" sz="1600" dirty="0">
              <a:latin typeface="等线" panose="02010600030101010101" pitchFamily="2" charset="-122"/>
              <a:ea typeface="等线" panose="02010600030101010101" pitchFamily="2" charset="-122"/>
            </a:endParaRPr>
          </a:p>
          <a:p>
            <a:pPr>
              <a:lnSpc>
                <a:spcPct val="130000"/>
              </a:lnSpc>
            </a:pPr>
            <a:r>
              <a:rPr lang="en-US" altLang="zh-CN" sz="1600" dirty="0">
                <a:latin typeface="等线" panose="02010600030101010101" pitchFamily="2" charset="-122"/>
                <a:ea typeface="等线" panose="02010600030101010101" pitchFamily="2" charset="-122"/>
              </a:rPr>
              <a:t>           </a:t>
            </a:r>
            <a:r>
              <a:rPr lang="zh-CN" altLang="en-US" sz="1600" dirty="0">
                <a:latin typeface="等线" panose="02010600030101010101" pitchFamily="2" charset="-122"/>
                <a:ea typeface="等线" panose="02010600030101010101" pitchFamily="2" charset="-122"/>
              </a:rPr>
              <a:t>具有案例开发价值</a:t>
            </a:r>
            <a:endParaRPr lang="en-US" altLang="zh-CN" sz="1600" dirty="0">
              <a:latin typeface="等线" panose="02010600030101010101" pitchFamily="2" charset="-122"/>
              <a:ea typeface="等线" panose="02010600030101010101" pitchFamily="2" charset="-122"/>
            </a:endParaRPr>
          </a:p>
          <a:p>
            <a:pPr>
              <a:lnSpc>
                <a:spcPct val="130000"/>
              </a:lnSpc>
            </a:pPr>
            <a:endParaRPr lang="en-US" altLang="zh-CN" sz="1600" dirty="0">
              <a:latin typeface="等线" panose="02010600030101010101" pitchFamily="2" charset="-122"/>
              <a:ea typeface="等线" panose="02010600030101010101" pitchFamily="2" charset="-122"/>
            </a:endParaRPr>
          </a:p>
          <a:p>
            <a:pPr>
              <a:lnSpc>
                <a:spcPct val="130000"/>
              </a:lnSpc>
            </a:pPr>
            <a:r>
              <a:rPr lang="zh-CN" altLang="en-US" sz="1600" b="1" dirty="0">
                <a:latin typeface="等线" panose="02010600030101010101" pitchFamily="2" charset="-122"/>
                <a:ea typeface="等线" panose="02010600030101010101" pitchFamily="2" charset="-122"/>
              </a:rPr>
              <a:t>构成：</a:t>
            </a:r>
            <a:r>
              <a:rPr lang="zh-CN" altLang="en-US" sz="1600" dirty="0">
                <a:latin typeface="等线" panose="02010600030101010101" pitchFamily="2" charset="-122"/>
                <a:ea typeface="等线" panose="02010600030101010101" pitchFamily="2" charset="-122"/>
              </a:rPr>
              <a:t>事件描述、专业机构评论、商业事件 </a:t>
            </a:r>
            <a:endParaRPr lang="en-US" altLang="zh-CN" sz="1600" dirty="0">
              <a:latin typeface="等线" panose="02010600030101010101" pitchFamily="2" charset="-122"/>
              <a:ea typeface="等线" panose="02010600030101010101" pitchFamily="2" charset="-122"/>
            </a:endParaRPr>
          </a:p>
          <a:p>
            <a:pPr>
              <a:lnSpc>
                <a:spcPct val="130000"/>
              </a:lnSpc>
            </a:pPr>
            <a:r>
              <a:rPr lang="en-US" altLang="zh-CN" sz="1600" dirty="0">
                <a:latin typeface="等线" panose="02010600030101010101" pitchFamily="2" charset="-122"/>
                <a:ea typeface="等线" panose="02010600030101010101" pitchFamily="2" charset="-122"/>
              </a:rPr>
              <a:t>           </a:t>
            </a:r>
            <a:r>
              <a:rPr lang="zh-CN" altLang="en-US" sz="1600" dirty="0">
                <a:latin typeface="等线" panose="02010600030101010101" pitchFamily="2" charset="-122"/>
                <a:ea typeface="等线" panose="02010600030101010101" pitchFamily="2" charset="-122"/>
              </a:rPr>
              <a:t>学科本源</a:t>
            </a:r>
            <a:endParaRPr lang="en-US" altLang="zh-CN" sz="1600" dirty="0">
              <a:latin typeface="等线" panose="02010600030101010101" pitchFamily="2" charset="-122"/>
              <a:ea typeface="等线" panose="02010600030101010101" pitchFamily="2" charset="-122"/>
            </a:endParaRPr>
          </a:p>
          <a:p>
            <a:pPr>
              <a:lnSpc>
                <a:spcPct val="130000"/>
              </a:lnSpc>
            </a:pPr>
            <a:endParaRPr lang="en-US" altLang="zh-CN" sz="1600" dirty="0">
              <a:latin typeface="等线" panose="02010600030101010101" pitchFamily="2" charset="-122"/>
              <a:ea typeface="等线" panose="02010600030101010101" pitchFamily="2" charset="-122"/>
            </a:endParaRPr>
          </a:p>
          <a:p>
            <a:pPr>
              <a:lnSpc>
                <a:spcPct val="130000"/>
              </a:lnSpc>
            </a:pPr>
            <a:r>
              <a:rPr lang="zh-CN" altLang="en-US" sz="1600" b="1" dirty="0">
                <a:latin typeface="等线" panose="02010600030101010101" pitchFamily="2" charset="-122"/>
                <a:ea typeface="等线" panose="02010600030101010101" pitchFamily="2" charset="-122"/>
              </a:rPr>
              <a:t>作用：</a:t>
            </a:r>
            <a:r>
              <a:rPr lang="zh-CN" altLang="en-US" sz="1600" dirty="0">
                <a:latin typeface="等线" panose="02010600030101010101" pitchFamily="2" charset="-122"/>
                <a:ea typeface="等线" panose="02010600030101010101" pitchFamily="2" charset="-122"/>
              </a:rPr>
              <a:t>为案例教学及开发提供辅助资源</a:t>
            </a:r>
            <a:endParaRPr lang="en-US" altLang="zh-CN" sz="1600" dirty="0">
              <a:latin typeface="等线" panose="02010600030101010101" pitchFamily="2" charset="-122"/>
              <a:ea typeface="等线" panose="02010600030101010101" pitchFamily="2" charset="-122"/>
            </a:endParaRPr>
          </a:p>
        </p:txBody>
      </p:sp>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0" y="395043"/>
            <a:ext cx="39004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工商管理案例素材库</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pic>
        <p:nvPicPr>
          <p:cNvPr id="3" name="图片 2">
            <a:extLst>
              <a:ext uri="{FF2B5EF4-FFF2-40B4-BE49-F238E27FC236}">
                <a16:creationId xmlns:a16="http://schemas.microsoft.com/office/drawing/2014/main" id="{2D376659-1C6B-4417-B7C3-B33D42518668}"/>
              </a:ext>
            </a:extLst>
          </p:cNvPr>
          <p:cNvPicPr>
            <a:picLocks noChangeAspect="1"/>
          </p:cNvPicPr>
          <p:nvPr/>
        </p:nvPicPr>
        <p:blipFill rotWithShape="1">
          <a:blip r:embed="rId4">
            <a:extLst>
              <a:ext uri="{28A0092B-C50C-407E-A947-70E740481C1C}">
                <a14:useLocalDpi xmlns:a14="http://schemas.microsoft.com/office/drawing/2010/main" val="0"/>
              </a:ext>
            </a:extLst>
          </a:blip>
          <a:srcRect t="-30" b="60573"/>
          <a:stretch/>
        </p:blipFill>
        <p:spPr>
          <a:xfrm>
            <a:off x="865825" y="1965297"/>
            <a:ext cx="6069324" cy="4220820"/>
          </a:xfrm>
          <a:prstGeom prst="rect">
            <a:avLst/>
          </a:prstGeom>
          <a:ln>
            <a:solidFill>
              <a:srgbClr val="60199D"/>
            </a:solidFill>
          </a:ln>
        </p:spPr>
      </p:pic>
    </p:spTree>
    <p:extLst>
      <p:ext uri="{BB962C8B-B14F-4D97-AF65-F5344CB8AC3E}">
        <p14:creationId xmlns:p14="http://schemas.microsoft.com/office/powerpoint/2010/main" val="1434541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a:extLst>
              <a:ext uri="{FF2B5EF4-FFF2-40B4-BE49-F238E27FC236}">
                <a16:creationId xmlns:a16="http://schemas.microsoft.com/office/drawing/2014/main" id="{077F0851-C1D8-4021-B420-D557B091C1E0}"/>
              </a:ext>
            </a:extLst>
          </p:cNvPr>
          <p:cNvSpPr txBox="1">
            <a:spLocks noChangeArrowheads="1"/>
          </p:cNvSpPr>
          <p:nvPr/>
        </p:nvSpPr>
        <p:spPr bwMode="auto">
          <a:xfrm>
            <a:off x="6884419" y="4306170"/>
            <a:ext cx="4808086" cy="16675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30000"/>
              </a:lnSpc>
            </a:pPr>
            <a:r>
              <a:rPr lang="zh-CN" altLang="en-US" sz="1600" b="1" dirty="0">
                <a:latin typeface="等线" panose="02010600030101010101" pitchFamily="2" charset="-122"/>
                <a:ea typeface="等线" panose="02010600030101010101" pitchFamily="2" charset="-122"/>
              </a:rPr>
              <a:t>来源：</a:t>
            </a:r>
            <a:r>
              <a:rPr lang="zh-CN" altLang="en-US" sz="1600" dirty="0">
                <a:latin typeface="等线" panose="02010600030101010101" pitchFamily="2" charset="-122"/>
                <a:ea typeface="等线" panose="02010600030101010101" pitchFamily="2" charset="-122"/>
              </a:rPr>
              <a:t>国内外知名案例研发机构</a:t>
            </a:r>
          </a:p>
          <a:p>
            <a:pPr>
              <a:lnSpc>
                <a:spcPct val="130000"/>
              </a:lnSpc>
            </a:pPr>
            <a:endParaRPr lang="en-US" altLang="zh-CN" sz="1600" b="1" dirty="0">
              <a:latin typeface="等线" panose="02010600030101010101" pitchFamily="2" charset="-122"/>
              <a:ea typeface="等线" panose="02010600030101010101" pitchFamily="2" charset="-122"/>
            </a:endParaRPr>
          </a:p>
          <a:p>
            <a:pPr>
              <a:lnSpc>
                <a:spcPct val="130000"/>
              </a:lnSpc>
            </a:pPr>
            <a:r>
              <a:rPr lang="zh-CN" altLang="en-US" sz="1600" b="1" dirty="0">
                <a:latin typeface="等线" panose="02010600030101010101" pitchFamily="2" charset="-122"/>
                <a:ea typeface="等线" panose="02010600030101010101" pitchFamily="2" charset="-122"/>
              </a:rPr>
              <a:t>构成：</a:t>
            </a:r>
            <a:r>
              <a:rPr lang="zh-CN" altLang="en-US" sz="1600" dirty="0">
                <a:latin typeface="等线" panose="02010600030101010101" pitchFamily="2" charset="-122"/>
                <a:ea typeface="等线" panose="02010600030101010101" pitchFamily="2" charset="-122"/>
              </a:rPr>
              <a:t>文摘、国外案例网址链接</a:t>
            </a:r>
            <a:endParaRPr lang="en-US" altLang="zh-CN" sz="1600" dirty="0">
              <a:latin typeface="等线" panose="02010600030101010101" pitchFamily="2" charset="-122"/>
              <a:ea typeface="等线" panose="02010600030101010101" pitchFamily="2" charset="-122"/>
            </a:endParaRPr>
          </a:p>
          <a:p>
            <a:pPr>
              <a:lnSpc>
                <a:spcPct val="130000"/>
              </a:lnSpc>
            </a:pPr>
            <a:endParaRPr lang="zh-CN" altLang="en-US" sz="1600" dirty="0">
              <a:latin typeface="等线" panose="02010600030101010101" pitchFamily="2" charset="-122"/>
              <a:ea typeface="等线" panose="02010600030101010101" pitchFamily="2" charset="-122"/>
            </a:endParaRPr>
          </a:p>
          <a:p>
            <a:pPr>
              <a:lnSpc>
                <a:spcPct val="130000"/>
              </a:lnSpc>
            </a:pPr>
            <a:r>
              <a:rPr lang="zh-CN" altLang="en-US" sz="1600" b="1" dirty="0">
                <a:latin typeface="等线" panose="02010600030101010101" pitchFamily="2" charset="-122"/>
                <a:ea typeface="等线" panose="02010600030101010101" pitchFamily="2" charset="-122"/>
              </a:rPr>
              <a:t>作用：</a:t>
            </a:r>
            <a:r>
              <a:rPr lang="zh-CN" altLang="en-US" sz="1600" dirty="0">
                <a:latin typeface="等线" panose="02010600030101010101" pitchFamily="2" charset="-122"/>
                <a:ea typeface="等线" panose="02010600030101010101" pitchFamily="2" charset="-122"/>
              </a:rPr>
              <a:t>国外知名案例研究机构案例资源的搜索引擎</a:t>
            </a:r>
            <a:endParaRPr lang="en-US" altLang="zh-CN" sz="1600" dirty="0">
              <a:latin typeface="等线" panose="02010600030101010101" pitchFamily="2" charset="-122"/>
              <a:ea typeface="等线" panose="02010600030101010101" pitchFamily="2" charset="-122"/>
            </a:endParaRPr>
          </a:p>
        </p:txBody>
      </p:sp>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sp>
        <p:nvSpPr>
          <p:cNvPr id="2" name="Text Box 3">
            <a:extLst>
              <a:ext uri="{FF2B5EF4-FFF2-40B4-BE49-F238E27FC236}">
                <a16:creationId xmlns:a16="http://schemas.microsoft.com/office/drawing/2014/main" id="{FE412C30-6CF7-4E92-BEB8-7CCDA999EB08}"/>
              </a:ext>
            </a:extLst>
          </p:cNvPr>
          <p:cNvSpPr txBox="1">
            <a:spLocks noChangeArrowheads="1"/>
          </p:cNvSpPr>
          <p:nvPr/>
        </p:nvSpPr>
        <p:spPr bwMode="auto">
          <a:xfrm>
            <a:off x="363793" y="430239"/>
            <a:ext cx="39004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全球工商管理案例在线</a:t>
            </a:r>
            <a:endParaRPr lang="zh-CN" altLang="zh-CN" sz="2800" b="1" dirty="0">
              <a:solidFill>
                <a:schemeClr val="bg1"/>
              </a:solidFill>
              <a:ea typeface="微软雅黑" panose="020B0503020204020204" pitchFamily="34" charset="-122"/>
            </a:endParaRPr>
          </a:p>
        </p:txBody>
      </p:sp>
      <p:pic>
        <p:nvPicPr>
          <p:cNvPr id="5" name="图片 4">
            <a:extLst>
              <a:ext uri="{FF2B5EF4-FFF2-40B4-BE49-F238E27FC236}">
                <a16:creationId xmlns:a16="http://schemas.microsoft.com/office/drawing/2014/main" id="{0D9727AF-4BDA-4319-A714-336B37631794}"/>
              </a:ext>
            </a:extLst>
          </p:cNvPr>
          <p:cNvPicPr>
            <a:picLocks noChangeAspect="1"/>
          </p:cNvPicPr>
          <p:nvPr/>
        </p:nvPicPr>
        <p:blipFill rotWithShape="1">
          <a:blip r:embed="rId4">
            <a:extLst>
              <a:ext uri="{28A0092B-C50C-407E-A947-70E740481C1C}">
                <a14:useLocalDpi xmlns:a14="http://schemas.microsoft.com/office/drawing/2010/main" val="0"/>
              </a:ext>
            </a:extLst>
          </a:blip>
          <a:srcRect b="63298"/>
          <a:stretch/>
        </p:blipFill>
        <p:spPr>
          <a:xfrm>
            <a:off x="865825" y="1965297"/>
            <a:ext cx="5450366" cy="4328533"/>
          </a:xfrm>
          <a:prstGeom prst="rect">
            <a:avLst/>
          </a:prstGeom>
          <a:ln>
            <a:solidFill>
              <a:srgbClr val="60199D"/>
            </a:solidFill>
          </a:ln>
        </p:spPr>
      </p:pic>
      <p:sp>
        <p:nvSpPr>
          <p:cNvPr id="9" name="标注: 线形 8">
            <a:extLst>
              <a:ext uri="{FF2B5EF4-FFF2-40B4-BE49-F238E27FC236}">
                <a16:creationId xmlns:a16="http://schemas.microsoft.com/office/drawing/2014/main" id="{520F0078-9326-4CCC-8C3C-A1FB6763E9D8}"/>
              </a:ext>
            </a:extLst>
          </p:cNvPr>
          <p:cNvSpPr/>
          <p:nvPr/>
        </p:nvSpPr>
        <p:spPr>
          <a:xfrm>
            <a:off x="6884419" y="2276591"/>
            <a:ext cx="2531900" cy="644934"/>
          </a:xfrm>
          <a:prstGeom prst="borderCallout1">
            <a:avLst>
              <a:gd name="adj1" fmla="val 38492"/>
              <a:gd name="adj2" fmla="val -104"/>
              <a:gd name="adj3" fmla="val 210842"/>
              <a:gd name="adj4" fmla="val -84154"/>
            </a:avLst>
          </a:prstGeom>
          <a:noFill/>
          <a:ln>
            <a:solidFill>
              <a:srgbClr val="601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62A6341C-E48E-4CDC-B2AF-B395CF5850CB}"/>
              </a:ext>
            </a:extLst>
          </p:cNvPr>
          <p:cNvSpPr txBox="1"/>
          <p:nvPr/>
        </p:nvSpPr>
        <p:spPr>
          <a:xfrm>
            <a:off x="6967249" y="2318185"/>
            <a:ext cx="2627453" cy="523220"/>
          </a:xfrm>
          <a:prstGeom prst="rect">
            <a:avLst/>
          </a:prstGeom>
          <a:noFill/>
        </p:spPr>
        <p:txBody>
          <a:bodyPr wrap="square" rtlCol="0">
            <a:spAutoFit/>
          </a:bodyPr>
          <a:lstStyle/>
          <a:p>
            <a:r>
              <a:rPr lang="zh-CN" altLang="en-US" sz="1400" dirty="0"/>
              <a:t>提供网址链接，</a:t>
            </a:r>
            <a:endParaRPr lang="en-US" altLang="zh-CN" sz="1400" dirty="0"/>
          </a:p>
          <a:p>
            <a:r>
              <a:rPr lang="zh-CN" altLang="en-US" sz="1400" dirty="0"/>
              <a:t>快速了解国内外案例资源信息</a:t>
            </a:r>
          </a:p>
        </p:txBody>
      </p:sp>
    </p:spTree>
    <p:extLst>
      <p:ext uri="{BB962C8B-B14F-4D97-AF65-F5344CB8AC3E}">
        <p14:creationId xmlns:p14="http://schemas.microsoft.com/office/powerpoint/2010/main" val="758091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799E701-10EF-4237-B35E-AA40193E359E}"/>
              </a:ext>
            </a:extLst>
          </p:cNvPr>
          <p:cNvSpPr txBox="1"/>
          <p:nvPr/>
        </p:nvSpPr>
        <p:spPr>
          <a:xfrm>
            <a:off x="2443315" y="4857197"/>
            <a:ext cx="7305369" cy="590033"/>
          </a:xfrm>
          <a:prstGeom prst="rect">
            <a:avLst/>
          </a:prstGeom>
          <a:noFill/>
        </p:spPr>
        <p:txBody>
          <a:bodyPr wrap="square" rtlCol="0">
            <a:spAutoFit/>
          </a:bodyPr>
          <a:lstStyle/>
          <a:p>
            <a:pPr algn="r">
              <a:lnSpc>
                <a:spcPct val="150000"/>
              </a:lnSpc>
            </a:pPr>
            <a:r>
              <a:rPr lang="zh-CN" altLang="zh-CN" sz="2000" dirty="0">
                <a:solidFill>
                  <a:srgbClr val="4D4398"/>
                </a:solidFill>
              </a:rPr>
              <a:t>清华</a:t>
            </a:r>
            <a:r>
              <a:rPr lang="zh-CN" altLang="en-US" sz="2000" dirty="0">
                <a:solidFill>
                  <a:srgbClr val="4D4398"/>
                </a:solidFill>
              </a:rPr>
              <a:t>大学公共管理</a:t>
            </a:r>
            <a:r>
              <a:rPr lang="zh-CN" altLang="zh-CN" sz="2000" dirty="0">
                <a:solidFill>
                  <a:srgbClr val="4D4398"/>
                </a:solidFill>
              </a:rPr>
              <a:t>学院</a:t>
            </a:r>
            <a:r>
              <a:rPr lang="en-US" altLang="zh-CN" sz="2000" dirty="0">
                <a:solidFill>
                  <a:srgbClr val="4D4398"/>
                </a:solidFill>
              </a:rPr>
              <a:t>  </a:t>
            </a:r>
            <a:r>
              <a:rPr lang="zh-CN" altLang="zh-CN" sz="2400" b="1" dirty="0">
                <a:solidFill>
                  <a:srgbClr val="4D4398"/>
                </a:solidFill>
              </a:rPr>
              <a:t>中国</a:t>
            </a:r>
            <a:r>
              <a:rPr lang="zh-CN" altLang="en-US" sz="2400" b="1" dirty="0">
                <a:solidFill>
                  <a:srgbClr val="4D4398"/>
                </a:solidFill>
              </a:rPr>
              <a:t>公共</a:t>
            </a:r>
            <a:r>
              <a:rPr lang="zh-CN" altLang="zh-CN" sz="2400" b="1" dirty="0">
                <a:solidFill>
                  <a:srgbClr val="4D4398"/>
                </a:solidFill>
              </a:rPr>
              <a:t>管理案例中心</a:t>
            </a:r>
            <a:r>
              <a:rPr lang="en-US" altLang="zh-CN" sz="2000" b="1" dirty="0">
                <a:solidFill>
                  <a:srgbClr val="4D4398"/>
                </a:solidFill>
              </a:rPr>
              <a:t>  </a:t>
            </a:r>
            <a:r>
              <a:rPr lang="zh-CN" altLang="en-US" sz="2000" dirty="0">
                <a:solidFill>
                  <a:srgbClr val="4D4398"/>
                </a:solidFill>
              </a:rPr>
              <a:t>独家授权</a:t>
            </a:r>
          </a:p>
        </p:txBody>
      </p:sp>
      <p:sp>
        <p:nvSpPr>
          <p:cNvPr id="8" name="矩形 7">
            <a:extLst>
              <a:ext uri="{FF2B5EF4-FFF2-40B4-BE49-F238E27FC236}">
                <a16:creationId xmlns:a16="http://schemas.microsoft.com/office/drawing/2014/main" id="{98678154-A5A2-4DA2-B8BE-C284803282E3}"/>
              </a:ext>
            </a:extLst>
          </p:cNvPr>
          <p:cNvSpPr/>
          <p:nvPr/>
        </p:nvSpPr>
        <p:spPr>
          <a:xfrm>
            <a:off x="0"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F497DDB2-4820-4D55-9247-0E98AC75CB74}"/>
              </a:ext>
            </a:extLst>
          </p:cNvPr>
          <p:cNvSpPr/>
          <p:nvPr/>
        </p:nvSpPr>
        <p:spPr>
          <a:xfrm>
            <a:off x="605213"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31FF64C-CF05-46A4-B8F0-7D6B51ACF4A0}"/>
              </a:ext>
            </a:extLst>
          </p:cNvPr>
          <p:cNvSpPr/>
          <p:nvPr/>
        </p:nvSpPr>
        <p:spPr>
          <a:xfrm>
            <a:off x="898240"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95E759C-4B02-4E94-9C10-48EB036A9DAD}"/>
              </a:ext>
            </a:extLst>
          </p:cNvPr>
          <p:cNvSpPr/>
          <p:nvPr/>
        </p:nvSpPr>
        <p:spPr>
          <a:xfrm>
            <a:off x="1062445" y="537414"/>
            <a:ext cx="3523722" cy="523220"/>
          </a:xfrm>
          <a:prstGeom prst="rect">
            <a:avLst/>
          </a:prstGeom>
        </p:spPr>
        <p:txBody>
          <a:bodyPr wrap="none">
            <a:spAutoFit/>
          </a:bodyPr>
          <a:lstStyle/>
          <a:p>
            <a:r>
              <a:rPr lang="zh-CN" altLang="en-US" sz="2800" b="1" dirty="0">
                <a:solidFill>
                  <a:srgbClr val="671FA3"/>
                </a:solidFill>
                <a:latin typeface="微软雅黑" panose="020B0503020204020204" pitchFamily="34" charset="-122"/>
                <a:ea typeface="微软雅黑" panose="020B0503020204020204" pitchFamily="34" charset="-122"/>
              </a:rPr>
              <a:t> </a:t>
            </a:r>
            <a:r>
              <a:rPr lang="zh-CN" altLang="en-US" sz="2800" b="1" dirty="0">
                <a:solidFill>
                  <a:srgbClr val="4D4398"/>
                </a:solidFill>
                <a:latin typeface="微软雅黑" panose="020B0503020204020204" pitchFamily="34" charset="-122"/>
                <a:ea typeface="微软雅黑" panose="020B0503020204020204" pitchFamily="34" charset="-122"/>
              </a:rPr>
              <a:t>中国公共管理案例库</a:t>
            </a:r>
          </a:p>
        </p:txBody>
      </p:sp>
      <p:sp>
        <p:nvSpPr>
          <p:cNvPr id="14" name="矩形 13">
            <a:extLst>
              <a:ext uri="{FF2B5EF4-FFF2-40B4-BE49-F238E27FC236}">
                <a16:creationId xmlns:a16="http://schemas.microsoft.com/office/drawing/2014/main" id="{6BA5BC13-CD27-4E91-93BD-5E86DF08C2A1}"/>
              </a:ext>
            </a:extLst>
          </p:cNvPr>
          <p:cNvSpPr/>
          <p:nvPr/>
        </p:nvSpPr>
        <p:spPr>
          <a:xfrm>
            <a:off x="0" y="6656568"/>
            <a:ext cx="3846871" cy="216000"/>
          </a:xfrm>
          <a:prstGeom prst="rect">
            <a:avLst/>
          </a:pr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488B69A2-8CA2-4E1C-A699-33B43C429F93}"/>
              </a:ext>
            </a:extLst>
          </p:cNvPr>
          <p:cNvSpPr/>
          <p:nvPr/>
        </p:nvSpPr>
        <p:spPr>
          <a:xfrm>
            <a:off x="3846871" y="6656567"/>
            <a:ext cx="2249129" cy="216000"/>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9F653EE4-2303-424A-B2A2-1BF431F3C9E5}"/>
              </a:ext>
            </a:extLst>
          </p:cNvPr>
          <p:cNvSpPr/>
          <p:nvPr/>
        </p:nvSpPr>
        <p:spPr>
          <a:xfrm>
            <a:off x="6096000" y="6655722"/>
            <a:ext cx="6096000" cy="216000"/>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a:extLst>
              <a:ext uri="{FF2B5EF4-FFF2-40B4-BE49-F238E27FC236}">
                <a16:creationId xmlns:a16="http://schemas.microsoft.com/office/drawing/2014/main" id="{96F2C1B2-CE10-4040-AF03-D72949F51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pic>
        <p:nvPicPr>
          <p:cNvPr id="3" name="图片 2">
            <a:extLst>
              <a:ext uri="{FF2B5EF4-FFF2-40B4-BE49-F238E27FC236}">
                <a16:creationId xmlns:a16="http://schemas.microsoft.com/office/drawing/2014/main" id="{446FF8A4-904A-4B3A-AB3B-54D1412DAB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5695"/>
            <a:ext cx="12192000" cy="2486610"/>
          </a:xfrm>
          <a:prstGeom prst="rect">
            <a:avLst/>
          </a:prstGeom>
        </p:spPr>
      </p:pic>
    </p:spTree>
    <p:extLst>
      <p:ext uri="{BB962C8B-B14F-4D97-AF65-F5344CB8AC3E}">
        <p14:creationId xmlns:p14="http://schemas.microsoft.com/office/powerpoint/2010/main" val="2906723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8">
            <a:extLst>
              <a:ext uri="{FF2B5EF4-FFF2-40B4-BE49-F238E27FC236}">
                <a16:creationId xmlns:a16="http://schemas.microsoft.com/office/drawing/2014/main" id="{077F0851-C1D8-4021-B420-D557B091C1E0}"/>
              </a:ext>
            </a:extLst>
          </p:cNvPr>
          <p:cNvSpPr txBox="1">
            <a:spLocks noChangeArrowheads="1"/>
          </p:cNvSpPr>
          <p:nvPr/>
        </p:nvSpPr>
        <p:spPr bwMode="auto">
          <a:xfrm>
            <a:off x="5788472" y="3517951"/>
            <a:ext cx="5868534" cy="24247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spcAft>
                <a:spcPts val="600"/>
              </a:spcAft>
            </a:pPr>
            <a:r>
              <a:rPr lang="zh-CN" altLang="en-US" sz="1600" b="1" dirty="0">
                <a:solidFill>
                  <a:schemeClr val="bg2">
                    <a:lumMod val="25000"/>
                  </a:schemeClr>
                </a:solidFill>
                <a:latin typeface="+mn-ea"/>
                <a:ea typeface="+mn-ea"/>
              </a:rPr>
              <a:t>来源：</a:t>
            </a:r>
            <a:r>
              <a:rPr lang="zh-CN" altLang="en-US" sz="1600" dirty="0">
                <a:solidFill>
                  <a:schemeClr val="bg2">
                    <a:lumMod val="25000"/>
                  </a:schemeClr>
                </a:solidFill>
                <a:latin typeface="+mn-ea"/>
                <a:ea typeface="+mn-ea"/>
              </a:rPr>
              <a:t>清华大学公共管理学院中国公共管理案例中心</a:t>
            </a:r>
          </a:p>
          <a:p>
            <a:pPr eaLnBrk="1" hangingPunct="1">
              <a:lnSpc>
                <a:spcPct val="150000"/>
              </a:lnSpc>
              <a:spcAft>
                <a:spcPts val="600"/>
              </a:spcAft>
            </a:pPr>
            <a:r>
              <a:rPr lang="zh-CN" altLang="en-US" sz="1600" b="1" dirty="0">
                <a:solidFill>
                  <a:schemeClr val="bg2">
                    <a:lumMod val="25000"/>
                  </a:schemeClr>
                </a:solidFill>
                <a:latin typeface="+mn-ea"/>
                <a:ea typeface="+mn-ea"/>
              </a:rPr>
              <a:t>内容：</a:t>
            </a:r>
            <a:r>
              <a:rPr lang="zh-CN" altLang="en-US" sz="1600" dirty="0">
                <a:solidFill>
                  <a:schemeClr val="bg2">
                    <a:lumMod val="25000"/>
                  </a:schemeClr>
                </a:solidFill>
                <a:latin typeface="+mn-ea"/>
                <a:ea typeface="+mn-ea"/>
              </a:rPr>
              <a:t>案例文摘、案例全文、教学说明</a:t>
            </a:r>
            <a:endParaRPr lang="en-US" altLang="zh-CN" sz="1600" dirty="0">
              <a:solidFill>
                <a:schemeClr val="bg2">
                  <a:lumMod val="25000"/>
                </a:schemeClr>
              </a:solidFill>
              <a:latin typeface="+mn-ea"/>
              <a:ea typeface="+mn-ea"/>
            </a:endParaRPr>
          </a:p>
          <a:p>
            <a:pPr eaLnBrk="1" hangingPunct="1">
              <a:lnSpc>
                <a:spcPct val="150000"/>
              </a:lnSpc>
              <a:spcAft>
                <a:spcPts val="600"/>
              </a:spcAft>
            </a:pPr>
            <a:r>
              <a:rPr lang="zh-CN" altLang="en-US" sz="1600" b="1" dirty="0">
                <a:solidFill>
                  <a:schemeClr val="bg2">
                    <a:lumMod val="25000"/>
                  </a:schemeClr>
                </a:solidFill>
                <a:latin typeface="+mn-ea"/>
                <a:ea typeface="+mn-ea"/>
              </a:rPr>
              <a:t>学科：</a:t>
            </a:r>
            <a:r>
              <a:rPr lang="zh-CN" altLang="en-US" sz="1600" dirty="0">
                <a:solidFill>
                  <a:schemeClr val="bg2">
                    <a:lumMod val="25000"/>
                  </a:schemeClr>
                </a:solidFill>
                <a:latin typeface="+mn-ea"/>
                <a:ea typeface="+mn-ea"/>
              </a:rPr>
              <a:t>公共政策、公共经济学、公共部门战略管理、公共危机管理与决策、非营利与公共事业管理、国际事务和战略管理、廉政建设、领导科学与艺术、区域发展与城市治理、政府组织与管理</a:t>
            </a:r>
          </a:p>
        </p:txBody>
      </p:sp>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0" y="395043"/>
            <a:ext cx="39004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中国公共管理案例库</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grpSp>
        <p:nvGrpSpPr>
          <p:cNvPr id="36" name="组合 35">
            <a:extLst>
              <a:ext uri="{FF2B5EF4-FFF2-40B4-BE49-F238E27FC236}">
                <a16:creationId xmlns:a16="http://schemas.microsoft.com/office/drawing/2014/main" id="{CA626677-17EC-47B5-98EE-8625915553E0}"/>
              </a:ext>
            </a:extLst>
          </p:cNvPr>
          <p:cNvGrpSpPr/>
          <p:nvPr/>
        </p:nvGrpSpPr>
        <p:grpSpPr>
          <a:xfrm>
            <a:off x="922674" y="2756976"/>
            <a:ext cx="4101609" cy="3378353"/>
            <a:chOff x="679007" y="647937"/>
            <a:chExt cx="6905705" cy="5563714"/>
          </a:xfrm>
        </p:grpSpPr>
        <p:sp>
          <p:nvSpPr>
            <p:cNvPr id="40" name="椭圆 39">
              <a:extLst>
                <a:ext uri="{FF2B5EF4-FFF2-40B4-BE49-F238E27FC236}">
                  <a16:creationId xmlns:a16="http://schemas.microsoft.com/office/drawing/2014/main" id="{CDCBAF25-75DE-44D8-BAA6-96CC61BC1694}"/>
                </a:ext>
              </a:extLst>
            </p:cNvPr>
            <p:cNvSpPr/>
            <p:nvPr/>
          </p:nvSpPr>
          <p:spPr>
            <a:xfrm>
              <a:off x="1358541" y="5701944"/>
              <a:ext cx="5744343" cy="509707"/>
            </a:xfrm>
            <a:prstGeom prst="ellipse">
              <a:avLst/>
            </a:prstGeom>
            <a:gradFill flip="none" rotWithShape="1">
              <a:gsLst>
                <a:gs pos="0">
                  <a:srgbClr val="010101">
                    <a:alpha val="70000"/>
                  </a:srgbClr>
                </a:gs>
                <a:gs pos="100000">
                  <a:srgbClr val="000000">
                    <a:alpha val="0"/>
                    <a:lumMod val="85000"/>
                    <a:lumOff val="15000"/>
                  </a:srgb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8">
              <a:extLst>
                <a:ext uri="{FF2B5EF4-FFF2-40B4-BE49-F238E27FC236}">
                  <a16:creationId xmlns:a16="http://schemas.microsoft.com/office/drawing/2014/main" id="{73E7E3E4-245A-47A3-A406-3E64DE4EBCEA}"/>
                </a:ext>
              </a:extLst>
            </p:cNvPr>
            <p:cNvSpPr/>
            <p:nvPr/>
          </p:nvSpPr>
          <p:spPr>
            <a:xfrm>
              <a:off x="679007" y="647937"/>
              <a:ext cx="6905705" cy="3888432"/>
            </a:xfrm>
            <a:custGeom>
              <a:avLst/>
              <a:gdLst>
                <a:gd name="connsiteX0" fmla="*/ 190299 w 6905705"/>
                <a:gd name="connsiteY0" fmla="*/ 175620 h 3888432"/>
                <a:gd name="connsiteX1" fmla="*/ 190299 w 6905705"/>
                <a:gd name="connsiteY1" fmla="*/ 3712812 h 3888432"/>
                <a:gd name="connsiteX2" fmla="*/ 6715406 w 6905705"/>
                <a:gd name="connsiteY2" fmla="*/ 3712812 h 3888432"/>
                <a:gd name="connsiteX3" fmla="*/ 6715406 w 6905705"/>
                <a:gd name="connsiteY3" fmla="*/ 175620 h 3888432"/>
                <a:gd name="connsiteX4" fmla="*/ 255862 w 6905705"/>
                <a:gd name="connsiteY4" fmla="*/ 0 h 3888432"/>
                <a:gd name="connsiteX5" fmla="*/ 6649843 w 6905705"/>
                <a:gd name="connsiteY5" fmla="*/ 0 h 3888432"/>
                <a:gd name="connsiteX6" fmla="*/ 6905705 w 6905705"/>
                <a:gd name="connsiteY6" fmla="*/ 255862 h 3888432"/>
                <a:gd name="connsiteX7" fmla="*/ 6905705 w 6905705"/>
                <a:gd name="connsiteY7" fmla="*/ 3888432 h 3888432"/>
                <a:gd name="connsiteX8" fmla="*/ 0 w 6905705"/>
                <a:gd name="connsiteY8" fmla="*/ 3888432 h 3888432"/>
                <a:gd name="connsiteX9" fmla="*/ 0 w 6905705"/>
                <a:gd name="connsiteY9" fmla="*/ 255862 h 3888432"/>
                <a:gd name="connsiteX10" fmla="*/ 255862 w 6905705"/>
                <a:gd name="connsiteY10" fmla="*/ 0 h 388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05705" h="3888432">
                  <a:moveTo>
                    <a:pt x="190299" y="175620"/>
                  </a:moveTo>
                  <a:lnTo>
                    <a:pt x="190299" y="3712812"/>
                  </a:lnTo>
                  <a:lnTo>
                    <a:pt x="6715406" y="3712812"/>
                  </a:lnTo>
                  <a:lnTo>
                    <a:pt x="6715406" y="175620"/>
                  </a:lnTo>
                  <a:close/>
                  <a:moveTo>
                    <a:pt x="255862" y="0"/>
                  </a:moveTo>
                  <a:lnTo>
                    <a:pt x="6649843" y="0"/>
                  </a:lnTo>
                  <a:cubicBezTo>
                    <a:pt x="6791152" y="0"/>
                    <a:pt x="6905705" y="114553"/>
                    <a:pt x="6905705" y="255862"/>
                  </a:cubicBezTo>
                  <a:lnTo>
                    <a:pt x="6905705" y="3888432"/>
                  </a:lnTo>
                  <a:lnTo>
                    <a:pt x="0" y="3888432"/>
                  </a:lnTo>
                  <a:lnTo>
                    <a:pt x="0" y="255862"/>
                  </a:lnTo>
                  <a:cubicBezTo>
                    <a:pt x="0" y="114553"/>
                    <a:pt x="114553" y="0"/>
                    <a:pt x="255862" y="0"/>
                  </a:cubicBezTo>
                  <a:close/>
                </a:path>
              </a:pathLst>
            </a:custGeom>
            <a:solidFill>
              <a:srgbClr val="0017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11">
              <a:extLst>
                <a:ext uri="{FF2B5EF4-FFF2-40B4-BE49-F238E27FC236}">
                  <a16:creationId xmlns:a16="http://schemas.microsoft.com/office/drawing/2014/main" id="{45D998DD-9AAB-4C2A-84E9-B80C3788A16E}"/>
                </a:ext>
              </a:extLst>
            </p:cNvPr>
            <p:cNvSpPr/>
            <p:nvPr/>
          </p:nvSpPr>
          <p:spPr>
            <a:xfrm>
              <a:off x="679007" y="4532177"/>
              <a:ext cx="6905705" cy="432048"/>
            </a:xfrm>
            <a:custGeom>
              <a:avLst/>
              <a:gdLst>
                <a:gd name="connsiteX0" fmla="*/ 0 w 6905705"/>
                <a:gd name="connsiteY0" fmla="*/ 0 h 432048"/>
                <a:gd name="connsiteX1" fmla="*/ 6905705 w 6905705"/>
                <a:gd name="connsiteY1" fmla="*/ 0 h 432048"/>
                <a:gd name="connsiteX2" fmla="*/ 6905705 w 6905705"/>
                <a:gd name="connsiteY2" fmla="*/ 202376 h 432048"/>
                <a:gd name="connsiteX3" fmla="*/ 6676033 w 6905705"/>
                <a:gd name="connsiteY3" fmla="*/ 432048 h 432048"/>
                <a:gd name="connsiteX4" fmla="*/ 229672 w 6905705"/>
                <a:gd name="connsiteY4" fmla="*/ 432048 h 432048"/>
                <a:gd name="connsiteX5" fmla="*/ 0 w 6905705"/>
                <a:gd name="connsiteY5" fmla="*/ 202376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5705" h="432048">
                  <a:moveTo>
                    <a:pt x="0" y="0"/>
                  </a:moveTo>
                  <a:lnTo>
                    <a:pt x="6905705" y="0"/>
                  </a:lnTo>
                  <a:lnTo>
                    <a:pt x="6905705" y="202376"/>
                  </a:lnTo>
                  <a:cubicBezTo>
                    <a:pt x="6905705" y="329220"/>
                    <a:pt x="6802877" y="432048"/>
                    <a:pt x="6676033" y="432048"/>
                  </a:cubicBezTo>
                  <a:lnTo>
                    <a:pt x="229672" y="432048"/>
                  </a:lnTo>
                  <a:cubicBezTo>
                    <a:pt x="102828" y="432048"/>
                    <a:pt x="0" y="329220"/>
                    <a:pt x="0" y="202376"/>
                  </a:cubicBezTo>
                  <a:close/>
                </a:path>
              </a:pathLst>
            </a:custGeom>
            <a:gradFill flip="none" rotWithShape="1">
              <a:gsLst>
                <a:gs pos="0">
                  <a:srgbClr val="929398"/>
                </a:gs>
                <a:gs pos="100000">
                  <a:srgbClr val="D2D3D5"/>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17">
              <a:extLst>
                <a:ext uri="{FF2B5EF4-FFF2-40B4-BE49-F238E27FC236}">
                  <a16:creationId xmlns:a16="http://schemas.microsoft.com/office/drawing/2014/main" id="{9A1C0457-34FD-4B8C-8B40-BA7C3845365A}"/>
                </a:ext>
              </a:extLst>
            </p:cNvPr>
            <p:cNvSpPr/>
            <p:nvPr/>
          </p:nvSpPr>
          <p:spPr>
            <a:xfrm>
              <a:off x="2115634" y="4957751"/>
              <a:ext cx="4032450" cy="1081195"/>
            </a:xfrm>
            <a:custGeom>
              <a:avLst/>
              <a:gdLst>
                <a:gd name="connsiteX0" fmla="*/ 1069738 w 4032450"/>
                <a:gd name="connsiteY0" fmla="*/ 0 h 1081195"/>
                <a:gd name="connsiteX1" fmla="*/ 2962710 w 4032450"/>
                <a:gd name="connsiteY1" fmla="*/ 0 h 1081195"/>
                <a:gd name="connsiteX2" fmla="*/ 3161679 w 4032450"/>
                <a:gd name="connsiteY2" fmla="*/ 795874 h 1081195"/>
                <a:gd name="connsiteX3" fmla="*/ 4032448 w 4032450"/>
                <a:gd name="connsiteY3" fmla="*/ 1003226 h 1081195"/>
                <a:gd name="connsiteX4" fmla="*/ 4007896 w 4032450"/>
                <a:gd name="connsiteY4" fmla="*/ 1003226 h 1081195"/>
                <a:gd name="connsiteX5" fmla="*/ 4032450 w 4032450"/>
                <a:gd name="connsiteY5" fmla="*/ 1011630 h 1081195"/>
                <a:gd name="connsiteX6" fmla="*/ 2016225 w 4032450"/>
                <a:gd name="connsiteY6" fmla="*/ 1081195 h 1081195"/>
                <a:gd name="connsiteX7" fmla="*/ 0 w 4032450"/>
                <a:gd name="connsiteY7" fmla="*/ 1011630 h 1081195"/>
                <a:gd name="connsiteX8" fmla="*/ 24555 w 4032450"/>
                <a:gd name="connsiteY8" fmla="*/ 1003226 h 1081195"/>
                <a:gd name="connsiteX9" fmla="*/ 0 w 4032450"/>
                <a:gd name="connsiteY9" fmla="*/ 1003226 h 1081195"/>
                <a:gd name="connsiteX10" fmla="*/ 870770 w 4032450"/>
                <a:gd name="connsiteY10" fmla="*/ 795874 h 108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32450" h="1081195">
                  <a:moveTo>
                    <a:pt x="1069738" y="0"/>
                  </a:moveTo>
                  <a:lnTo>
                    <a:pt x="2962710" y="0"/>
                  </a:lnTo>
                  <a:lnTo>
                    <a:pt x="3161679" y="795874"/>
                  </a:lnTo>
                  <a:lnTo>
                    <a:pt x="4032448" y="1003226"/>
                  </a:lnTo>
                  <a:lnTo>
                    <a:pt x="4007896" y="1003226"/>
                  </a:lnTo>
                  <a:lnTo>
                    <a:pt x="4032450" y="1011630"/>
                  </a:lnTo>
                  <a:cubicBezTo>
                    <a:pt x="4032450" y="1050050"/>
                    <a:pt x="3129755" y="1081195"/>
                    <a:pt x="2016225" y="1081195"/>
                  </a:cubicBezTo>
                  <a:cubicBezTo>
                    <a:pt x="902695" y="1081195"/>
                    <a:pt x="0" y="1050050"/>
                    <a:pt x="0" y="1011630"/>
                  </a:cubicBezTo>
                  <a:lnTo>
                    <a:pt x="24555" y="1003226"/>
                  </a:lnTo>
                  <a:lnTo>
                    <a:pt x="0" y="1003226"/>
                  </a:lnTo>
                  <a:lnTo>
                    <a:pt x="870770" y="795874"/>
                  </a:lnTo>
                  <a:close/>
                </a:path>
              </a:pathLst>
            </a:custGeom>
            <a:gradFill flip="none" rotWithShape="1">
              <a:gsLst>
                <a:gs pos="0">
                  <a:schemeClr val="bg1">
                    <a:lumMod val="50000"/>
                  </a:schemeClr>
                </a:gs>
                <a:gs pos="80408">
                  <a:schemeClr val="tx1">
                    <a:lumMod val="50000"/>
                    <a:lumOff val="50000"/>
                  </a:schemeClr>
                </a:gs>
                <a:gs pos="27435">
                  <a:srgbClr val="BABABA"/>
                </a:gs>
                <a:gs pos="53900">
                  <a:schemeClr val="bg1">
                    <a:lumMod val="95000"/>
                  </a:schemeClr>
                </a:gs>
                <a:gs pos="100000">
                  <a:schemeClr val="bg1">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圆角矩形 18">
              <a:extLst>
                <a:ext uri="{FF2B5EF4-FFF2-40B4-BE49-F238E27FC236}">
                  <a16:creationId xmlns:a16="http://schemas.microsoft.com/office/drawing/2014/main" id="{893DC3B3-EEED-4669-8374-351436A67633}"/>
                </a:ext>
              </a:extLst>
            </p:cNvPr>
            <p:cNvSpPr/>
            <p:nvPr/>
          </p:nvSpPr>
          <p:spPr>
            <a:xfrm>
              <a:off x="2115634" y="5981023"/>
              <a:ext cx="4032450" cy="45719"/>
            </a:xfrm>
            <a:prstGeom prst="roundRect">
              <a:avLst/>
            </a:prstGeom>
            <a:gradFill>
              <a:gsLst>
                <a:gs pos="0">
                  <a:srgbClr val="262626"/>
                </a:gs>
                <a:gs pos="53900">
                  <a:srgbClr val="404040"/>
                </a:gs>
                <a:gs pos="100000">
                  <a:srgbClr val="26262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组合 46">
              <a:extLst>
                <a:ext uri="{FF2B5EF4-FFF2-40B4-BE49-F238E27FC236}">
                  <a16:creationId xmlns:a16="http://schemas.microsoft.com/office/drawing/2014/main" id="{680F87D5-E00D-42AD-A2D7-AFC054F886A2}"/>
                </a:ext>
              </a:extLst>
            </p:cNvPr>
            <p:cNvGrpSpPr/>
            <p:nvPr/>
          </p:nvGrpSpPr>
          <p:grpSpPr>
            <a:xfrm>
              <a:off x="1980374" y="3260873"/>
              <a:ext cx="1457123" cy="1156851"/>
              <a:chOff x="4906963" y="4378325"/>
              <a:chExt cx="1725613" cy="1370013"/>
            </a:xfrm>
          </p:grpSpPr>
          <p:sp>
            <p:nvSpPr>
              <p:cNvPr id="63" name="Freeform 119">
                <a:extLst>
                  <a:ext uri="{FF2B5EF4-FFF2-40B4-BE49-F238E27FC236}">
                    <a16:creationId xmlns:a16="http://schemas.microsoft.com/office/drawing/2014/main" id="{66F9AF66-E8A7-46D2-B84A-D29EF40ABA68}"/>
                  </a:ext>
                </a:extLst>
              </p:cNvPr>
              <p:cNvSpPr>
                <a:spLocks noEditPoints="1"/>
              </p:cNvSpPr>
              <p:nvPr/>
            </p:nvSpPr>
            <p:spPr bwMode="auto">
              <a:xfrm>
                <a:off x="4906963" y="4410075"/>
                <a:ext cx="796925" cy="1312862"/>
              </a:xfrm>
              <a:custGeom>
                <a:avLst/>
                <a:gdLst>
                  <a:gd name="T0" fmla="*/ 309 w 364"/>
                  <a:gd name="T1" fmla="*/ 436 h 598"/>
                  <a:gd name="T2" fmla="*/ 254 w 364"/>
                  <a:gd name="T3" fmla="*/ 272 h 598"/>
                  <a:gd name="T4" fmla="*/ 190 w 364"/>
                  <a:gd name="T5" fmla="*/ 259 h 598"/>
                  <a:gd name="T6" fmla="*/ 127 w 364"/>
                  <a:gd name="T7" fmla="*/ 123 h 598"/>
                  <a:gd name="T8" fmla="*/ 116 w 364"/>
                  <a:gd name="T9" fmla="*/ 73 h 598"/>
                  <a:gd name="T10" fmla="*/ 50 w 364"/>
                  <a:gd name="T11" fmla="*/ 32 h 598"/>
                  <a:gd name="T12" fmla="*/ 56 w 364"/>
                  <a:gd name="T13" fmla="*/ 79 h 598"/>
                  <a:gd name="T14" fmla="*/ 60 w 364"/>
                  <a:gd name="T15" fmla="*/ 126 h 598"/>
                  <a:gd name="T16" fmla="*/ 32 w 364"/>
                  <a:gd name="T17" fmla="*/ 146 h 598"/>
                  <a:gd name="T18" fmla="*/ 11 w 364"/>
                  <a:gd name="T19" fmla="*/ 369 h 598"/>
                  <a:gd name="T20" fmla="*/ 41 w 364"/>
                  <a:gd name="T21" fmla="*/ 371 h 598"/>
                  <a:gd name="T22" fmla="*/ 117 w 364"/>
                  <a:gd name="T23" fmla="*/ 388 h 598"/>
                  <a:gd name="T24" fmla="*/ 134 w 364"/>
                  <a:gd name="T25" fmla="*/ 394 h 598"/>
                  <a:gd name="T26" fmla="*/ 130 w 364"/>
                  <a:gd name="T27" fmla="*/ 438 h 598"/>
                  <a:gd name="T28" fmla="*/ 124 w 364"/>
                  <a:gd name="T29" fmla="*/ 498 h 598"/>
                  <a:gd name="T30" fmla="*/ 24 w 364"/>
                  <a:gd name="T31" fmla="*/ 550 h 598"/>
                  <a:gd name="T32" fmla="*/ 28 w 364"/>
                  <a:gd name="T33" fmla="*/ 575 h 598"/>
                  <a:gd name="T34" fmla="*/ 35 w 364"/>
                  <a:gd name="T35" fmla="*/ 551 h 598"/>
                  <a:gd name="T36" fmla="*/ 78 w 364"/>
                  <a:gd name="T37" fmla="*/ 524 h 598"/>
                  <a:gd name="T38" fmla="*/ 76 w 364"/>
                  <a:gd name="T39" fmla="*/ 531 h 598"/>
                  <a:gd name="T40" fmla="*/ 86 w 364"/>
                  <a:gd name="T41" fmla="*/ 546 h 598"/>
                  <a:gd name="T42" fmla="*/ 94 w 364"/>
                  <a:gd name="T43" fmla="*/ 532 h 598"/>
                  <a:gd name="T44" fmla="*/ 94 w 364"/>
                  <a:gd name="T45" fmla="*/ 527 h 598"/>
                  <a:gd name="T46" fmla="*/ 130 w 364"/>
                  <a:gd name="T47" fmla="*/ 518 h 598"/>
                  <a:gd name="T48" fmla="*/ 130 w 364"/>
                  <a:gd name="T49" fmla="*/ 564 h 598"/>
                  <a:gd name="T50" fmla="*/ 132 w 364"/>
                  <a:gd name="T51" fmla="*/ 588 h 598"/>
                  <a:gd name="T52" fmla="*/ 145 w 364"/>
                  <a:gd name="T53" fmla="*/ 588 h 598"/>
                  <a:gd name="T54" fmla="*/ 140 w 364"/>
                  <a:gd name="T55" fmla="*/ 562 h 598"/>
                  <a:gd name="T56" fmla="*/ 162 w 364"/>
                  <a:gd name="T57" fmla="*/ 513 h 598"/>
                  <a:gd name="T58" fmla="*/ 166 w 364"/>
                  <a:gd name="T59" fmla="*/ 524 h 598"/>
                  <a:gd name="T60" fmla="*/ 172 w 364"/>
                  <a:gd name="T61" fmla="*/ 550 h 598"/>
                  <a:gd name="T62" fmla="*/ 197 w 364"/>
                  <a:gd name="T63" fmla="*/ 588 h 598"/>
                  <a:gd name="T64" fmla="*/ 217 w 364"/>
                  <a:gd name="T65" fmla="*/ 565 h 598"/>
                  <a:gd name="T66" fmla="*/ 243 w 364"/>
                  <a:gd name="T67" fmla="*/ 544 h 598"/>
                  <a:gd name="T68" fmla="*/ 244 w 364"/>
                  <a:gd name="T69" fmla="*/ 553 h 598"/>
                  <a:gd name="T70" fmla="*/ 255 w 364"/>
                  <a:gd name="T71" fmla="*/ 565 h 598"/>
                  <a:gd name="T72" fmla="*/ 216 w 364"/>
                  <a:gd name="T73" fmla="*/ 512 h 598"/>
                  <a:gd name="T74" fmla="*/ 279 w 364"/>
                  <a:gd name="T75" fmla="*/ 451 h 598"/>
                  <a:gd name="T76" fmla="*/ 302 w 364"/>
                  <a:gd name="T77" fmla="*/ 501 h 598"/>
                  <a:gd name="T78" fmla="*/ 354 w 364"/>
                  <a:gd name="T79" fmla="*/ 492 h 598"/>
                  <a:gd name="T80" fmla="*/ 151 w 364"/>
                  <a:gd name="T81" fmla="*/ 437 h 598"/>
                  <a:gd name="T82" fmla="*/ 145 w 364"/>
                  <a:gd name="T83" fmla="*/ 395 h 598"/>
                  <a:gd name="T84" fmla="*/ 153 w 364"/>
                  <a:gd name="T85" fmla="*/ 395 h 598"/>
                  <a:gd name="T86" fmla="*/ 160 w 364"/>
                  <a:gd name="T87" fmla="*/ 423 h 598"/>
                  <a:gd name="T88" fmla="*/ 176 w 364"/>
                  <a:gd name="T89" fmla="*/ 395 h 598"/>
                  <a:gd name="T90" fmla="*/ 176 w 364"/>
                  <a:gd name="T91" fmla="*/ 382 h 598"/>
                  <a:gd name="T92" fmla="*/ 185 w 364"/>
                  <a:gd name="T93" fmla="*/ 501 h 598"/>
                  <a:gd name="T94" fmla="*/ 151 w 364"/>
                  <a:gd name="T95" fmla="*/ 492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4" h="598">
                    <a:moveTo>
                      <a:pt x="354" y="492"/>
                    </a:moveTo>
                    <a:cubicBezTo>
                      <a:pt x="349" y="489"/>
                      <a:pt x="344" y="484"/>
                      <a:pt x="337" y="480"/>
                    </a:cubicBezTo>
                    <a:cubicBezTo>
                      <a:pt x="330" y="476"/>
                      <a:pt x="321" y="456"/>
                      <a:pt x="309" y="436"/>
                    </a:cubicBezTo>
                    <a:cubicBezTo>
                      <a:pt x="296" y="416"/>
                      <a:pt x="283" y="360"/>
                      <a:pt x="283" y="360"/>
                    </a:cubicBezTo>
                    <a:cubicBezTo>
                      <a:pt x="297" y="344"/>
                      <a:pt x="276" y="330"/>
                      <a:pt x="276" y="330"/>
                    </a:cubicBezTo>
                    <a:cubicBezTo>
                      <a:pt x="275" y="325"/>
                      <a:pt x="254" y="272"/>
                      <a:pt x="254" y="272"/>
                    </a:cubicBezTo>
                    <a:cubicBezTo>
                      <a:pt x="248" y="253"/>
                      <a:pt x="237" y="260"/>
                      <a:pt x="229" y="258"/>
                    </a:cubicBezTo>
                    <a:cubicBezTo>
                      <a:pt x="220" y="256"/>
                      <a:pt x="213" y="259"/>
                      <a:pt x="197" y="259"/>
                    </a:cubicBezTo>
                    <a:cubicBezTo>
                      <a:pt x="196" y="259"/>
                      <a:pt x="190" y="259"/>
                      <a:pt x="190" y="259"/>
                    </a:cubicBezTo>
                    <a:cubicBezTo>
                      <a:pt x="203" y="245"/>
                      <a:pt x="205" y="217"/>
                      <a:pt x="205" y="217"/>
                    </a:cubicBezTo>
                    <a:cubicBezTo>
                      <a:pt x="206" y="201"/>
                      <a:pt x="160" y="137"/>
                      <a:pt x="160" y="137"/>
                    </a:cubicBezTo>
                    <a:cubicBezTo>
                      <a:pt x="152" y="118"/>
                      <a:pt x="127" y="123"/>
                      <a:pt x="127" y="123"/>
                    </a:cubicBezTo>
                    <a:cubicBezTo>
                      <a:pt x="122" y="121"/>
                      <a:pt x="115" y="120"/>
                      <a:pt x="115" y="120"/>
                    </a:cubicBezTo>
                    <a:cubicBezTo>
                      <a:pt x="112" y="116"/>
                      <a:pt x="109" y="95"/>
                      <a:pt x="109" y="95"/>
                    </a:cubicBezTo>
                    <a:cubicBezTo>
                      <a:pt x="113" y="89"/>
                      <a:pt x="116" y="73"/>
                      <a:pt x="116" y="73"/>
                    </a:cubicBezTo>
                    <a:cubicBezTo>
                      <a:pt x="119" y="69"/>
                      <a:pt x="119" y="52"/>
                      <a:pt x="119" y="52"/>
                    </a:cubicBezTo>
                    <a:cubicBezTo>
                      <a:pt x="119" y="34"/>
                      <a:pt x="100" y="19"/>
                      <a:pt x="100" y="19"/>
                    </a:cubicBezTo>
                    <a:cubicBezTo>
                      <a:pt x="68" y="0"/>
                      <a:pt x="51" y="28"/>
                      <a:pt x="50" y="32"/>
                    </a:cubicBezTo>
                    <a:cubicBezTo>
                      <a:pt x="49" y="36"/>
                      <a:pt x="51" y="39"/>
                      <a:pt x="49" y="43"/>
                    </a:cubicBezTo>
                    <a:cubicBezTo>
                      <a:pt x="47" y="46"/>
                      <a:pt x="50" y="64"/>
                      <a:pt x="50" y="64"/>
                    </a:cubicBezTo>
                    <a:cubicBezTo>
                      <a:pt x="47" y="65"/>
                      <a:pt x="56" y="79"/>
                      <a:pt x="56" y="79"/>
                    </a:cubicBezTo>
                    <a:cubicBezTo>
                      <a:pt x="56" y="86"/>
                      <a:pt x="72" y="101"/>
                      <a:pt x="72" y="101"/>
                    </a:cubicBezTo>
                    <a:cubicBezTo>
                      <a:pt x="75" y="114"/>
                      <a:pt x="63" y="127"/>
                      <a:pt x="63" y="127"/>
                    </a:cubicBezTo>
                    <a:cubicBezTo>
                      <a:pt x="63" y="127"/>
                      <a:pt x="63" y="127"/>
                      <a:pt x="60" y="126"/>
                    </a:cubicBezTo>
                    <a:cubicBezTo>
                      <a:pt x="58" y="125"/>
                      <a:pt x="58" y="125"/>
                      <a:pt x="58" y="125"/>
                    </a:cubicBezTo>
                    <a:cubicBezTo>
                      <a:pt x="54" y="130"/>
                      <a:pt x="42" y="137"/>
                      <a:pt x="42" y="137"/>
                    </a:cubicBezTo>
                    <a:cubicBezTo>
                      <a:pt x="33" y="139"/>
                      <a:pt x="32" y="146"/>
                      <a:pt x="32" y="146"/>
                    </a:cubicBezTo>
                    <a:cubicBezTo>
                      <a:pt x="0" y="133"/>
                      <a:pt x="3" y="157"/>
                      <a:pt x="3" y="157"/>
                    </a:cubicBezTo>
                    <a:cubicBezTo>
                      <a:pt x="18" y="240"/>
                      <a:pt x="14" y="336"/>
                      <a:pt x="14" y="336"/>
                    </a:cubicBezTo>
                    <a:cubicBezTo>
                      <a:pt x="13" y="341"/>
                      <a:pt x="11" y="367"/>
                      <a:pt x="11" y="369"/>
                    </a:cubicBezTo>
                    <a:cubicBezTo>
                      <a:pt x="12" y="372"/>
                      <a:pt x="19" y="372"/>
                      <a:pt x="23" y="371"/>
                    </a:cubicBezTo>
                    <a:cubicBezTo>
                      <a:pt x="26" y="370"/>
                      <a:pt x="30" y="368"/>
                      <a:pt x="30" y="368"/>
                    </a:cubicBezTo>
                    <a:cubicBezTo>
                      <a:pt x="31" y="370"/>
                      <a:pt x="41" y="371"/>
                      <a:pt x="41" y="371"/>
                    </a:cubicBezTo>
                    <a:cubicBezTo>
                      <a:pt x="46" y="377"/>
                      <a:pt x="85" y="373"/>
                      <a:pt x="85" y="373"/>
                    </a:cubicBezTo>
                    <a:cubicBezTo>
                      <a:pt x="84" y="374"/>
                      <a:pt x="88" y="375"/>
                      <a:pt x="88" y="375"/>
                    </a:cubicBezTo>
                    <a:cubicBezTo>
                      <a:pt x="114" y="373"/>
                      <a:pt x="117" y="388"/>
                      <a:pt x="117" y="388"/>
                    </a:cubicBezTo>
                    <a:cubicBezTo>
                      <a:pt x="128" y="389"/>
                      <a:pt x="128" y="389"/>
                      <a:pt x="128" y="389"/>
                    </a:cubicBezTo>
                    <a:cubicBezTo>
                      <a:pt x="131" y="393"/>
                      <a:pt x="131" y="393"/>
                      <a:pt x="131" y="393"/>
                    </a:cubicBezTo>
                    <a:cubicBezTo>
                      <a:pt x="134" y="394"/>
                      <a:pt x="134" y="394"/>
                      <a:pt x="134" y="394"/>
                    </a:cubicBezTo>
                    <a:cubicBezTo>
                      <a:pt x="135" y="434"/>
                      <a:pt x="135" y="434"/>
                      <a:pt x="135" y="434"/>
                    </a:cubicBezTo>
                    <a:cubicBezTo>
                      <a:pt x="130" y="436"/>
                      <a:pt x="130" y="436"/>
                      <a:pt x="130" y="436"/>
                    </a:cubicBezTo>
                    <a:cubicBezTo>
                      <a:pt x="130" y="438"/>
                      <a:pt x="130" y="438"/>
                      <a:pt x="130" y="438"/>
                    </a:cubicBezTo>
                    <a:cubicBezTo>
                      <a:pt x="131" y="439"/>
                      <a:pt x="131" y="439"/>
                      <a:pt x="131" y="439"/>
                    </a:cubicBezTo>
                    <a:cubicBezTo>
                      <a:pt x="132" y="493"/>
                      <a:pt x="132" y="493"/>
                      <a:pt x="132" y="493"/>
                    </a:cubicBezTo>
                    <a:cubicBezTo>
                      <a:pt x="128" y="494"/>
                      <a:pt x="124" y="498"/>
                      <a:pt x="124" y="498"/>
                    </a:cubicBezTo>
                    <a:cubicBezTo>
                      <a:pt x="124" y="498"/>
                      <a:pt x="123" y="498"/>
                      <a:pt x="123" y="498"/>
                    </a:cubicBezTo>
                    <a:cubicBezTo>
                      <a:pt x="79" y="499"/>
                      <a:pt x="20" y="546"/>
                      <a:pt x="20" y="546"/>
                    </a:cubicBezTo>
                    <a:cubicBezTo>
                      <a:pt x="16" y="547"/>
                      <a:pt x="24" y="550"/>
                      <a:pt x="24" y="550"/>
                    </a:cubicBezTo>
                    <a:cubicBezTo>
                      <a:pt x="23" y="552"/>
                      <a:pt x="23" y="552"/>
                      <a:pt x="23" y="552"/>
                    </a:cubicBezTo>
                    <a:cubicBezTo>
                      <a:pt x="6" y="556"/>
                      <a:pt x="11" y="567"/>
                      <a:pt x="11" y="567"/>
                    </a:cubicBezTo>
                    <a:cubicBezTo>
                      <a:pt x="16" y="582"/>
                      <a:pt x="28" y="575"/>
                      <a:pt x="28" y="575"/>
                    </a:cubicBezTo>
                    <a:cubicBezTo>
                      <a:pt x="37" y="574"/>
                      <a:pt x="37" y="566"/>
                      <a:pt x="37" y="566"/>
                    </a:cubicBezTo>
                    <a:cubicBezTo>
                      <a:pt x="39" y="564"/>
                      <a:pt x="38" y="552"/>
                      <a:pt x="38" y="552"/>
                    </a:cubicBezTo>
                    <a:cubicBezTo>
                      <a:pt x="38" y="551"/>
                      <a:pt x="35" y="551"/>
                      <a:pt x="35" y="551"/>
                    </a:cubicBezTo>
                    <a:cubicBezTo>
                      <a:pt x="36" y="550"/>
                      <a:pt x="36" y="550"/>
                      <a:pt x="36" y="550"/>
                    </a:cubicBezTo>
                    <a:cubicBezTo>
                      <a:pt x="40" y="548"/>
                      <a:pt x="39" y="540"/>
                      <a:pt x="39" y="540"/>
                    </a:cubicBezTo>
                    <a:cubicBezTo>
                      <a:pt x="49" y="532"/>
                      <a:pt x="78" y="524"/>
                      <a:pt x="78" y="524"/>
                    </a:cubicBezTo>
                    <a:cubicBezTo>
                      <a:pt x="79" y="527"/>
                      <a:pt x="79" y="527"/>
                      <a:pt x="79" y="527"/>
                    </a:cubicBezTo>
                    <a:cubicBezTo>
                      <a:pt x="83" y="529"/>
                      <a:pt x="83" y="529"/>
                      <a:pt x="83" y="529"/>
                    </a:cubicBezTo>
                    <a:cubicBezTo>
                      <a:pt x="81" y="529"/>
                      <a:pt x="76" y="531"/>
                      <a:pt x="76" y="531"/>
                    </a:cubicBezTo>
                    <a:cubicBezTo>
                      <a:pt x="67" y="545"/>
                      <a:pt x="79" y="553"/>
                      <a:pt x="79" y="553"/>
                    </a:cubicBezTo>
                    <a:cubicBezTo>
                      <a:pt x="84" y="553"/>
                      <a:pt x="84" y="546"/>
                      <a:pt x="84" y="546"/>
                    </a:cubicBezTo>
                    <a:cubicBezTo>
                      <a:pt x="86" y="546"/>
                      <a:pt x="86" y="546"/>
                      <a:pt x="86" y="546"/>
                    </a:cubicBezTo>
                    <a:cubicBezTo>
                      <a:pt x="85" y="548"/>
                      <a:pt x="90" y="552"/>
                      <a:pt x="90" y="552"/>
                    </a:cubicBezTo>
                    <a:cubicBezTo>
                      <a:pt x="97" y="550"/>
                      <a:pt x="95" y="538"/>
                      <a:pt x="95" y="538"/>
                    </a:cubicBezTo>
                    <a:cubicBezTo>
                      <a:pt x="94" y="532"/>
                      <a:pt x="94" y="532"/>
                      <a:pt x="94" y="532"/>
                    </a:cubicBezTo>
                    <a:cubicBezTo>
                      <a:pt x="94" y="529"/>
                      <a:pt x="88" y="529"/>
                      <a:pt x="88" y="529"/>
                    </a:cubicBezTo>
                    <a:cubicBezTo>
                      <a:pt x="89" y="528"/>
                      <a:pt x="89" y="528"/>
                      <a:pt x="89" y="528"/>
                    </a:cubicBezTo>
                    <a:cubicBezTo>
                      <a:pt x="94" y="527"/>
                      <a:pt x="94" y="527"/>
                      <a:pt x="94" y="527"/>
                    </a:cubicBezTo>
                    <a:cubicBezTo>
                      <a:pt x="95" y="519"/>
                      <a:pt x="95" y="519"/>
                      <a:pt x="95" y="519"/>
                    </a:cubicBezTo>
                    <a:cubicBezTo>
                      <a:pt x="101" y="513"/>
                      <a:pt x="123" y="514"/>
                      <a:pt x="123" y="514"/>
                    </a:cubicBezTo>
                    <a:cubicBezTo>
                      <a:pt x="122" y="515"/>
                      <a:pt x="130" y="518"/>
                      <a:pt x="130" y="518"/>
                    </a:cubicBezTo>
                    <a:cubicBezTo>
                      <a:pt x="125" y="528"/>
                      <a:pt x="124" y="559"/>
                      <a:pt x="124" y="559"/>
                    </a:cubicBezTo>
                    <a:cubicBezTo>
                      <a:pt x="124" y="562"/>
                      <a:pt x="128" y="562"/>
                      <a:pt x="128" y="562"/>
                    </a:cubicBezTo>
                    <a:cubicBezTo>
                      <a:pt x="130" y="564"/>
                      <a:pt x="130" y="564"/>
                      <a:pt x="130" y="564"/>
                    </a:cubicBezTo>
                    <a:cubicBezTo>
                      <a:pt x="128" y="564"/>
                      <a:pt x="126" y="567"/>
                      <a:pt x="126" y="567"/>
                    </a:cubicBezTo>
                    <a:cubicBezTo>
                      <a:pt x="126" y="572"/>
                      <a:pt x="126" y="572"/>
                      <a:pt x="126" y="572"/>
                    </a:cubicBezTo>
                    <a:cubicBezTo>
                      <a:pt x="122" y="586"/>
                      <a:pt x="132" y="588"/>
                      <a:pt x="132" y="588"/>
                    </a:cubicBezTo>
                    <a:cubicBezTo>
                      <a:pt x="134" y="589"/>
                      <a:pt x="135" y="583"/>
                      <a:pt x="135" y="583"/>
                    </a:cubicBezTo>
                    <a:cubicBezTo>
                      <a:pt x="138" y="583"/>
                      <a:pt x="139" y="582"/>
                      <a:pt x="139" y="582"/>
                    </a:cubicBezTo>
                    <a:cubicBezTo>
                      <a:pt x="139" y="588"/>
                      <a:pt x="145" y="588"/>
                      <a:pt x="145" y="588"/>
                    </a:cubicBezTo>
                    <a:cubicBezTo>
                      <a:pt x="154" y="586"/>
                      <a:pt x="148" y="568"/>
                      <a:pt x="148" y="568"/>
                    </a:cubicBezTo>
                    <a:cubicBezTo>
                      <a:pt x="148" y="564"/>
                      <a:pt x="140" y="564"/>
                      <a:pt x="140" y="564"/>
                    </a:cubicBezTo>
                    <a:cubicBezTo>
                      <a:pt x="140" y="562"/>
                      <a:pt x="140" y="562"/>
                      <a:pt x="140" y="562"/>
                    </a:cubicBezTo>
                    <a:cubicBezTo>
                      <a:pt x="142" y="562"/>
                      <a:pt x="143" y="559"/>
                      <a:pt x="143" y="559"/>
                    </a:cubicBezTo>
                    <a:cubicBezTo>
                      <a:pt x="139" y="555"/>
                      <a:pt x="147" y="519"/>
                      <a:pt x="147" y="519"/>
                    </a:cubicBezTo>
                    <a:cubicBezTo>
                      <a:pt x="155" y="520"/>
                      <a:pt x="162" y="513"/>
                      <a:pt x="162" y="513"/>
                    </a:cubicBezTo>
                    <a:cubicBezTo>
                      <a:pt x="162" y="513"/>
                      <a:pt x="164" y="513"/>
                      <a:pt x="167" y="513"/>
                    </a:cubicBezTo>
                    <a:cubicBezTo>
                      <a:pt x="167" y="514"/>
                      <a:pt x="167" y="514"/>
                      <a:pt x="167" y="514"/>
                    </a:cubicBezTo>
                    <a:cubicBezTo>
                      <a:pt x="165" y="515"/>
                      <a:pt x="166" y="524"/>
                      <a:pt x="166" y="524"/>
                    </a:cubicBezTo>
                    <a:cubicBezTo>
                      <a:pt x="167" y="532"/>
                      <a:pt x="161" y="547"/>
                      <a:pt x="161" y="547"/>
                    </a:cubicBezTo>
                    <a:cubicBezTo>
                      <a:pt x="165" y="551"/>
                      <a:pt x="165" y="551"/>
                      <a:pt x="165" y="551"/>
                    </a:cubicBezTo>
                    <a:cubicBezTo>
                      <a:pt x="172" y="550"/>
                      <a:pt x="172" y="550"/>
                      <a:pt x="172" y="550"/>
                    </a:cubicBezTo>
                    <a:cubicBezTo>
                      <a:pt x="176" y="541"/>
                      <a:pt x="176" y="541"/>
                      <a:pt x="176" y="541"/>
                    </a:cubicBezTo>
                    <a:cubicBezTo>
                      <a:pt x="179" y="541"/>
                      <a:pt x="185" y="569"/>
                      <a:pt x="185" y="569"/>
                    </a:cubicBezTo>
                    <a:cubicBezTo>
                      <a:pt x="185" y="583"/>
                      <a:pt x="197" y="588"/>
                      <a:pt x="197" y="588"/>
                    </a:cubicBezTo>
                    <a:cubicBezTo>
                      <a:pt x="212" y="598"/>
                      <a:pt x="223" y="594"/>
                      <a:pt x="223" y="594"/>
                    </a:cubicBezTo>
                    <a:cubicBezTo>
                      <a:pt x="232" y="591"/>
                      <a:pt x="223" y="579"/>
                      <a:pt x="221" y="575"/>
                    </a:cubicBezTo>
                    <a:cubicBezTo>
                      <a:pt x="219" y="571"/>
                      <a:pt x="217" y="568"/>
                      <a:pt x="217" y="565"/>
                    </a:cubicBezTo>
                    <a:cubicBezTo>
                      <a:pt x="216" y="562"/>
                      <a:pt x="216" y="526"/>
                      <a:pt x="216" y="526"/>
                    </a:cubicBezTo>
                    <a:cubicBezTo>
                      <a:pt x="220" y="526"/>
                      <a:pt x="239" y="535"/>
                      <a:pt x="239" y="535"/>
                    </a:cubicBezTo>
                    <a:cubicBezTo>
                      <a:pt x="243" y="536"/>
                      <a:pt x="243" y="544"/>
                      <a:pt x="243" y="544"/>
                    </a:cubicBezTo>
                    <a:cubicBezTo>
                      <a:pt x="242" y="546"/>
                      <a:pt x="251" y="547"/>
                      <a:pt x="251" y="547"/>
                    </a:cubicBezTo>
                    <a:cubicBezTo>
                      <a:pt x="249" y="547"/>
                      <a:pt x="244" y="549"/>
                      <a:pt x="244" y="549"/>
                    </a:cubicBezTo>
                    <a:cubicBezTo>
                      <a:pt x="244" y="553"/>
                      <a:pt x="244" y="553"/>
                      <a:pt x="244" y="553"/>
                    </a:cubicBezTo>
                    <a:cubicBezTo>
                      <a:pt x="239" y="566"/>
                      <a:pt x="247" y="571"/>
                      <a:pt x="247" y="571"/>
                    </a:cubicBezTo>
                    <a:cubicBezTo>
                      <a:pt x="250" y="573"/>
                      <a:pt x="252" y="566"/>
                      <a:pt x="252" y="566"/>
                    </a:cubicBezTo>
                    <a:cubicBezTo>
                      <a:pt x="252" y="566"/>
                      <a:pt x="255" y="565"/>
                      <a:pt x="255" y="565"/>
                    </a:cubicBezTo>
                    <a:cubicBezTo>
                      <a:pt x="253" y="571"/>
                      <a:pt x="262" y="572"/>
                      <a:pt x="262" y="572"/>
                    </a:cubicBezTo>
                    <a:cubicBezTo>
                      <a:pt x="271" y="564"/>
                      <a:pt x="259" y="547"/>
                      <a:pt x="259" y="547"/>
                    </a:cubicBezTo>
                    <a:cubicBezTo>
                      <a:pt x="255" y="536"/>
                      <a:pt x="216" y="512"/>
                      <a:pt x="216" y="512"/>
                    </a:cubicBezTo>
                    <a:cubicBezTo>
                      <a:pt x="216" y="492"/>
                      <a:pt x="243" y="375"/>
                      <a:pt x="243" y="375"/>
                    </a:cubicBezTo>
                    <a:cubicBezTo>
                      <a:pt x="245" y="382"/>
                      <a:pt x="277" y="433"/>
                      <a:pt x="279" y="439"/>
                    </a:cubicBezTo>
                    <a:cubicBezTo>
                      <a:pt x="280" y="444"/>
                      <a:pt x="282" y="445"/>
                      <a:pt x="279" y="451"/>
                    </a:cubicBezTo>
                    <a:cubicBezTo>
                      <a:pt x="276" y="458"/>
                      <a:pt x="275" y="478"/>
                      <a:pt x="275" y="478"/>
                    </a:cubicBezTo>
                    <a:cubicBezTo>
                      <a:pt x="282" y="481"/>
                      <a:pt x="292" y="506"/>
                      <a:pt x="292" y="506"/>
                    </a:cubicBezTo>
                    <a:cubicBezTo>
                      <a:pt x="302" y="501"/>
                      <a:pt x="302" y="501"/>
                      <a:pt x="302" y="501"/>
                    </a:cubicBezTo>
                    <a:cubicBezTo>
                      <a:pt x="293" y="484"/>
                      <a:pt x="313" y="508"/>
                      <a:pt x="313" y="508"/>
                    </a:cubicBezTo>
                    <a:cubicBezTo>
                      <a:pt x="321" y="514"/>
                      <a:pt x="347" y="506"/>
                      <a:pt x="356" y="502"/>
                    </a:cubicBezTo>
                    <a:cubicBezTo>
                      <a:pt x="364" y="498"/>
                      <a:pt x="358" y="494"/>
                      <a:pt x="354" y="492"/>
                    </a:cubicBezTo>
                    <a:close/>
                    <a:moveTo>
                      <a:pt x="151" y="492"/>
                    </a:moveTo>
                    <a:cubicBezTo>
                      <a:pt x="149" y="439"/>
                      <a:pt x="149" y="439"/>
                      <a:pt x="149" y="439"/>
                    </a:cubicBezTo>
                    <a:cubicBezTo>
                      <a:pt x="151" y="437"/>
                      <a:pt x="151" y="437"/>
                      <a:pt x="151" y="437"/>
                    </a:cubicBezTo>
                    <a:cubicBezTo>
                      <a:pt x="150" y="436"/>
                      <a:pt x="150" y="436"/>
                      <a:pt x="150" y="436"/>
                    </a:cubicBezTo>
                    <a:cubicBezTo>
                      <a:pt x="145" y="435"/>
                      <a:pt x="145" y="435"/>
                      <a:pt x="145" y="435"/>
                    </a:cubicBezTo>
                    <a:cubicBezTo>
                      <a:pt x="145" y="395"/>
                      <a:pt x="145" y="395"/>
                      <a:pt x="145" y="395"/>
                    </a:cubicBezTo>
                    <a:cubicBezTo>
                      <a:pt x="146" y="396"/>
                      <a:pt x="148" y="393"/>
                      <a:pt x="148" y="393"/>
                    </a:cubicBezTo>
                    <a:cubicBezTo>
                      <a:pt x="148" y="387"/>
                      <a:pt x="151" y="387"/>
                      <a:pt x="151" y="387"/>
                    </a:cubicBezTo>
                    <a:cubicBezTo>
                      <a:pt x="153" y="395"/>
                      <a:pt x="153" y="395"/>
                      <a:pt x="153" y="395"/>
                    </a:cubicBezTo>
                    <a:cubicBezTo>
                      <a:pt x="151" y="395"/>
                      <a:pt x="151" y="398"/>
                      <a:pt x="151" y="398"/>
                    </a:cubicBezTo>
                    <a:cubicBezTo>
                      <a:pt x="155" y="420"/>
                      <a:pt x="155" y="420"/>
                      <a:pt x="155" y="420"/>
                    </a:cubicBezTo>
                    <a:cubicBezTo>
                      <a:pt x="155" y="423"/>
                      <a:pt x="160" y="423"/>
                      <a:pt x="160" y="423"/>
                    </a:cubicBezTo>
                    <a:cubicBezTo>
                      <a:pt x="175" y="420"/>
                      <a:pt x="175" y="420"/>
                      <a:pt x="175" y="420"/>
                    </a:cubicBezTo>
                    <a:cubicBezTo>
                      <a:pt x="180" y="419"/>
                      <a:pt x="179" y="418"/>
                      <a:pt x="179" y="418"/>
                    </a:cubicBezTo>
                    <a:cubicBezTo>
                      <a:pt x="176" y="395"/>
                      <a:pt x="176" y="395"/>
                      <a:pt x="176" y="395"/>
                    </a:cubicBezTo>
                    <a:cubicBezTo>
                      <a:pt x="176" y="391"/>
                      <a:pt x="173" y="392"/>
                      <a:pt x="173" y="392"/>
                    </a:cubicBezTo>
                    <a:cubicBezTo>
                      <a:pt x="171" y="385"/>
                      <a:pt x="171" y="385"/>
                      <a:pt x="171" y="385"/>
                    </a:cubicBezTo>
                    <a:cubicBezTo>
                      <a:pt x="177" y="384"/>
                      <a:pt x="176" y="382"/>
                      <a:pt x="176" y="382"/>
                    </a:cubicBezTo>
                    <a:cubicBezTo>
                      <a:pt x="192" y="382"/>
                      <a:pt x="192" y="382"/>
                      <a:pt x="192" y="382"/>
                    </a:cubicBezTo>
                    <a:cubicBezTo>
                      <a:pt x="187" y="385"/>
                      <a:pt x="186" y="416"/>
                      <a:pt x="188" y="432"/>
                    </a:cubicBezTo>
                    <a:cubicBezTo>
                      <a:pt x="190" y="447"/>
                      <a:pt x="185" y="501"/>
                      <a:pt x="185" y="501"/>
                    </a:cubicBezTo>
                    <a:cubicBezTo>
                      <a:pt x="184" y="501"/>
                      <a:pt x="182" y="501"/>
                      <a:pt x="180" y="502"/>
                    </a:cubicBezTo>
                    <a:cubicBezTo>
                      <a:pt x="172" y="500"/>
                      <a:pt x="164" y="500"/>
                      <a:pt x="164" y="500"/>
                    </a:cubicBezTo>
                    <a:cubicBezTo>
                      <a:pt x="163" y="495"/>
                      <a:pt x="151" y="492"/>
                      <a:pt x="151" y="492"/>
                    </a:cubicBez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120">
                <a:extLst>
                  <a:ext uri="{FF2B5EF4-FFF2-40B4-BE49-F238E27FC236}">
                    <a16:creationId xmlns:a16="http://schemas.microsoft.com/office/drawing/2014/main" id="{0C7E3AF7-B76D-424A-8798-1669764278F7}"/>
                  </a:ext>
                </a:extLst>
              </p:cNvPr>
              <p:cNvSpPr>
                <a:spLocks noEditPoints="1"/>
              </p:cNvSpPr>
              <p:nvPr/>
            </p:nvSpPr>
            <p:spPr bwMode="auto">
              <a:xfrm>
                <a:off x="5362576" y="5072063"/>
                <a:ext cx="1270000" cy="676275"/>
              </a:xfrm>
              <a:custGeom>
                <a:avLst/>
                <a:gdLst>
                  <a:gd name="T0" fmla="*/ 0 w 800"/>
                  <a:gd name="T1" fmla="*/ 0 h 426"/>
                  <a:gd name="T2" fmla="*/ 0 w 800"/>
                  <a:gd name="T3" fmla="*/ 25 h 426"/>
                  <a:gd name="T4" fmla="*/ 49 w 800"/>
                  <a:gd name="T5" fmla="*/ 25 h 426"/>
                  <a:gd name="T6" fmla="*/ 49 w 800"/>
                  <a:gd name="T7" fmla="*/ 426 h 426"/>
                  <a:gd name="T8" fmla="*/ 62 w 800"/>
                  <a:gd name="T9" fmla="*/ 426 h 426"/>
                  <a:gd name="T10" fmla="*/ 62 w 800"/>
                  <a:gd name="T11" fmla="*/ 107 h 426"/>
                  <a:gd name="T12" fmla="*/ 152 w 800"/>
                  <a:gd name="T13" fmla="*/ 25 h 426"/>
                  <a:gd name="T14" fmla="*/ 647 w 800"/>
                  <a:gd name="T15" fmla="*/ 25 h 426"/>
                  <a:gd name="T16" fmla="*/ 738 w 800"/>
                  <a:gd name="T17" fmla="*/ 108 h 426"/>
                  <a:gd name="T18" fmla="*/ 738 w 800"/>
                  <a:gd name="T19" fmla="*/ 426 h 426"/>
                  <a:gd name="T20" fmla="*/ 751 w 800"/>
                  <a:gd name="T21" fmla="*/ 426 h 426"/>
                  <a:gd name="T22" fmla="*/ 751 w 800"/>
                  <a:gd name="T23" fmla="*/ 25 h 426"/>
                  <a:gd name="T24" fmla="*/ 800 w 800"/>
                  <a:gd name="T25" fmla="*/ 25 h 426"/>
                  <a:gd name="T26" fmla="*/ 800 w 800"/>
                  <a:gd name="T27" fmla="*/ 0 h 426"/>
                  <a:gd name="T28" fmla="*/ 0 w 800"/>
                  <a:gd name="T29" fmla="*/ 0 h 426"/>
                  <a:gd name="T30" fmla="*/ 669 w 800"/>
                  <a:gd name="T31" fmla="*/ 25 h 426"/>
                  <a:gd name="T32" fmla="*/ 738 w 800"/>
                  <a:gd name="T33" fmla="*/ 25 h 426"/>
                  <a:gd name="T34" fmla="*/ 738 w 800"/>
                  <a:gd name="T35" fmla="*/ 90 h 426"/>
                  <a:gd name="T36" fmla="*/ 669 w 800"/>
                  <a:gd name="T37" fmla="*/ 25 h 426"/>
                  <a:gd name="T38" fmla="*/ 62 w 800"/>
                  <a:gd name="T39" fmla="*/ 89 h 426"/>
                  <a:gd name="T40" fmla="*/ 62 w 800"/>
                  <a:gd name="T41" fmla="*/ 25 h 426"/>
                  <a:gd name="T42" fmla="*/ 129 w 800"/>
                  <a:gd name="T43" fmla="*/ 25 h 426"/>
                  <a:gd name="T44" fmla="*/ 62 w 800"/>
                  <a:gd name="T45" fmla="*/ 8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0" h="426">
                    <a:moveTo>
                      <a:pt x="0" y="0"/>
                    </a:moveTo>
                    <a:lnTo>
                      <a:pt x="0" y="25"/>
                    </a:lnTo>
                    <a:lnTo>
                      <a:pt x="49" y="25"/>
                    </a:lnTo>
                    <a:lnTo>
                      <a:pt x="49" y="426"/>
                    </a:lnTo>
                    <a:lnTo>
                      <a:pt x="62" y="426"/>
                    </a:lnTo>
                    <a:lnTo>
                      <a:pt x="62" y="107"/>
                    </a:lnTo>
                    <a:lnTo>
                      <a:pt x="152" y="25"/>
                    </a:lnTo>
                    <a:lnTo>
                      <a:pt x="647" y="25"/>
                    </a:lnTo>
                    <a:lnTo>
                      <a:pt x="738" y="108"/>
                    </a:lnTo>
                    <a:lnTo>
                      <a:pt x="738" y="426"/>
                    </a:lnTo>
                    <a:lnTo>
                      <a:pt x="751" y="426"/>
                    </a:lnTo>
                    <a:lnTo>
                      <a:pt x="751" y="25"/>
                    </a:lnTo>
                    <a:lnTo>
                      <a:pt x="800" y="25"/>
                    </a:lnTo>
                    <a:lnTo>
                      <a:pt x="800" y="0"/>
                    </a:lnTo>
                    <a:lnTo>
                      <a:pt x="0" y="0"/>
                    </a:lnTo>
                    <a:close/>
                    <a:moveTo>
                      <a:pt x="669" y="25"/>
                    </a:moveTo>
                    <a:lnTo>
                      <a:pt x="738" y="25"/>
                    </a:lnTo>
                    <a:lnTo>
                      <a:pt x="738" y="90"/>
                    </a:lnTo>
                    <a:lnTo>
                      <a:pt x="669" y="25"/>
                    </a:lnTo>
                    <a:close/>
                    <a:moveTo>
                      <a:pt x="62" y="89"/>
                    </a:moveTo>
                    <a:lnTo>
                      <a:pt x="62" y="25"/>
                    </a:lnTo>
                    <a:lnTo>
                      <a:pt x="129" y="25"/>
                    </a:lnTo>
                    <a:lnTo>
                      <a:pt x="62" y="89"/>
                    </a:ln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121">
                <a:extLst>
                  <a:ext uri="{FF2B5EF4-FFF2-40B4-BE49-F238E27FC236}">
                    <a16:creationId xmlns:a16="http://schemas.microsoft.com/office/drawing/2014/main" id="{5D6E671A-17F3-4BAE-9BAB-6DCBBE5975E4}"/>
                  </a:ext>
                </a:extLst>
              </p:cNvPr>
              <p:cNvSpPr>
                <a:spLocks noEditPoints="1"/>
              </p:cNvSpPr>
              <p:nvPr/>
            </p:nvSpPr>
            <p:spPr bwMode="auto">
              <a:xfrm>
                <a:off x="5697538" y="4378325"/>
                <a:ext cx="725488" cy="1370012"/>
              </a:xfrm>
              <a:custGeom>
                <a:avLst/>
                <a:gdLst>
                  <a:gd name="T0" fmla="*/ 8 w 331"/>
                  <a:gd name="T1" fmla="*/ 263 h 624"/>
                  <a:gd name="T2" fmla="*/ 25 w 331"/>
                  <a:gd name="T3" fmla="*/ 310 h 624"/>
                  <a:gd name="T4" fmla="*/ 31 w 331"/>
                  <a:gd name="T5" fmla="*/ 311 h 624"/>
                  <a:gd name="T6" fmla="*/ 33 w 331"/>
                  <a:gd name="T7" fmla="*/ 337 h 624"/>
                  <a:gd name="T8" fmla="*/ 21 w 331"/>
                  <a:gd name="T9" fmla="*/ 402 h 624"/>
                  <a:gd name="T10" fmla="*/ 77 w 331"/>
                  <a:gd name="T11" fmla="*/ 523 h 624"/>
                  <a:gd name="T12" fmla="*/ 67 w 331"/>
                  <a:gd name="T13" fmla="*/ 573 h 624"/>
                  <a:gd name="T14" fmla="*/ 80 w 331"/>
                  <a:gd name="T15" fmla="*/ 604 h 624"/>
                  <a:gd name="T16" fmla="*/ 87 w 331"/>
                  <a:gd name="T17" fmla="*/ 587 h 624"/>
                  <a:gd name="T18" fmla="*/ 168 w 331"/>
                  <a:gd name="T19" fmla="*/ 580 h 624"/>
                  <a:gd name="T20" fmla="*/ 189 w 331"/>
                  <a:gd name="T21" fmla="*/ 578 h 624"/>
                  <a:gd name="T22" fmla="*/ 220 w 331"/>
                  <a:gd name="T23" fmla="*/ 605 h 624"/>
                  <a:gd name="T24" fmla="*/ 233 w 331"/>
                  <a:gd name="T25" fmla="*/ 591 h 624"/>
                  <a:gd name="T26" fmla="*/ 239 w 331"/>
                  <a:gd name="T27" fmla="*/ 572 h 624"/>
                  <a:gd name="T28" fmla="*/ 297 w 331"/>
                  <a:gd name="T29" fmla="*/ 575 h 624"/>
                  <a:gd name="T30" fmla="*/ 307 w 331"/>
                  <a:gd name="T31" fmla="*/ 572 h 624"/>
                  <a:gd name="T32" fmla="*/ 252 w 331"/>
                  <a:gd name="T33" fmla="*/ 554 h 624"/>
                  <a:gd name="T34" fmla="*/ 239 w 331"/>
                  <a:gd name="T35" fmla="*/ 531 h 624"/>
                  <a:gd name="T36" fmla="*/ 268 w 331"/>
                  <a:gd name="T37" fmla="*/ 483 h 624"/>
                  <a:gd name="T38" fmla="*/ 318 w 331"/>
                  <a:gd name="T39" fmla="*/ 305 h 624"/>
                  <a:gd name="T40" fmla="*/ 324 w 331"/>
                  <a:gd name="T41" fmla="*/ 263 h 624"/>
                  <a:gd name="T42" fmla="*/ 300 w 331"/>
                  <a:gd name="T43" fmla="*/ 165 h 624"/>
                  <a:gd name="T44" fmla="*/ 246 w 331"/>
                  <a:gd name="T45" fmla="*/ 118 h 624"/>
                  <a:gd name="T46" fmla="*/ 228 w 331"/>
                  <a:gd name="T47" fmla="*/ 98 h 624"/>
                  <a:gd name="T48" fmla="*/ 165 w 331"/>
                  <a:gd name="T49" fmla="*/ 26 h 624"/>
                  <a:gd name="T50" fmla="*/ 162 w 331"/>
                  <a:gd name="T51" fmla="*/ 102 h 624"/>
                  <a:gd name="T52" fmla="*/ 87 w 331"/>
                  <a:gd name="T53" fmla="*/ 123 h 624"/>
                  <a:gd name="T54" fmla="*/ 54 w 331"/>
                  <a:gd name="T55" fmla="*/ 153 h 624"/>
                  <a:gd name="T56" fmla="*/ 3 w 331"/>
                  <a:gd name="T57" fmla="*/ 200 h 624"/>
                  <a:gd name="T58" fmla="*/ 189 w 331"/>
                  <a:gd name="T59" fmla="*/ 440 h 624"/>
                  <a:gd name="T60" fmla="*/ 225 w 331"/>
                  <a:gd name="T61" fmla="*/ 451 h 624"/>
                  <a:gd name="T62" fmla="*/ 214 w 331"/>
                  <a:gd name="T63" fmla="*/ 487 h 624"/>
                  <a:gd name="T64" fmla="*/ 204 w 331"/>
                  <a:gd name="T65" fmla="*/ 527 h 624"/>
                  <a:gd name="T66" fmla="*/ 192 w 331"/>
                  <a:gd name="T67" fmla="*/ 543 h 624"/>
                  <a:gd name="T68" fmla="*/ 189 w 331"/>
                  <a:gd name="T69" fmla="*/ 440 h 624"/>
                  <a:gd name="T70" fmla="*/ 168 w 331"/>
                  <a:gd name="T71" fmla="*/ 440 h 624"/>
                  <a:gd name="T72" fmla="*/ 164 w 331"/>
                  <a:gd name="T73" fmla="*/ 542 h 624"/>
                  <a:gd name="T74" fmla="*/ 117 w 331"/>
                  <a:gd name="T75" fmla="*/ 509 h 624"/>
                  <a:gd name="T76" fmla="*/ 109 w 331"/>
                  <a:gd name="T77" fmla="*/ 464 h 624"/>
                  <a:gd name="T78" fmla="*/ 50 w 331"/>
                  <a:gd name="T79" fmla="*/ 225 h 624"/>
                  <a:gd name="T80" fmla="*/ 84 w 331"/>
                  <a:gd name="T81" fmla="*/ 195 h 624"/>
                  <a:gd name="T82" fmla="*/ 78 w 331"/>
                  <a:gd name="T83" fmla="*/ 293 h 624"/>
                  <a:gd name="T84" fmla="*/ 56 w 331"/>
                  <a:gd name="T85" fmla="*/ 267 h 624"/>
                  <a:gd name="T86" fmla="*/ 50 w 331"/>
                  <a:gd name="T87" fmla="*/ 22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1" h="624">
                    <a:moveTo>
                      <a:pt x="3" y="231"/>
                    </a:moveTo>
                    <a:cubicBezTo>
                      <a:pt x="4" y="239"/>
                      <a:pt x="4" y="247"/>
                      <a:pt x="7" y="254"/>
                    </a:cubicBezTo>
                    <a:cubicBezTo>
                      <a:pt x="10" y="260"/>
                      <a:pt x="8" y="256"/>
                      <a:pt x="8" y="263"/>
                    </a:cubicBezTo>
                    <a:cubicBezTo>
                      <a:pt x="7" y="269"/>
                      <a:pt x="9" y="273"/>
                      <a:pt x="15" y="281"/>
                    </a:cubicBezTo>
                    <a:cubicBezTo>
                      <a:pt x="20" y="288"/>
                      <a:pt x="24" y="311"/>
                      <a:pt x="24" y="311"/>
                    </a:cubicBezTo>
                    <a:cubicBezTo>
                      <a:pt x="24" y="311"/>
                      <a:pt x="25" y="313"/>
                      <a:pt x="25" y="310"/>
                    </a:cubicBezTo>
                    <a:cubicBezTo>
                      <a:pt x="25" y="307"/>
                      <a:pt x="31" y="305"/>
                      <a:pt x="31" y="305"/>
                    </a:cubicBezTo>
                    <a:cubicBezTo>
                      <a:pt x="34" y="307"/>
                      <a:pt x="34" y="307"/>
                      <a:pt x="34" y="307"/>
                    </a:cubicBezTo>
                    <a:cubicBezTo>
                      <a:pt x="31" y="311"/>
                      <a:pt x="31" y="311"/>
                      <a:pt x="31" y="311"/>
                    </a:cubicBezTo>
                    <a:cubicBezTo>
                      <a:pt x="25" y="315"/>
                      <a:pt x="40" y="332"/>
                      <a:pt x="40" y="332"/>
                    </a:cubicBezTo>
                    <a:cubicBezTo>
                      <a:pt x="37" y="335"/>
                      <a:pt x="37" y="335"/>
                      <a:pt x="37" y="335"/>
                    </a:cubicBezTo>
                    <a:cubicBezTo>
                      <a:pt x="37" y="335"/>
                      <a:pt x="37" y="335"/>
                      <a:pt x="33" y="337"/>
                    </a:cubicBezTo>
                    <a:cubicBezTo>
                      <a:pt x="29" y="338"/>
                      <a:pt x="23" y="352"/>
                      <a:pt x="17" y="356"/>
                    </a:cubicBezTo>
                    <a:cubicBezTo>
                      <a:pt x="12" y="360"/>
                      <a:pt x="14" y="364"/>
                      <a:pt x="14" y="369"/>
                    </a:cubicBezTo>
                    <a:cubicBezTo>
                      <a:pt x="14" y="373"/>
                      <a:pt x="18" y="386"/>
                      <a:pt x="21" y="402"/>
                    </a:cubicBezTo>
                    <a:cubicBezTo>
                      <a:pt x="23" y="417"/>
                      <a:pt x="52" y="464"/>
                      <a:pt x="55" y="472"/>
                    </a:cubicBezTo>
                    <a:cubicBezTo>
                      <a:pt x="59" y="479"/>
                      <a:pt x="68" y="515"/>
                      <a:pt x="68" y="521"/>
                    </a:cubicBezTo>
                    <a:cubicBezTo>
                      <a:pt x="67" y="526"/>
                      <a:pt x="77" y="523"/>
                      <a:pt x="77" y="523"/>
                    </a:cubicBezTo>
                    <a:cubicBezTo>
                      <a:pt x="83" y="523"/>
                      <a:pt x="73" y="545"/>
                      <a:pt x="73" y="545"/>
                    </a:cubicBezTo>
                    <a:cubicBezTo>
                      <a:pt x="47" y="557"/>
                      <a:pt x="56" y="572"/>
                      <a:pt x="56" y="572"/>
                    </a:cubicBezTo>
                    <a:cubicBezTo>
                      <a:pt x="57" y="574"/>
                      <a:pt x="61" y="574"/>
                      <a:pt x="67" y="573"/>
                    </a:cubicBezTo>
                    <a:cubicBezTo>
                      <a:pt x="61" y="589"/>
                      <a:pt x="73" y="587"/>
                      <a:pt x="73" y="587"/>
                    </a:cubicBezTo>
                    <a:cubicBezTo>
                      <a:pt x="65" y="590"/>
                      <a:pt x="69" y="603"/>
                      <a:pt x="69" y="603"/>
                    </a:cubicBezTo>
                    <a:cubicBezTo>
                      <a:pt x="77" y="618"/>
                      <a:pt x="80" y="604"/>
                      <a:pt x="80" y="604"/>
                    </a:cubicBezTo>
                    <a:cubicBezTo>
                      <a:pt x="85" y="605"/>
                      <a:pt x="85" y="605"/>
                      <a:pt x="85" y="605"/>
                    </a:cubicBezTo>
                    <a:cubicBezTo>
                      <a:pt x="85" y="612"/>
                      <a:pt x="91" y="609"/>
                      <a:pt x="91" y="609"/>
                    </a:cubicBezTo>
                    <a:cubicBezTo>
                      <a:pt x="97" y="597"/>
                      <a:pt x="87" y="587"/>
                      <a:pt x="87" y="587"/>
                    </a:cubicBezTo>
                    <a:cubicBezTo>
                      <a:pt x="83" y="584"/>
                      <a:pt x="89" y="582"/>
                      <a:pt x="89" y="582"/>
                    </a:cubicBezTo>
                    <a:cubicBezTo>
                      <a:pt x="167" y="574"/>
                      <a:pt x="167" y="574"/>
                      <a:pt x="167" y="574"/>
                    </a:cubicBezTo>
                    <a:cubicBezTo>
                      <a:pt x="168" y="580"/>
                      <a:pt x="168" y="580"/>
                      <a:pt x="168" y="580"/>
                    </a:cubicBezTo>
                    <a:cubicBezTo>
                      <a:pt x="170" y="582"/>
                      <a:pt x="187" y="581"/>
                      <a:pt x="187" y="581"/>
                    </a:cubicBezTo>
                    <a:cubicBezTo>
                      <a:pt x="187" y="581"/>
                      <a:pt x="187" y="582"/>
                      <a:pt x="187" y="578"/>
                    </a:cubicBezTo>
                    <a:cubicBezTo>
                      <a:pt x="187" y="578"/>
                      <a:pt x="188" y="578"/>
                      <a:pt x="189" y="578"/>
                    </a:cubicBezTo>
                    <a:cubicBezTo>
                      <a:pt x="195" y="579"/>
                      <a:pt x="221" y="590"/>
                      <a:pt x="221" y="590"/>
                    </a:cubicBezTo>
                    <a:cubicBezTo>
                      <a:pt x="221" y="592"/>
                      <a:pt x="221" y="592"/>
                      <a:pt x="221" y="592"/>
                    </a:cubicBezTo>
                    <a:cubicBezTo>
                      <a:pt x="216" y="592"/>
                      <a:pt x="219" y="602"/>
                      <a:pt x="220" y="605"/>
                    </a:cubicBezTo>
                    <a:cubicBezTo>
                      <a:pt x="221" y="606"/>
                      <a:pt x="221" y="607"/>
                      <a:pt x="221" y="607"/>
                    </a:cubicBezTo>
                    <a:cubicBezTo>
                      <a:pt x="223" y="624"/>
                      <a:pt x="243" y="613"/>
                      <a:pt x="243" y="613"/>
                    </a:cubicBezTo>
                    <a:cubicBezTo>
                      <a:pt x="256" y="596"/>
                      <a:pt x="233" y="591"/>
                      <a:pt x="233" y="591"/>
                    </a:cubicBezTo>
                    <a:cubicBezTo>
                      <a:pt x="225" y="590"/>
                      <a:pt x="232" y="589"/>
                      <a:pt x="232" y="589"/>
                    </a:cubicBezTo>
                    <a:cubicBezTo>
                      <a:pt x="235" y="587"/>
                      <a:pt x="231" y="576"/>
                      <a:pt x="229" y="572"/>
                    </a:cubicBezTo>
                    <a:cubicBezTo>
                      <a:pt x="234" y="573"/>
                      <a:pt x="238" y="573"/>
                      <a:pt x="239" y="572"/>
                    </a:cubicBezTo>
                    <a:cubicBezTo>
                      <a:pt x="240" y="572"/>
                      <a:pt x="240" y="571"/>
                      <a:pt x="241" y="571"/>
                    </a:cubicBezTo>
                    <a:cubicBezTo>
                      <a:pt x="292" y="571"/>
                      <a:pt x="292" y="571"/>
                      <a:pt x="292" y="571"/>
                    </a:cubicBezTo>
                    <a:cubicBezTo>
                      <a:pt x="298" y="571"/>
                      <a:pt x="297" y="575"/>
                      <a:pt x="297" y="575"/>
                    </a:cubicBezTo>
                    <a:cubicBezTo>
                      <a:pt x="292" y="578"/>
                      <a:pt x="302" y="589"/>
                      <a:pt x="302" y="589"/>
                    </a:cubicBezTo>
                    <a:cubicBezTo>
                      <a:pt x="310" y="606"/>
                      <a:pt x="320" y="591"/>
                      <a:pt x="320" y="591"/>
                    </a:cubicBezTo>
                    <a:cubicBezTo>
                      <a:pt x="328" y="574"/>
                      <a:pt x="307" y="572"/>
                      <a:pt x="307" y="572"/>
                    </a:cubicBezTo>
                    <a:cubicBezTo>
                      <a:pt x="309" y="570"/>
                      <a:pt x="308" y="563"/>
                      <a:pt x="308" y="563"/>
                    </a:cubicBezTo>
                    <a:cubicBezTo>
                      <a:pt x="306" y="557"/>
                      <a:pt x="302" y="557"/>
                      <a:pt x="302" y="557"/>
                    </a:cubicBezTo>
                    <a:cubicBezTo>
                      <a:pt x="252" y="554"/>
                      <a:pt x="252" y="554"/>
                      <a:pt x="252" y="554"/>
                    </a:cubicBezTo>
                    <a:cubicBezTo>
                      <a:pt x="248" y="554"/>
                      <a:pt x="243" y="553"/>
                      <a:pt x="239" y="553"/>
                    </a:cubicBezTo>
                    <a:cubicBezTo>
                      <a:pt x="239" y="552"/>
                      <a:pt x="238" y="550"/>
                      <a:pt x="238" y="549"/>
                    </a:cubicBezTo>
                    <a:cubicBezTo>
                      <a:pt x="235" y="545"/>
                      <a:pt x="239" y="531"/>
                      <a:pt x="239" y="531"/>
                    </a:cubicBezTo>
                    <a:cubicBezTo>
                      <a:pt x="244" y="534"/>
                      <a:pt x="254" y="529"/>
                      <a:pt x="254" y="529"/>
                    </a:cubicBezTo>
                    <a:cubicBezTo>
                      <a:pt x="254" y="529"/>
                      <a:pt x="257" y="533"/>
                      <a:pt x="255" y="529"/>
                    </a:cubicBezTo>
                    <a:cubicBezTo>
                      <a:pt x="253" y="525"/>
                      <a:pt x="268" y="483"/>
                      <a:pt x="268" y="483"/>
                    </a:cubicBezTo>
                    <a:cubicBezTo>
                      <a:pt x="280" y="471"/>
                      <a:pt x="315" y="409"/>
                      <a:pt x="315" y="409"/>
                    </a:cubicBezTo>
                    <a:cubicBezTo>
                      <a:pt x="331" y="369"/>
                      <a:pt x="307" y="340"/>
                      <a:pt x="307" y="340"/>
                    </a:cubicBezTo>
                    <a:cubicBezTo>
                      <a:pt x="305" y="333"/>
                      <a:pt x="318" y="305"/>
                      <a:pt x="318" y="305"/>
                    </a:cubicBezTo>
                    <a:cubicBezTo>
                      <a:pt x="319" y="297"/>
                      <a:pt x="311" y="299"/>
                      <a:pt x="311" y="299"/>
                    </a:cubicBezTo>
                    <a:cubicBezTo>
                      <a:pt x="321" y="294"/>
                      <a:pt x="325" y="277"/>
                      <a:pt x="327" y="273"/>
                    </a:cubicBezTo>
                    <a:cubicBezTo>
                      <a:pt x="329" y="269"/>
                      <a:pt x="327" y="266"/>
                      <a:pt x="324" y="263"/>
                    </a:cubicBezTo>
                    <a:cubicBezTo>
                      <a:pt x="322" y="260"/>
                      <a:pt x="324" y="246"/>
                      <a:pt x="323" y="237"/>
                    </a:cubicBezTo>
                    <a:cubicBezTo>
                      <a:pt x="321" y="229"/>
                      <a:pt x="316" y="213"/>
                      <a:pt x="313" y="202"/>
                    </a:cubicBezTo>
                    <a:cubicBezTo>
                      <a:pt x="309" y="191"/>
                      <a:pt x="301" y="170"/>
                      <a:pt x="300" y="165"/>
                    </a:cubicBezTo>
                    <a:cubicBezTo>
                      <a:pt x="300" y="161"/>
                      <a:pt x="302" y="150"/>
                      <a:pt x="301" y="145"/>
                    </a:cubicBezTo>
                    <a:cubicBezTo>
                      <a:pt x="300" y="140"/>
                      <a:pt x="295" y="140"/>
                      <a:pt x="286" y="137"/>
                    </a:cubicBezTo>
                    <a:cubicBezTo>
                      <a:pt x="277" y="133"/>
                      <a:pt x="253" y="122"/>
                      <a:pt x="246" y="118"/>
                    </a:cubicBezTo>
                    <a:cubicBezTo>
                      <a:pt x="239" y="114"/>
                      <a:pt x="232" y="113"/>
                      <a:pt x="230" y="113"/>
                    </a:cubicBezTo>
                    <a:cubicBezTo>
                      <a:pt x="227" y="112"/>
                      <a:pt x="225" y="109"/>
                      <a:pt x="225" y="109"/>
                    </a:cubicBezTo>
                    <a:cubicBezTo>
                      <a:pt x="227" y="106"/>
                      <a:pt x="228" y="98"/>
                      <a:pt x="228" y="98"/>
                    </a:cubicBezTo>
                    <a:cubicBezTo>
                      <a:pt x="241" y="82"/>
                      <a:pt x="236" y="68"/>
                      <a:pt x="236" y="68"/>
                    </a:cubicBezTo>
                    <a:cubicBezTo>
                      <a:pt x="241" y="28"/>
                      <a:pt x="224" y="23"/>
                      <a:pt x="224" y="23"/>
                    </a:cubicBezTo>
                    <a:cubicBezTo>
                      <a:pt x="194" y="0"/>
                      <a:pt x="165" y="26"/>
                      <a:pt x="165" y="26"/>
                    </a:cubicBezTo>
                    <a:cubicBezTo>
                      <a:pt x="151" y="38"/>
                      <a:pt x="156" y="67"/>
                      <a:pt x="156" y="67"/>
                    </a:cubicBezTo>
                    <a:cubicBezTo>
                      <a:pt x="147" y="69"/>
                      <a:pt x="160" y="94"/>
                      <a:pt x="160" y="94"/>
                    </a:cubicBezTo>
                    <a:cubicBezTo>
                      <a:pt x="159" y="96"/>
                      <a:pt x="162" y="102"/>
                      <a:pt x="162" y="102"/>
                    </a:cubicBezTo>
                    <a:cubicBezTo>
                      <a:pt x="159" y="101"/>
                      <a:pt x="146" y="105"/>
                      <a:pt x="143" y="107"/>
                    </a:cubicBezTo>
                    <a:cubicBezTo>
                      <a:pt x="139" y="108"/>
                      <a:pt x="108" y="109"/>
                      <a:pt x="108" y="109"/>
                    </a:cubicBezTo>
                    <a:cubicBezTo>
                      <a:pt x="86" y="111"/>
                      <a:pt x="87" y="123"/>
                      <a:pt x="87" y="123"/>
                    </a:cubicBezTo>
                    <a:cubicBezTo>
                      <a:pt x="87" y="123"/>
                      <a:pt x="78" y="128"/>
                      <a:pt x="74" y="131"/>
                    </a:cubicBezTo>
                    <a:cubicBezTo>
                      <a:pt x="70" y="134"/>
                      <a:pt x="68" y="137"/>
                      <a:pt x="62" y="143"/>
                    </a:cubicBezTo>
                    <a:cubicBezTo>
                      <a:pt x="56" y="150"/>
                      <a:pt x="61" y="152"/>
                      <a:pt x="54" y="153"/>
                    </a:cubicBezTo>
                    <a:cubicBezTo>
                      <a:pt x="48" y="155"/>
                      <a:pt x="32" y="165"/>
                      <a:pt x="28" y="170"/>
                    </a:cubicBezTo>
                    <a:cubicBezTo>
                      <a:pt x="23" y="175"/>
                      <a:pt x="15" y="181"/>
                      <a:pt x="10" y="182"/>
                    </a:cubicBezTo>
                    <a:cubicBezTo>
                      <a:pt x="5" y="183"/>
                      <a:pt x="6" y="194"/>
                      <a:pt x="3" y="200"/>
                    </a:cubicBezTo>
                    <a:cubicBezTo>
                      <a:pt x="1" y="205"/>
                      <a:pt x="6" y="213"/>
                      <a:pt x="3" y="216"/>
                    </a:cubicBezTo>
                    <a:cubicBezTo>
                      <a:pt x="0" y="219"/>
                      <a:pt x="2" y="223"/>
                      <a:pt x="3" y="231"/>
                    </a:cubicBezTo>
                    <a:close/>
                    <a:moveTo>
                      <a:pt x="189" y="440"/>
                    </a:moveTo>
                    <a:cubicBezTo>
                      <a:pt x="202" y="439"/>
                      <a:pt x="201" y="432"/>
                      <a:pt x="201" y="432"/>
                    </a:cubicBezTo>
                    <a:cubicBezTo>
                      <a:pt x="204" y="432"/>
                      <a:pt x="228" y="430"/>
                      <a:pt x="228" y="430"/>
                    </a:cubicBezTo>
                    <a:cubicBezTo>
                      <a:pt x="228" y="430"/>
                      <a:pt x="226" y="446"/>
                      <a:pt x="225" y="451"/>
                    </a:cubicBezTo>
                    <a:cubicBezTo>
                      <a:pt x="224" y="455"/>
                      <a:pt x="225" y="460"/>
                      <a:pt x="225" y="465"/>
                    </a:cubicBezTo>
                    <a:cubicBezTo>
                      <a:pt x="225" y="471"/>
                      <a:pt x="224" y="470"/>
                      <a:pt x="219" y="473"/>
                    </a:cubicBezTo>
                    <a:cubicBezTo>
                      <a:pt x="214" y="476"/>
                      <a:pt x="214" y="483"/>
                      <a:pt x="214" y="487"/>
                    </a:cubicBezTo>
                    <a:cubicBezTo>
                      <a:pt x="214" y="492"/>
                      <a:pt x="210" y="499"/>
                      <a:pt x="210" y="503"/>
                    </a:cubicBezTo>
                    <a:cubicBezTo>
                      <a:pt x="209" y="507"/>
                      <a:pt x="208" y="508"/>
                      <a:pt x="206" y="512"/>
                    </a:cubicBezTo>
                    <a:cubicBezTo>
                      <a:pt x="204" y="515"/>
                      <a:pt x="206" y="522"/>
                      <a:pt x="204" y="527"/>
                    </a:cubicBezTo>
                    <a:cubicBezTo>
                      <a:pt x="201" y="531"/>
                      <a:pt x="199" y="535"/>
                      <a:pt x="199" y="535"/>
                    </a:cubicBezTo>
                    <a:cubicBezTo>
                      <a:pt x="199" y="539"/>
                      <a:pt x="197" y="544"/>
                      <a:pt x="196" y="546"/>
                    </a:cubicBezTo>
                    <a:cubicBezTo>
                      <a:pt x="192" y="544"/>
                      <a:pt x="192" y="543"/>
                      <a:pt x="192" y="543"/>
                    </a:cubicBezTo>
                    <a:cubicBezTo>
                      <a:pt x="192" y="493"/>
                      <a:pt x="192" y="493"/>
                      <a:pt x="192" y="493"/>
                    </a:cubicBezTo>
                    <a:cubicBezTo>
                      <a:pt x="190" y="492"/>
                      <a:pt x="189" y="487"/>
                      <a:pt x="189" y="487"/>
                    </a:cubicBezTo>
                    <a:lnTo>
                      <a:pt x="189" y="440"/>
                    </a:lnTo>
                    <a:close/>
                    <a:moveTo>
                      <a:pt x="100" y="425"/>
                    </a:moveTo>
                    <a:cubicBezTo>
                      <a:pt x="110" y="433"/>
                      <a:pt x="158" y="433"/>
                      <a:pt x="158" y="433"/>
                    </a:cubicBezTo>
                    <a:cubicBezTo>
                      <a:pt x="157" y="438"/>
                      <a:pt x="168" y="440"/>
                      <a:pt x="168" y="440"/>
                    </a:cubicBezTo>
                    <a:cubicBezTo>
                      <a:pt x="167" y="487"/>
                      <a:pt x="167" y="487"/>
                      <a:pt x="167" y="487"/>
                    </a:cubicBezTo>
                    <a:cubicBezTo>
                      <a:pt x="167" y="489"/>
                      <a:pt x="166" y="493"/>
                      <a:pt x="166" y="493"/>
                    </a:cubicBezTo>
                    <a:cubicBezTo>
                      <a:pt x="164" y="542"/>
                      <a:pt x="164" y="542"/>
                      <a:pt x="164" y="542"/>
                    </a:cubicBezTo>
                    <a:cubicBezTo>
                      <a:pt x="162" y="544"/>
                      <a:pt x="162" y="547"/>
                      <a:pt x="162" y="547"/>
                    </a:cubicBezTo>
                    <a:cubicBezTo>
                      <a:pt x="128" y="556"/>
                      <a:pt x="128" y="556"/>
                      <a:pt x="128" y="556"/>
                    </a:cubicBezTo>
                    <a:cubicBezTo>
                      <a:pt x="129" y="544"/>
                      <a:pt x="118" y="513"/>
                      <a:pt x="117" y="509"/>
                    </a:cubicBezTo>
                    <a:cubicBezTo>
                      <a:pt x="116" y="504"/>
                      <a:pt x="114" y="485"/>
                      <a:pt x="114" y="482"/>
                    </a:cubicBezTo>
                    <a:cubicBezTo>
                      <a:pt x="114" y="480"/>
                      <a:pt x="112" y="474"/>
                      <a:pt x="109" y="471"/>
                    </a:cubicBezTo>
                    <a:cubicBezTo>
                      <a:pt x="106" y="468"/>
                      <a:pt x="109" y="468"/>
                      <a:pt x="109" y="464"/>
                    </a:cubicBezTo>
                    <a:cubicBezTo>
                      <a:pt x="110" y="459"/>
                      <a:pt x="106" y="461"/>
                      <a:pt x="105" y="457"/>
                    </a:cubicBezTo>
                    <a:cubicBezTo>
                      <a:pt x="104" y="453"/>
                      <a:pt x="100" y="425"/>
                      <a:pt x="100" y="425"/>
                    </a:cubicBezTo>
                    <a:close/>
                    <a:moveTo>
                      <a:pt x="50" y="225"/>
                    </a:moveTo>
                    <a:cubicBezTo>
                      <a:pt x="50" y="225"/>
                      <a:pt x="52" y="225"/>
                      <a:pt x="55" y="223"/>
                    </a:cubicBezTo>
                    <a:cubicBezTo>
                      <a:pt x="59" y="222"/>
                      <a:pt x="63" y="216"/>
                      <a:pt x="67" y="211"/>
                    </a:cubicBezTo>
                    <a:cubicBezTo>
                      <a:pt x="70" y="206"/>
                      <a:pt x="84" y="195"/>
                      <a:pt x="84" y="195"/>
                    </a:cubicBezTo>
                    <a:cubicBezTo>
                      <a:pt x="85" y="199"/>
                      <a:pt x="87" y="251"/>
                      <a:pt x="84" y="261"/>
                    </a:cubicBezTo>
                    <a:cubicBezTo>
                      <a:pt x="81" y="271"/>
                      <a:pt x="80" y="292"/>
                      <a:pt x="80" y="292"/>
                    </a:cubicBezTo>
                    <a:cubicBezTo>
                      <a:pt x="80" y="292"/>
                      <a:pt x="80" y="297"/>
                      <a:pt x="78" y="293"/>
                    </a:cubicBezTo>
                    <a:cubicBezTo>
                      <a:pt x="77" y="289"/>
                      <a:pt x="70" y="287"/>
                      <a:pt x="67" y="283"/>
                    </a:cubicBezTo>
                    <a:cubicBezTo>
                      <a:pt x="64" y="280"/>
                      <a:pt x="63" y="278"/>
                      <a:pt x="61" y="273"/>
                    </a:cubicBezTo>
                    <a:cubicBezTo>
                      <a:pt x="59" y="269"/>
                      <a:pt x="57" y="270"/>
                      <a:pt x="56" y="267"/>
                    </a:cubicBezTo>
                    <a:cubicBezTo>
                      <a:pt x="56" y="264"/>
                      <a:pt x="56" y="258"/>
                      <a:pt x="54" y="253"/>
                    </a:cubicBezTo>
                    <a:cubicBezTo>
                      <a:pt x="52" y="248"/>
                      <a:pt x="52" y="252"/>
                      <a:pt x="49" y="247"/>
                    </a:cubicBezTo>
                    <a:cubicBezTo>
                      <a:pt x="46" y="242"/>
                      <a:pt x="50" y="225"/>
                      <a:pt x="50" y="225"/>
                    </a:cubicBez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122">
                <a:extLst>
                  <a:ext uri="{FF2B5EF4-FFF2-40B4-BE49-F238E27FC236}">
                    <a16:creationId xmlns:a16="http://schemas.microsoft.com/office/drawing/2014/main" id="{FCB4DA05-B9BE-4506-8100-345017EB4BB1}"/>
                  </a:ext>
                </a:extLst>
              </p:cNvPr>
              <p:cNvSpPr>
                <a:spLocks/>
              </p:cNvSpPr>
              <p:nvPr/>
            </p:nvSpPr>
            <p:spPr bwMode="auto">
              <a:xfrm>
                <a:off x="4976813" y="4449763"/>
                <a:ext cx="150813" cy="276225"/>
              </a:xfrm>
              <a:custGeom>
                <a:avLst/>
                <a:gdLst>
                  <a:gd name="T0" fmla="*/ 30 w 69"/>
                  <a:gd name="T1" fmla="*/ 0 h 126"/>
                  <a:gd name="T2" fmla="*/ 15 w 69"/>
                  <a:gd name="T3" fmla="*/ 62 h 126"/>
                  <a:gd name="T4" fmla="*/ 3 w 69"/>
                  <a:gd name="T5" fmla="*/ 120 h 126"/>
                  <a:gd name="T6" fmla="*/ 10 w 69"/>
                  <a:gd name="T7" fmla="*/ 126 h 126"/>
                  <a:gd name="T8" fmla="*/ 68 w 69"/>
                  <a:gd name="T9" fmla="*/ 100 h 126"/>
                  <a:gd name="T10" fmla="*/ 30 w 69"/>
                  <a:gd name="T11" fmla="*/ 0 h 126"/>
                </a:gdLst>
                <a:ahLst/>
                <a:cxnLst>
                  <a:cxn ang="0">
                    <a:pos x="T0" y="T1"/>
                  </a:cxn>
                  <a:cxn ang="0">
                    <a:pos x="T2" y="T3"/>
                  </a:cxn>
                  <a:cxn ang="0">
                    <a:pos x="T4" y="T5"/>
                  </a:cxn>
                  <a:cxn ang="0">
                    <a:pos x="T6" y="T7"/>
                  </a:cxn>
                  <a:cxn ang="0">
                    <a:pos x="T8" y="T9"/>
                  </a:cxn>
                  <a:cxn ang="0">
                    <a:pos x="T10" y="T11"/>
                  </a:cxn>
                </a:cxnLst>
                <a:rect l="0" t="0" r="r" b="b"/>
                <a:pathLst>
                  <a:path w="69" h="126">
                    <a:moveTo>
                      <a:pt x="30" y="0"/>
                    </a:moveTo>
                    <a:cubicBezTo>
                      <a:pt x="30" y="0"/>
                      <a:pt x="0" y="9"/>
                      <a:pt x="15" y="62"/>
                    </a:cubicBezTo>
                    <a:cubicBezTo>
                      <a:pt x="22" y="90"/>
                      <a:pt x="31" y="107"/>
                      <a:pt x="3" y="120"/>
                    </a:cubicBezTo>
                    <a:cubicBezTo>
                      <a:pt x="10" y="126"/>
                      <a:pt x="10" y="126"/>
                      <a:pt x="10" y="126"/>
                    </a:cubicBezTo>
                    <a:cubicBezTo>
                      <a:pt x="10" y="126"/>
                      <a:pt x="69" y="104"/>
                      <a:pt x="68" y="100"/>
                    </a:cubicBezTo>
                    <a:cubicBezTo>
                      <a:pt x="66" y="96"/>
                      <a:pt x="30" y="0"/>
                      <a:pt x="30" y="0"/>
                    </a:cubicBez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8" name="组合 47">
              <a:extLst>
                <a:ext uri="{FF2B5EF4-FFF2-40B4-BE49-F238E27FC236}">
                  <a16:creationId xmlns:a16="http://schemas.microsoft.com/office/drawing/2014/main" id="{29070594-3412-41E1-A41E-96543D34FCE5}"/>
                </a:ext>
              </a:extLst>
            </p:cNvPr>
            <p:cNvGrpSpPr/>
            <p:nvPr/>
          </p:nvGrpSpPr>
          <p:grpSpPr>
            <a:xfrm>
              <a:off x="6540926" y="2904770"/>
              <a:ext cx="612517" cy="1495570"/>
              <a:chOff x="7859713" y="3721101"/>
              <a:chExt cx="830263" cy="2027237"/>
            </a:xfrm>
          </p:grpSpPr>
          <p:sp>
            <p:nvSpPr>
              <p:cNvPr id="60" name="Freeform 114">
                <a:extLst>
                  <a:ext uri="{FF2B5EF4-FFF2-40B4-BE49-F238E27FC236}">
                    <a16:creationId xmlns:a16="http://schemas.microsoft.com/office/drawing/2014/main" id="{2293DBCF-1DCD-49FC-8564-BC0347FD915B}"/>
                  </a:ext>
                </a:extLst>
              </p:cNvPr>
              <p:cNvSpPr>
                <a:spLocks noEditPoints="1"/>
              </p:cNvSpPr>
              <p:nvPr/>
            </p:nvSpPr>
            <p:spPr bwMode="auto">
              <a:xfrm>
                <a:off x="8407401" y="3721101"/>
                <a:ext cx="282575" cy="2027237"/>
              </a:xfrm>
              <a:custGeom>
                <a:avLst/>
                <a:gdLst>
                  <a:gd name="T0" fmla="*/ 0 w 178"/>
                  <a:gd name="T1" fmla="*/ 1277 h 1277"/>
                  <a:gd name="T2" fmla="*/ 17 w 178"/>
                  <a:gd name="T3" fmla="*/ 1258 h 1277"/>
                  <a:gd name="T4" fmla="*/ 160 w 178"/>
                  <a:gd name="T5" fmla="*/ 1277 h 1277"/>
                  <a:gd name="T6" fmla="*/ 178 w 178"/>
                  <a:gd name="T7" fmla="*/ 0 h 1277"/>
                  <a:gd name="T8" fmla="*/ 160 w 178"/>
                  <a:gd name="T9" fmla="*/ 20 h 1277"/>
                  <a:gd name="T10" fmla="*/ 17 w 178"/>
                  <a:gd name="T11" fmla="*/ 0 h 1277"/>
                  <a:gd name="T12" fmla="*/ 160 w 178"/>
                  <a:gd name="T13" fmla="*/ 276 h 1277"/>
                  <a:gd name="T14" fmla="*/ 89 w 178"/>
                  <a:gd name="T15" fmla="*/ 301 h 1277"/>
                  <a:gd name="T16" fmla="*/ 47 w 178"/>
                  <a:gd name="T17" fmla="*/ 315 h 1277"/>
                  <a:gd name="T18" fmla="*/ 29 w 178"/>
                  <a:gd name="T19" fmla="*/ 327 h 1277"/>
                  <a:gd name="T20" fmla="*/ 21 w 178"/>
                  <a:gd name="T21" fmla="*/ 392 h 1277"/>
                  <a:gd name="T22" fmla="*/ 17 w 178"/>
                  <a:gd name="T23" fmla="*/ 518 h 1277"/>
                  <a:gd name="T24" fmla="*/ 160 w 178"/>
                  <a:gd name="T25" fmla="*/ 276 h 1277"/>
                  <a:gd name="T26" fmla="*/ 160 w 178"/>
                  <a:gd name="T27" fmla="*/ 544 h 1277"/>
                  <a:gd name="T28" fmla="*/ 89 w 178"/>
                  <a:gd name="T29" fmla="*/ 569 h 1277"/>
                  <a:gd name="T30" fmla="*/ 36 w 178"/>
                  <a:gd name="T31" fmla="*/ 638 h 1277"/>
                  <a:gd name="T32" fmla="*/ 22 w 178"/>
                  <a:gd name="T33" fmla="*/ 771 h 1277"/>
                  <a:gd name="T34" fmla="*/ 17 w 178"/>
                  <a:gd name="T35" fmla="*/ 532 h 1277"/>
                  <a:gd name="T36" fmla="*/ 17 w 178"/>
                  <a:gd name="T37" fmla="*/ 822 h 1277"/>
                  <a:gd name="T38" fmla="*/ 160 w 178"/>
                  <a:gd name="T39" fmla="*/ 785 h 1277"/>
                  <a:gd name="T40" fmla="*/ 17 w 178"/>
                  <a:gd name="T41" fmla="*/ 822 h 1277"/>
                  <a:gd name="T42" fmla="*/ 160 w 178"/>
                  <a:gd name="T43" fmla="*/ 51 h 1277"/>
                  <a:gd name="T44" fmla="*/ 86 w 178"/>
                  <a:gd name="T45" fmla="*/ 67 h 1277"/>
                  <a:gd name="T46" fmla="*/ 31 w 178"/>
                  <a:gd name="T47" fmla="*/ 125 h 1277"/>
                  <a:gd name="T48" fmla="*/ 24 w 178"/>
                  <a:gd name="T49" fmla="*/ 262 h 1277"/>
                  <a:gd name="T50" fmla="*/ 17 w 178"/>
                  <a:gd name="T51" fmla="*/ 36 h 1277"/>
                  <a:gd name="T52" fmla="*/ 17 w 178"/>
                  <a:gd name="T53" fmla="*/ 1244 h 1277"/>
                  <a:gd name="T54" fmla="*/ 160 w 178"/>
                  <a:gd name="T55" fmla="*/ 1009 h 1277"/>
                  <a:gd name="T56" fmla="*/ 94 w 178"/>
                  <a:gd name="T57" fmla="*/ 1038 h 1277"/>
                  <a:gd name="T58" fmla="*/ 39 w 178"/>
                  <a:gd name="T59" fmla="*/ 1052 h 1277"/>
                  <a:gd name="T60" fmla="*/ 28 w 178"/>
                  <a:gd name="T61" fmla="*/ 1124 h 1277"/>
                  <a:gd name="T62" fmla="*/ 17 w 178"/>
                  <a:gd name="T63" fmla="*/ 1244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8" h="1277">
                    <a:moveTo>
                      <a:pt x="0" y="0"/>
                    </a:moveTo>
                    <a:lnTo>
                      <a:pt x="0" y="1277"/>
                    </a:lnTo>
                    <a:lnTo>
                      <a:pt x="17" y="1277"/>
                    </a:lnTo>
                    <a:lnTo>
                      <a:pt x="17" y="1258"/>
                    </a:lnTo>
                    <a:lnTo>
                      <a:pt x="160" y="1258"/>
                    </a:lnTo>
                    <a:lnTo>
                      <a:pt x="160" y="1277"/>
                    </a:lnTo>
                    <a:lnTo>
                      <a:pt x="178" y="1277"/>
                    </a:lnTo>
                    <a:lnTo>
                      <a:pt x="178" y="0"/>
                    </a:lnTo>
                    <a:lnTo>
                      <a:pt x="160" y="0"/>
                    </a:lnTo>
                    <a:lnTo>
                      <a:pt x="160" y="20"/>
                    </a:lnTo>
                    <a:lnTo>
                      <a:pt x="17" y="20"/>
                    </a:lnTo>
                    <a:lnTo>
                      <a:pt x="17" y="0"/>
                    </a:lnTo>
                    <a:lnTo>
                      <a:pt x="0" y="0"/>
                    </a:lnTo>
                    <a:close/>
                    <a:moveTo>
                      <a:pt x="160" y="276"/>
                    </a:moveTo>
                    <a:lnTo>
                      <a:pt x="160" y="301"/>
                    </a:lnTo>
                    <a:lnTo>
                      <a:pt x="89" y="301"/>
                    </a:lnTo>
                    <a:lnTo>
                      <a:pt x="89" y="315"/>
                    </a:lnTo>
                    <a:lnTo>
                      <a:pt x="47" y="315"/>
                    </a:lnTo>
                    <a:lnTo>
                      <a:pt x="47" y="327"/>
                    </a:lnTo>
                    <a:lnTo>
                      <a:pt x="29" y="327"/>
                    </a:lnTo>
                    <a:lnTo>
                      <a:pt x="29" y="392"/>
                    </a:lnTo>
                    <a:lnTo>
                      <a:pt x="21" y="392"/>
                    </a:lnTo>
                    <a:lnTo>
                      <a:pt x="21" y="518"/>
                    </a:lnTo>
                    <a:lnTo>
                      <a:pt x="17" y="518"/>
                    </a:lnTo>
                    <a:lnTo>
                      <a:pt x="17" y="276"/>
                    </a:lnTo>
                    <a:lnTo>
                      <a:pt x="160" y="276"/>
                    </a:lnTo>
                    <a:close/>
                    <a:moveTo>
                      <a:pt x="160" y="532"/>
                    </a:moveTo>
                    <a:lnTo>
                      <a:pt x="160" y="544"/>
                    </a:lnTo>
                    <a:lnTo>
                      <a:pt x="89" y="544"/>
                    </a:lnTo>
                    <a:lnTo>
                      <a:pt x="89" y="569"/>
                    </a:lnTo>
                    <a:lnTo>
                      <a:pt x="36" y="569"/>
                    </a:lnTo>
                    <a:lnTo>
                      <a:pt x="36" y="638"/>
                    </a:lnTo>
                    <a:lnTo>
                      <a:pt x="22" y="638"/>
                    </a:lnTo>
                    <a:lnTo>
                      <a:pt x="22" y="771"/>
                    </a:lnTo>
                    <a:lnTo>
                      <a:pt x="17" y="771"/>
                    </a:lnTo>
                    <a:lnTo>
                      <a:pt x="17" y="532"/>
                    </a:lnTo>
                    <a:lnTo>
                      <a:pt x="160" y="532"/>
                    </a:lnTo>
                    <a:close/>
                    <a:moveTo>
                      <a:pt x="17" y="822"/>
                    </a:moveTo>
                    <a:lnTo>
                      <a:pt x="17" y="785"/>
                    </a:lnTo>
                    <a:lnTo>
                      <a:pt x="160" y="785"/>
                    </a:lnTo>
                    <a:lnTo>
                      <a:pt x="160" y="822"/>
                    </a:lnTo>
                    <a:lnTo>
                      <a:pt x="17" y="822"/>
                    </a:lnTo>
                    <a:close/>
                    <a:moveTo>
                      <a:pt x="160" y="36"/>
                    </a:moveTo>
                    <a:lnTo>
                      <a:pt x="160" y="51"/>
                    </a:lnTo>
                    <a:lnTo>
                      <a:pt x="86" y="51"/>
                    </a:lnTo>
                    <a:lnTo>
                      <a:pt x="86" y="67"/>
                    </a:lnTo>
                    <a:lnTo>
                      <a:pt x="31" y="67"/>
                    </a:lnTo>
                    <a:lnTo>
                      <a:pt x="31" y="125"/>
                    </a:lnTo>
                    <a:lnTo>
                      <a:pt x="24" y="125"/>
                    </a:lnTo>
                    <a:lnTo>
                      <a:pt x="24" y="262"/>
                    </a:lnTo>
                    <a:lnTo>
                      <a:pt x="17" y="262"/>
                    </a:lnTo>
                    <a:lnTo>
                      <a:pt x="17" y="36"/>
                    </a:lnTo>
                    <a:lnTo>
                      <a:pt x="160" y="36"/>
                    </a:lnTo>
                    <a:close/>
                    <a:moveTo>
                      <a:pt x="17" y="1244"/>
                    </a:moveTo>
                    <a:lnTo>
                      <a:pt x="17" y="1009"/>
                    </a:lnTo>
                    <a:lnTo>
                      <a:pt x="160" y="1009"/>
                    </a:lnTo>
                    <a:lnTo>
                      <a:pt x="160" y="1038"/>
                    </a:lnTo>
                    <a:lnTo>
                      <a:pt x="94" y="1038"/>
                    </a:lnTo>
                    <a:lnTo>
                      <a:pt x="94" y="1052"/>
                    </a:lnTo>
                    <a:lnTo>
                      <a:pt x="39" y="1052"/>
                    </a:lnTo>
                    <a:lnTo>
                      <a:pt x="39" y="1124"/>
                    </a:lnTo>
                    <a:lnTo>
                      <a:pt x="28" y="1124"/>
                    </a:lnTo>
                    <a:lnTo>
                      <a:pt x="28" y="1244"/>
                    </a:lnTo>
                    <a:lnTo>
                      <a:pt x="17" y="1244"/>
                    </a:ln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115">
                <a:extLst>
                  <a:ext uri="{FF2B5EF4-FFF2-40B4-BE49-F238E27FC236}">
                    <a16:creationId xmlns:a16="http://schemas.microsoft.com/office/drawing/2014/main" id="{005ECB6F-B8EE-4A09-991D-6A16B0706DF4}"/>
                  </a:ext>
                </a:extLst>
              </p:cNvPr>
              <p:cNvSpPr>
                <a:spLocks/>
              </p:cNvSpPr>
              <p:nvPr/>
            </p:nvSpPr>
            <p:spPr bwMode="auto">
              <a:xfrm>
                <a:off x="7859713" y="4059238"/>
                <a:ext cx="409575" cy="1674812"/>
              </a:xfrm>
              <a:custGeom>
                <a:avLst/>
                <a:gdLst>
                  <a:gd name="T0" fmla="*/ 66 w 187"/>
                  <a:gd name="T1" fmla="*/ 702 h 763"/>
                  <a:gd name="T2" fmla="*/ 97 w 187"/>
                  <a:gd name="T3" fmla="*/ 741 h 763"/>
                  <a:gd name="T4" fmla="*/ 17 w 187"/>
                  <a:gd name="T5" fmla="*/ 741 h 763"/>
                  <a:gd name="T6" fmla="*/ 10 w 187"/>
                  <a:gd name="T7" fmla="*/ 702 h 763"/>
                  <a:gd name="T8" fmla="*/ 0 w 187"/>
                  <a:gd name="T9" fmla="*/ 686 h 763"/>
                  <a:gd name="T10" fmla="*/ 15 w 187"/>
                  <a:gd name="T11" fmla="*/ 568 h 763"/>
                  <a:gd name="T12" fmla="*/ 23 w 187"/>
                  <a:gd name="T13" fmla="*/ 513 h 763"/>
                  <a:gd name="T14" fmla="*/ 24 w 187"/>
                  <a:gd name="T15" fmla="*/ 433 h 763"/>
                  <a:gd name="T16" fmla="*/ 13 w 187"/>
                  <a:gd name="T17" fmla="*/ 379 h 763"/>
                  <a:gd name="T18" fmla="*/ 25 w 187"/>
                  <a:gd name="T19" fmla="*/ 239 h 763"/>
                  <a:gd name="T20" fmla="*/ 25 w 187"/>
                  <a:gd name="T21" fmla="*/ 123 h 763"/>
                  <a:gd name="T22" fmla="*/ 42 w 187"/>
                  <a:gd name="T23" fmla="*/ 110 h 763"/>
                  <a:gd name="T24" fmla="*/ 39 w 187"/>
                  <a:gd name="T25" fmla="*/ 90 h 763"/>
                  <a:gd name="T26" fmla="*/ 56 w 187"/>
                  <a:gd name="T27" fmla="*/ 5 h 763"/>
                  <a:gd name="T28" fmla="*/ 95 w 187"/>
                  <a:gd name="T29" fmla="*/ 51 h 763"/>
                  <a:gd name="T30" fmla="*/ 95 w 187"/>
                  <a:gd name="T31" fmla="*/ 91 h 763"/>
                  <a:gd name="T32" fmla="*/ 92 w 187"/>
                  <a:gd name="T33" fmla="*/ 114 h 763"/>
                  <a:gd name="T34" fmla="*/ 120 w 187"/>
                  <a:gd name="T35" fmla="*/ 149 h 763"/>
                  <a:gd name="T36" fmla="*/ 150 w 187"/>
                  <a:gd name="T37" fmla="*/ 113 h 763"/>
                  <a:gd name="T38" fmla="*/ 151 w 187"/>
                  <a:gd name="T39" fmla="*/ 72 h 763"/>
                  <a:gd name="T40" fmla="*/ 185 w 187"/>
                  <a:gd name="T41" fmla="*/ 77 h 763"/>
                  <a:gd name="T42" fmla="*/ 170 w 187"/>
                  <a:gd name="T43" fmla="*/ 129 h 763"/>
                  <a:gd name="T44" fmla="*/ 170 w 187"/>
                  <a:gd name="T45" fmla="*/ 170 h 763"/>
                  <a:gd name="T46" fmla="*/ 141 w 187"/>
                  <a:gd name="T47" fmla="*/ 240 h 763"/>
                  <a:gd name="T48" fmla="*/ 163 w 187"/>
                  <a:gd name="T49" fmla="*/ 378 h 763"/>
                  <a:gd name="T50" fmla="*/ 148 w 187"/>
                  <a:gd name="T51" fmla="*/ 383 h 763"/>
                  <a:gd name="T52" fmla="*/ 135 w 187"/>
                  <a:gd name="T53" fmla="*/ 502 h 763"/>
                  <a:gd name="T54" fmla="*/ 108 w 187"/>
                  <a:gd name="T55" fmla="*/ 641 h 763"/>
                  <a:gd name="T56" fmla="*/ 105 w 187"/>
                  <a:gd name="T57" fmla="*/ 684 h 763"/>
                  <a:gd name="T58" fmla="*/ 127 w 187"/>
                  <a:gd name="T59" fmla="*/ 703 h 763"/>
                  <a:gd name="T60" fmla="*/ 171 w 187"/>
                  <a:gd name="T61" fmla="*/ 734 h 763"/>
                  <a:gd name="T62" fmla="*/ 94 w 187"/>
                  <a:gd name="T63" fmla="*/ 734 h 763"/>
                  <a:gd name="T64" fmla="*/ 61 w 187"/>
                  <a:gd name="T65" fmla="*/ 701 h 763"/>
                  <a:gd name="T66" fmla="*/ 63 w 187"/>
                  <a:gd name="T67" fmla="*/ 686 h 763"/>
                  <a:gd name="T68" fmla="*/ 65 w 187"/>
                  <a:gd name="T69" fmla="*/ 603 h 763"/>
                  <a:gd name="T70" fmla="*/ 59 w 187"/>
                  <a:gd name="T71" fmla="*/ 686 h 763"/>
                  <a:gd name="T72" fmla="*/ 56 w 187"/>
                  <a:gd name="T73" fmla="*/ 692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7" h="763">
                    <a:moveTo>
                      <a:pt x="56" y="692"/>
                    </a:moveTo>
                    <a:cubicBezTo>
                      <a:pt x="56" y="692"/>
                      <a:pt x="60" y="695"/>
                      <a:pt x="66" y="702"/>
                    </a:cubicBezTo>
                    <a:cubicBezTo>
                      <a:pt x="71" y="708"/>
                      <a:pt x="84" y="720"/>
                      <a:pt x="92" y="725"/>
                    </a:cubicBezTo>
                    <a:cubicBezTo>
                      <a:pt x="101" y="731"/>
                      <a:pt x="103" y="735"/>
                      <a:pt x="97" y="741"/>
                    </a:cubicBezTo>
                    <a:cubicBezTo>
                      <a:pt x="91" y="747"/>
                      <a:pt x="41" y="763"/>
                      <a:pt x="28" y="745"/>
                    </a:cubicBezTo>
                    <a:cubicBezTo>
                      <a:pt x="28" y="745"/>
                      <a:pt x="23" y="742"/>
                      <a:pt x="17" y="741"/>
                    </a:cubicBezTo>
                    <a:cubicBezTo>
                      <a:pt x="12" y="739"/>
                      <a:pt x="7" y="732"/>
                      <a:pt x="8" y="724"/>
                    </a:cubicBezTo>
                    <a:cubicBezTo>
                      <a:pt x="10" y="716"/>
                      <a:pt x="6" y="702"/>
                      <a:pt x="10" y="702"/>
                    </a:cubicBezTo>
                    <a:cubicBezTo>
                      <a:pt x="10" y="702"/>
                      <a:pt x="14" y="688"/>
                      <a:pt x="11" y="688"/>
                    </a:cubicBezTo>
                    <a:cubicBezTo>
                      <a:pt x="0" y="686"/>
                      <a:pt x="0" y="686"/>
                      <a:pt x="0" y="686"/>
                    </a:cubicBezTo>
                    <a:cubicBezTo>
                      <a:pt x="0" y="686"/>
                      <a:pt x="9" y="604"/>
                      <a:pt x="13" y="576"/>
                    </a:cubicBezTo>
                    <a:cubicBezTo>
                      <a:pt x="18" y="549"/>
                      <a:pt x="10" y="584"/>
                      <a:pt x="15" y="568"/>
                    </a:cubicBezTo>
                    <a:cubicBezTo>
                      <a:pt x="20" y="552"/>
                      <a:pt x="17" y="554"/>
                      <a:pt x="20" y="545"/>
                    </a:cubicBezTo>
                    <a:cubicBezTo>
                      <a:pt x="23" y="535"/>
                      <a:pt x="19" y="522"/>
                      <a:pt x="23" y="513"/>
                    </a:cubicBezTo>
                    <a:cubicBezTo>
                      <a:pt x="27" y="504"/>
                      <a:pt x="24" y="493"/>
                      <a:pt x="23" y="479"/>
                    </a:cubicBezTo>
                    <a:cubicBezTo>
                      <a:pt x="23" y="466"/>
                      <a:pt x="21" y="445"/>
                      <a:pt x="24" y="433"/>
                    </a:cubicBezTo>
                    <a:cubicBezTo>
                      <a:pt x="27" y="421"/>
                      <a:pt x="17" y="395"/>
                      <a:pt x="23" y="384"/>
                    </a:cubicBezTo>
                    <a:cubicBezTo>
                      <a:pt x="13" y="379"/>
                      <a:pt x="13" y="379"/>
                      <a:pt x="13" y="379"/>
                    </a:cubicBezTo>
                    <a:cubicBezTo>
                      <a:pt x="13" y="379"/>
                      <a:pt x="36" y="320"/>
                      <a:pt x="39" y="300"/>
                    </a:cubicBezTo>
                    <a:cubicBezTo>
                      <a:pt x="42" y="280"/>
                      <a:pt x="36" y="256"/>
                      <a:pt x="25" y="239"/>
                    </a:cubicBezTo>
                    <a:cubicBezTo>
                      <a:pt x="15" y="221"/>
                      <a:pt x="6" y="191"/>
                      <a:pt x="6" y="170"/>
                    </a:cubicBezTo>
                    <a:cubicBezTo>
                      <a:pt x="5" y="149"/>
                      <a:pt x="11" y="133"/>
                      <a:pt x="25" y="123"/>
                    </a:cubicBezTo>
                    <a:cubicBezTo>
                      <a:pt x="25" y="123"/>
                      <a:pt x="32" y="121"/>
                      <a:pt x="36" y="122"/>
                    </a:cubicBezTo>
                    <a:cubicBezTo>
                      <a:pt x="42" y="110"/>
                      <a:pt x="42" y="110"/>
                      <a:pt x="42" y="110"/>
                    </a:cubicBezTo>
                    <a:cubicBezTo>
                      <a:pt x="42" y="110"/>
                      <a:pt x="44" y="105"/>
                      <a:pt x="46" y="107"/>
                    </a:cubicBezTo>
                    <a:cubicBezTo>
                      <a:pt x="46" y="107"/>
                      <a:pt x="49" y="102"/>
                      <a:pt x="39" y="90"/>
                    </a:cubicBezTo>
                    <a:cubicBezTo>
                      <a:pt x="39" y="90"/>
                      <a:pt x="16" y="70"/>
                      <a:pt x="29" y="60"/>
                    </a:cubicBezTo>
                    <a:cubicBezTo>
                      <a:pt x="29" y="60"/>
                      <a:pt x="13" y="7"/>
                      <a:pt x="56" y="5"/>
                    </a:cubicBezTo>
                    <a:cubicBezTo>
                      <a:pt x="56" y="5"/>
                      <a:pt x="95" y="0"/>
                      <a:pt x="97" y="35"/>
                    </a:cubicBezTo>
                    <a:cubicBezTo>
                      <a:pt x="97" y="35"/>
                      <a:pt x="98" y="47"/>
                      <a:pt x="95" y="51"/>
                    </a:cubicBezTo>
                    <a:cubicBezTo>
                      <a:pt x="95" y="51"/>
                      <a:pt x="100" y="61"/>
                      <a:pt x="97" y="73"/>
                    </a:cubicBezTo>
                    <a:cubicBezTo>
                      <a:pt x="97" y="73"/>
                      <a:pt x="94" y="84"/>
                      <a:pt x="95" y="91"/>
                    </a:cubicBezTo>
                    <a:cubicBezTo>
                      <a:pt x="95" y="91"/>
                      <a:pt x="98" y="108"/>
                      <a:pt x="86" y="110"/>
                    </a:cubicBezTo>
                    <a:cubicBezTo>
                      <a:pt x="86" y="110"/>
                      <a:pt x="89" y="114"/>
                      <a:pt x="92" y="114"/>
                    </a:cubicBezTo>
                    <a:cubicBezTo>
                      <a:pt x="94" y="115"/>
                      <a:pt x="96" y="127"/>
                      <a:pt x="96" y="127"/>
                    </a:cubicBezTo>
                    <a:cubicBezTo>
                      <a:pt x="96" y="127"/>
                      <a:pt x="111" y="134"/>
                      <a:pt x="120" y="149"/>
                    </a:cubicBezTo>
                    <a:cubicBezTo>
                      <a:pt x="120" y="149"/>
                      <a:pt x="142" y="128"/>
                      <a:pt x="145" y="129"/>
                    </a:cubicBezTo>
                    <a:cubicBezTo>
                      <a:pt x="145" y="129"/>
                      <a:pt x="151" y="125"/>
                      <a:pt x="150" y="113"/>
                    </a:cubicBezTo>
                    <a:cubicBezTo>
                      <a:pt x="150" y="113"/>
                      <a:pt x="147" y="96"/>
                      <a:pt x="147" y="92"/>
                    </a:cubicBezTo>
                    <a:cubicBezTo>
                      <a:pt x="147" y="88"/>
                      <a:pt x="148" y="76"/>
                      <a:pt x="151" y="72"/>
                    </a:cubicBezTo>
                    <a:cubicBezTo>
                      <a:pt x="154" y="69"/>
                      <a:pt x="163" y="62"/>
                      <a:pt x="171" y="63"/>
                    </a:cubicBezTo>
                    <a:cubicBezTo>
                      <a:pt x="178" y="63"/>
                      <a:pt x="187" y="65"/>
                      <a:pt x="185" y="77"/>
                    </a:cubicBezTo>
                    <a:cubicBezTo>
                      <a:pt x="183" y="88"/>
                      <a:pt x="178" y="92"/>
                      <a:pt x="177" y="99"/>
                    </a:cubicBezTo>
                    <a:cubicBezTo>
                      <a:pt x="176" y="106"/>
                      <a:pt x="181" y="122"/>
                      <a:pt x="170" y="129"/>
                    </a:cubicBezTo>
                    <a:cubicBezTo>
                      <a:pt x="170" y="129"/>
                      <a:pt x="165" y="144"/>
                      <a:pt x="164" y="147"/>
                    </a:cubicBezTo>
                    <a:cubicBezTo>
                      <a:pt x="164" y="147"/>
                      <a:pt x="174" y="158"/>
                      <a:pt x="170" y="170"/>
                    </a:cubicBezTo>
                    <a:cubicBezTo>
                      <a:pt x="146" y="193"/>
                      <a:pt x="146" y="193"/>
                      <a:pt x="146" y="193"/>
                    </a:cubicBezTo>
                    <a:cubicBezTo>
                      <a:pt x="146" y="193"/>
                      <a:pt x="147" y="213"/>
                      <a:pt x="141" y="240"/>
                    </a:cubicBezTo>
                    <a:cubicBezTo>
                      <a:pt x="136" y="267"/>
                      <a:pt x="149" y="288"/>
                      <a:pt x="152" y="301"/>
                    </a:cubicBezTo>
                    <a:cubicBezTo>
                      <a:pt x="154" y="314"/>
                      <a:pt x="165" y="357"/>
                      <a:pt x="163" y="378"/>
                    </a:cubicBezTo>
                    <a:cubicBezTo>
                      <a:pt x="163" y="379"/>
                      <a:pt x="163" y="380"/>
                      <a:pt x="163" y="381"/>
                    </a:cubicBezTo>
                    <a:cubicBezTo>
                      <a:pt x="148" y="383"/>
                      <a:pt x="148" y="383"/>
                      <a:pt x="148" y="383"/>
                    </a:cubicBezTo>
                    <a:cubicBezTo>
                      <a:pt x="148" y="383"/>
                      <a:pt x="156" y="398"/>
                      <a:pt x="151" y="433"/>
                    </a:cubicBezTo>
                    <a:cubicBezTo>
                      <a:pt x="146" y="467"/>
                      <a:pt x="139" y="480"/>
                      <a:pt x="135" y="502"/>
                    </a:cubicBezTo>
                    <a:cubicBezTo>
                      <a:pt x="130" y="525"/>
                      <a:pt x="127" y="551"/>
                      <a:pt x="120" y="564"/>
                    </a:cubicBezTo>
                    <a:cubicBezTo>
                      <a:pt x="113" y="578"/>
                      <a:pt x="110" y="627"/>
                      <a:pt x="108" y="641"/>
                    </a:cubicBezTo>
                    <a:cubicBezTo>
                      <a:pt x="106" y="656"/>
                      <a:pt x="108" y="682"/>
                      <a:pt x="108" y="682"/>
                    </a:cubicBezTo>
                    <a:cubicBezTo>
                      <a:pt x="105" y="684"/>
                      <a:pt x="105" y="684"/>
                      <a:pt x="105" y="684"/>
                    </a:cubicBezTo>
                    <a:cubicBezTo>
                      <a:pt x="105" y="684"/>
                      <a:pt x="107" y="691"/>
                      <a:pt x="110" y="694"/>
                    </a:cubicBezTo>
                    <a:cubicBezTo>
                      <a:pt x="110" y="694"/>
                      <a:pt x="120" y="695"/>
                      <a:pt x="127" y="703"/>
                    </a:cubicBezTo>
                    <a:cubicBezTo>
                      <a:pt x="127" y="703"/>
                      <a:pt x="138" y="718"/>
                      <a:pt x="158" y="720"/>
                    </a:cubicBezTo>
                    <a:cubicBezTo>
                      <a:pt x="158" y="720"/>
                      <a:pt x="184" y="725"/>
                      <a:pt x="171" y="734"/>
                    </a:cubicBezTo>
                    <a:cubicBezTo>
                      <a:pt x="171" y="734"/>
                      <a:pt x="136" y="748"/>
                      <a:pt x="107" y="732"/>
                    </a:cubicBezTo>
                    <a:cubicBezTo>
                      <a:pt x="107" y="732"/>
                      <a:pt x="97" y="732"/>
                      <a:pt x="94" y="734"/>
                    </a:cubicBezTo>
                    <a:cubicBezTo>
                      <a:pt x="69" y="735"/>
                      <a:pt x="69" y="735"/>
                      <a:pt x="69" y="735"/>
                    </a:cubicBezTo>
                    <a:cubicBezTo>
                      <a:pt x="69" y="735"/>
                      <a:pt x="55" y="720"/>
                      <a:pt x="61" y="701"/>
                    </a:cubicBezTo>
                    <a:cubicBezTo>
                      <a:pt x="61" y="701"/>
                      <a:pt x="62" y="698"/>
                      <a:pt x="63" y="699"/>
                    </a:cubicBezTo>
                    <a:cubicBezTo>
                      <a:pt x="63" y="699"/>
                      <a:pt x="63" y="689"/>
                      <a:pt x="63" y="686"/>
                    </a:cubicBezTo>
                    <a:cubicBezTo>
                      <a:pt x="63" y="686"/>
                      <a:pt x="57" y="687"/>
                      <a:pt x="56" y="682"/>
                    </a:cubicBezTo>
                    <a:cubicBezTo>
                      <a:pt x="56" y="682"/>
                      <a:pt x="61" y="616"/>
                      <a:pt x="65" y="603"/>
                    </a:cubicBezTo>
                    <a:cubicBezTo>
                      <a:pt x="65" y="603"/>
                      <a:pt x="69" y="590"/>
                      <a:pt x="69" y="614"/>
                    </a:cubicBezTo>
                    <a:cubicBezTo>
                      <a:pt x="69" y="639"/>
                      <a:pt x="59" y="686"/>
                      <a:pt x="59" y="686"/>
                    </a:cubicBezTo>
                    <a:cubicBezTo>
                      <a:pt x="54" y="687"/>
                      <a:pt x="54" y="687"/>
                      <a:pt x="54" y="687"/>
                    </a:cubicBezTo>
                    <a:lnTo>
                      <a:pt x="56" y="692"/>
                    </a:ln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116">
                <a:extLst>
                  <a:ext uri="{FF2B5EF4-FFF2-40B4-BE49-F238E27FC236}">
                    <a16:creationId xmlns:a16="http://schemas.microsoft.com/office/drawing/2014/main" id="{53CD0FB8-90A2-411E-8C43-F9DE5508914A}"/>
                  </a:ext>
                </a:extLst>
              </p:cNvPr>
              <p:cNvSpPr>
                <a:spLocks/>
              </p:cNvSpPr>
              <p:nvPr/>
            </p:nvSpPr>
            <p:spPr bwMode="auto">
              <a:xfrm>
                <a:off x="8188326" y="3911600"/>
                <a:ext cx="282575" cy="384175"/>
              </a:xfrm>
              <a:custGeom>
                <a:avLst/>
                <a:gdLst>
                  <a:gd name="T0" fmla="*/ 178 w 178"/>
                  <a:gd name="T1" fmla="*/ 206 h 242"/>
                  <a:gd name="T2" fmla="*/ 124 w 178"/>
                  <a:gd name="T3" fmla="*/ 0 h 242"/>
                  <a:gd name="T4" fmla="*/ 0 w 178"/>
                  <a:gd name="T5" fmla="*/ 46 h 242"/>
                  <a:gd name="T6" fmla="*/ 36 w 178"/>
                  <a:gd name="T7" fmla="*/ 242 h 242"/>
                  <a:gd name="T8" fmla="*/ 178 w 178"/>
                  <a:gd name="T9" fmla="*/ 206 h 242"/>
                </a:gdLst>
                <a:ahLst/>
                <a:cxnLst>
                  <a:cxn ang="0">
                    <a:pos x="T0" y="T1"/>
                  </a:cxn>
                  <a:cxn ang="0">
                    <a:pos x="T2" y="T3"/>
                  </a:cxn>
                  <a:cxn ang="0">
                    <a:pos x="T4" y="T5"/>
                  </a:cxn>
                  <a:cxn ang="0">
                    <a:pos x="T6" y="T7"/>
                  </a:cxn>
                  <a:cxn ang="0">
                    <a:pos x="T8" y="T9"/>
                  </a:cxn>
                </a:cxnLst>
                <a:rect l="0" t="0" r="r" b="b"/>
                <a:pathLst>
                  <a:path w="178" h="242">
                    <a:moveTo>
                      <a:pt x="178" y="206"/>
                    </a:moveTo>
                    <a:lnTo>
                      <a:pt x="124" y="0"/>
                    </a:lnTo>
                    <a:lnTo>
                      <a:pt x="0" y="46"/>
                    </a:lnTo>
                    <a:lnTo>
                      <a:pt x="36" y="242"/>
                    </a:lnTo>
                    <a:lnTo>
                      <a:pt x="178" y="206"/>
                    </a:ln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9" name="Freeform 118">
              <a:extLst>
                <a:ext uri="{FF2B5EF4-FFF2-40B4-BE49-F238E27FC236}">
                  <a16:creationId xmlns:a16="http://schemas.microsoft.com/office/drawing/2014/main" id="{505A34A3-2CDB-467C-8615-EA9E5C7E0EB3}"/>
                </a:ext>
              </a:extLst>
            </p:cNvPr>
            <p:cNvSpPr>
              <a:spLocks noEditPoints="1"/>
            </p:cNvSpPr>
            <p:nvPr/>
          </p:nvSpPr>
          <p:spPr bwMode="auto">
            <a:xfrm>
              <a:off x="1246935" y="2872370"/>
              <a:ext cx="475869" cy="1505325"/>
            </a:xfrm>
            <a:custGeom>
              <a:avLst/>
              <a:gdLst>
                <a:gd name="T0" fmla="*/ 193 w 253"/>
                <a:gd name="T1" fmla="*/ 151 h 798"/>
                <a:gd name="T2" fmla="*/ 182 w 253"/>
                <a:gd name="T3" fmla="*/ 103 h 798"/>
                <a:gd name="T4" fmla="*/ 165 w 253"/>
                <a:gd name="T5" fmla="*/ 92 h 798"/>
                <a:gd name="T6" fmla="*/ 162 w 253"/>
                <a:gd name="T7" fmla="*/ 50 h 798"/>
                <a:gd name="T8" fmla="*/ 95 w 253"/>
                <a:gd name="T9" fmla="*/ 103 h 798"/>
                <a:gd name="T10" fmla="*/ 80 w 253"/>
                <a:gd name="T11" fmla="*/ 141 h 798"/>
                <a:gd name="T12" fmla="*/ 27 w 253"/>
                <a:gd name="T13" fmla="*/ 149 h 798"/>
                <a:gd name="T14" fmla="*/ 3 w 253"/>
                <a:gd name="T15" fmla="*/ 255 h 798"/>
                <a:gd name="T16" fmla="*/ 20 w 253"/>
                <a:gd name="T17" fmla="*/ 388 h 798"/>
                <a:gd name="T18" fmla="*/ 29 w 253"/>
                <a:gd name="T19" fmla="*/ 390 h 798"/>
                <a:gd name="T20" fmla="*/ 48 w 253"/>
                <a:gd name="T21" fmla="*/ 409 h 798"/>
                <a:gd name="T22" fmla="*/ 47 w 253"/>
                <a:gd name="T23" fmla="*/ 488 h 798"/>
                <a:gd name="T24" fmla="*/ 28 w 253"/>
                <a:gd name="T25" fmla="*/ 615 h 798"/>
                <a:gd name="T26" fmla="*/ 16 w 253"/>
                <a:gd name="T27" fmla="*/ 733 h 798"/>
                <a:gd name="T28" fmla="*/ 24 w 253"/>
                <a:gd name="T29" fmla="*/ 798 h 798"/>
                <a:gd name="T30" fmla="*/ 65 w 253"/>
                <a:gd name="T31" fmla="*/ 772 h 798"/>
                <a:gd name="T32" fmla="*/ 70 w 253"/>
                <a:gd name="T33" fmla="*/ 712 h 798"/>
                <a:gd name="T34" fmla="*/ 85 w 253"/>
                <a:gd name="T35" fmla="*/ 613 h 798"/>
                <a:gd name="T36" fmla="*/ 122 w 253"/>
                <a:gd name="T37" fmla="*/ 478 h 798"/>
                <a:gd name="T38" fmla="*/ 130 w 253"/>
                <a:gd name="T39" fmla="*/ 489 h 798"/>
                <a:gd name="T40" fmla="*/ 138 w 253"/>
                <a:gd name="T41" fmla="*/ 607 h 798"/>
                <a:gd name="T42" fmla="*/ 128 w 253"/>
                <a:gd name="T43" fmla="*/ 679 h 798"/>
                <a:gd name="T44" fmla="*/ 114 w 253"/>
                <a:gd name="T45" fmla="*/ 722 h 798"/>
                <a:gd name="T46" fmla="*/ 121 w 253"/>
                <a:gd name="T47" fmla="*/ 795 h 798"/>
                <a:gd name="T48" fmla="*/ 210 w 253"/>
                <a:gd name="T49" fmla="*/ 784 h 798"/>
                <a:gd name="T50" fmla="*/ 173 w 253"/>
                <a:gd name="T51" fmla="*/ 768 h 798"/>
                <a:gd name="T52" fmla="*/ 184 w 253"/>
                <a:gd name="T53" fmla="*/ 617 h 798"/>
                <a:gd name="T54" fmla="*/ 189 w 253"/>
                <a:gd name="T55" fmla="*/ 502 h 798"/>
                <a:gd name="T56" fmla="*/ 210 w 253"/>
                <a:gd name="T57" fmla="*/ 428 h 798"/>
                <a:gd name="T58" fmla="*/ 187 w 253"/>
                <a:gd name="T59" fmla="*/ 297 h 798"/>
                <a:gd name="T60" fmla="*/ 241 w 253"/>
                <a:gd name="T61" fmla="*/ 239 h 798"/>
                <a:gd name="T62" fmla="*/ 46 w 253"/>
                <a:gd name="T63" fmla="*/ 328 h 798"/>
                <a:gd name="T64" fmla="*/ 39 w 253"/>
                <a:gd name="T65" fmla="*/ 294 h 798"/>
                <a:gd name="T66" fmla="*/ 49 w 253"/>
                <a:gd name="T67" fmla="*/ 252 h 798"/>
                <a:gd name="T68" fmla="*/ 128 w 253"/>
                <a:gd name="T69" fmla="*/ 389 h 798"/>
                <a:gd name="T70" fmla="*/ 115 w 253"/>
                <a:gd name="T71" fmla="*/ 156 h 798"/>
                <a:gd name="T72" fmla="*/ 133 w 253"/>
                <a:gd name="T73" fmla="*/ 155 h 798"/>
                <a:gd name="T74" fmla="*/ 142 w 253"/>
                <a:gd name="T75" fmla="*/ 376 h 798"/>
                <a:gd name="T76" fmla="*/ 173 w 253"/>
                <a:gd name="T77" fmla="*/ 156 h 798"/>
                <a:gd name="T78" fmla="*/ 144 w 253"/>
                <a:gd name="T79" fmla="*/ 135 h 798"/>
                <a:gd name="T80" fmla="*/ 168 w 253"/>
                <a:gd name="T81" fmla="*/ 142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3" h="798">
                  <a:moveTo>
                    <a:pt x="233" y="205"/>
                  </a:moveTo>
                  <a:cubicBezTo>
                    <a:pt x="233" y="205"/>
                    <a:pt x="205" y="148"/>
                    <a:pt x="193" y="151"/>
                  </a:cubicBezTo>
                  <a:cubicBezTo>
                    <a:pt x="193" y="151"/>
                    <a:pt x="186" y="135"/>
                    <a:pt x="187" y="131"/>
                  </a:cubicBezTo>
                  <a:cubicBezTo>
                    <a:pt x="188" y="127"/>
                    <a:pt x="197" y="107"/>
                    <a:pt x="182" y="103"/>
                  </a:cubicBezTo>
                  <a:cubicBezTo>
                    <a:pt x="164" y="98"/>
                    <a:pt x="164" y="98"/>
                    <a:pt x="164" y="98"/>
                  </a:cubicBezTo>
                  <a:cubicBezTo>
                    <a:pt x="164" y="98"/>
                    <a:pt x="165" y="96"/>
                    <a:pt x="165" y="92"/>
                  </a:cubicBezTo>
                  <a:cubicBezTo>
                    <a:pt x="171" y="92"/>
                    <a:pt x="168" y="84"/>
                    <a:pt x="166" y="79"/>
                  </a:cubicBezTo>
                  <a:cubicBezTo>
                    <a:pt x="166" y="70"/>
                    <a:pt x="165" y="60"/>
                    <a:pt x="162" y="50"/>
                  </a:cubicBezTo>
                  <a:cubicBezTo>
                    <a:pt x="162" y="50"/>
                    <a:pt x="138" y="0"/>
                    <a:pt x="91" y="45"/>
                  </a:cubicBezTo>
                  <a:cubicBezTo>
                    <a:pt x="91" y="45"/>
                    <a:pt x="76" y="71"/>
                    <a:pt x="95" y="103"/>
                  </a:cubicBezTo>
                  <a:cubicBezTo>
                    <a:pt x="95" y="103"/>
                    <a:pt x="102" y="122"/>
                    <a:pt x="98" y="126"/>
                  </a:cubicBezTo>
                  <a:cubicBezTo>
                    <a:pt x="93" y="129"/>
                    <a:pt x="87" y="137"/>
                    <a:pt x="80" y="141"/>
                  </a:cubicBezTo>
                  <a:cubicBezTo>
                    <a:pt x="72" y="144"/>
                    <a:pt x="50" y="149"/>
                    <a:pt x="42" y="148"/>
                  </a:cubicBezTo>
                  <a:cubicBezTo>
                    <a:pt x="35" y="147"/>
                    <a:pt x="27" y="149"/>
                    <a:pt x="27" y="149"/>
                  </a:cubicBezTo>
                  <a:cubicBezTo>
                    <a:pt x="27" y="149"/>
                    <a:pt x="12" y="189"/>
                    <a:pt x="8" y="211"/>
                  </a:cubicBezTo>
                  <a:cubicBezTo>
                    <a:pt x="3" y="233"/>
                    <a:pt x="3" y="243"/>
                    <a:pt x="3" y="255"/>
                  </a:cubicBezTo>
                  <a:cubicBezTo>
                    <a:pt x="2" y="267"/>
                    <a:pt x="0" y="298"/>
                    <a:pt x="1" y="306"/>
                  </a:cubicBezTo>
                  <a:cubicBezTo>
                    <a:pt x="2" y="315"/>
                    <a:pt x="13" y="380"/>
                    <a:pt x="20" y="388"/>
                  </a:cubicBezTo>
                  <a:cubicBezTo>
                    <a:pt x="27" y="385"/>
                    <a:pt x="27" y="385"/>
                    <a:pt x="27" y="385"/>
                  </a:cubicBezTo>
                  <a:cubicBezTo>
                    <a:pt x="29" y="390"/>
                    <a:pt x="29" y="390"/>
                    <a:pt x="29" y="390"/>
                  </a:cubicBezTo>
                  <a:cubicBezTo>
                    <a:pt x="35" y="387"/>
                    <a:pt x="35" y="387"/>
                    <a:pt x="35" y="387"/>
                  </a:cubicBezTo>
                  <a:cubicBezTo>
                    <a:pt x="35" y="387"/>
                    <a:pt x="42" y="404"/>
                    <a:pt x="48" y="409"/>
                  </a:cubicBezTo>
                  <a:cubicBezTo>
                    <a:pt x="51" y="453"/>
                    <a:pt x="51" y="453"/>
                    <a:pt x="51" y="453"/>
                  </a:cubicBezTo>
                  <a:cubicBezTo>
                    <a:pt x="51" y="453"/>
                    <a:pt x="53" y="469"/>
                    <a:pt x="47" y="488"/>
                  </a:cubicBezTo>
                  <a:cubicBezTo>
                    <a:pt x="41" y="506"/>
                    <a:pt x="47" y="529"/>
                    <a:pt x="46" y="545"/>
                  </a:cubicBezTo>
                  <a:cubicBezTo>
                    <a:pt x="45" y="561"/>
                    <a:pt x="31" y="606"/>
                    <a:pt x="28" y="615"/>
                  </a:cubicBezTo>
                  <a:cubicBezTo>
                    <a:pt x="24" y="625"/>
                    <a:pt x="17" y="678"/>
                    <a:pt x="18" y="693"/>
                  </a:cubicBezTo>
                  <a:cubicBezTo>
                    <a:pt x="19" y="709"/>
                    <a:pt x="15" y="725"/>
                    <a:pt x="16" y="733"/>
                  </a:cubicBezTo>
                  <a:cubicBezTo>
                    <a:pt x="17" y="742"/>
                    <a:pt x="24" y="753"/>
                    <a:pt x="25" y="760"/>
                  </a:cubicBezTo>
                  <a:cubicBezTo>
                    <a:pt x="26" y="767"/>
                    <a:pt x="9" y="798"/>
                    <a:pt x="24" y="798"/>
                  </a:cubicBezTo>
                  <a:cubicBezTo>
                    <a:pt x="39" y="798"/>
                    <a:pt x="64" y="797"/>
                    <a:pt x="64" y="797"/>
                  </a:cubicBezTo>
                  <a:cubicBezTo>
                    <a:pt x="64" y="797"/>
                    <a:pt x="68" y="777"/>
                    <a:pt x="65" y="772"/>
                  </a:cubicBezTo>
                  <a:cubicBezTo>
                    <a:pt x="65" y="772"/>
                    <a:pt x="89" y="745"/>
                    <a:pt x="73" y="732"/>
                  </a:cubicBezTo>
                  <a:cubicBezTo>
                    <a:pt x="58" y="720"/>
                    <a:pt x="67" y="723"/>
                    <a:pt x="70" y="712"/>
                  </a:cubicBezTo>
                  <a:cubicBezTo>
                    <a:pt x="73" y="700"/>
                    <a:pt x="82" y="679"/>
                    <a:pt x="82" y="668"/>
                  </a:cubicBezTo>
                  <a:cubicBezTo>
                    <a:pt x="82" y="658"/>
                    <a:pt x="83" y="626"/>
                    <a:pt x="85" y="613"/>
                  </a:cubicBezTo>
                  <a:cubicBezTo>
                    <a:pt x="86" y="600"/>
                    <a:pt x="95" y="565"/>
                    <a:pt x="104" y="540"/>
                  </a:cubicBezTo>
                  <a:cubicBezTo>
                    <a:pt x="112" y="515"/>
                    <a:pt x="122" y="486"/>
                    <a:pt x="122" y="478"/>
                  </a:cubicBezTo>
                  <a:cubicBezTo>
                    <a:pt x="122" y="470"/>
                    <a:pt x="125" y="463"/>
                    <a:pt x="125" y="463"/>
                  </a:cubicBezTo>
                  <a:cubicBezTo>
                    <a:pt x="125" y="463"/>
                    <a:pt x="130" y="484"/>
                    <a:pt x="130" y="489"/>
                  </a:cubicBezTo>
                  <a:cubicBezTo>
                    <a:pt x="130" y="493"/>
                    <a:pt x="136" y="529"/>
                    <a:pt x="133" y="541"/>
                  </a:cubicBezTo>
                  <a:cubicBezTo>
                    <a:pt x="131" y="552"/>
                    <a:pt x="139" y="600"/>
                    <a:pt x="138" y="607"/>
                  </a:cubicBezTo>
                  <a:cubicBezTo>
                    <a:pt x="136" y="614"/>
                    <a:pt x="132" y="615"/>
                    <a:pt x="131" y="625"/>
                  </a:cubicBezTo>
                  <a:cubicBezTo>
                    <a:pt x="129" y="634"/>
                    <a:pt x="129" y="668"/>
                    <a:pt x="128" y="679"/>
                  </a:cubicBezTo>
                  <a:cubicBezTo>
                    <a:pt x="127" y="691"/>
                    <a:pt x="120" y="692"/>
                    <a:pt x="120" y="702"/>
                  </a:cubicBezTo>
                  <a:cubicBezTo>
                    <a:pt x="120" y="712"/>
                    <a:pt x="118" y="713"/>
                    <a:pt x="114" y="722"/>
                  </a:cubicBezTo>
                  <a:cubicBezTo>
                    <a:pt x="111" y="731"/>
                    <a:pt x="117" y="765"/>
                    <a:pt x="114" y="769"/>
                  </a:cubicBezTo>
                  <a:cubicBezTo>
                    <a:pt x="112" y="773"/>
                    <a:pt x="110" y="796"/>
                    <a:pt x="121" y="795"/>
                  </a:cubicBezTo>
                  <a:cubicBezTo>
                    <a:pt x="132" y="794"/>
                    <a:pt x="157" y="792"/>
                    <a:pt x="162" y="795"/>
                  </a:cubicBezTo>
                  <a:cubicBezTo>
                    <a:pt x="167" y="798"/>
                    <a:pt x="219" y="795"/>
                    <a:pt x="210" y="784"/>
                  </a:cubicBezTo>
                  <a:cubicBezTo>
                    <a:pt x="202" y="772"/>
                    <a:pt x="199" y="776"/>
                    <a:pt x="191" y="776"/>
                  </a:cubicBezTo>
                  <a:cubicBezTo>
                    <a:pt x="183" y="776"/>
                    <a:pt x="176" y="774"/>
                    <a:pt x="173" y="768"/>
                  </a:cubicBezTo>
                  <a:cubicBezTo>
                    <a:pt x="170" y="762"/>
                    <a:pt x="172" y="758"/>
                    <a:pt x="172" y="751"/>
                  </a:cubicBezTo>
                  <a:cubicBezTo>
                    <a:pt x="172" y="743"/>
                    <a:pt x="189" y="652"/>
                    <a:pt x="184" y="617"/>
                  </a:cubicBezTo>
                  <a:cubicBezTo>
                    <a:pt x="179" y="582"/>
                    <a:pt x="179" y="602"/>
                    <a:pt x="182" y="581"/>
                  </a:cubicBezTo>
                  <a:cubicBezTo>
                    <a:pt x="186" y="561"/>
                    <a:pt x="188" y="525"/>
                    <a:pt x="189" y="502"/>
                  </a:cubicBezTo>
                  <a:cubicBezTo>
                    <a:pt x="191" y="480"/>
                    <a:pt x="201" y="434"/>
                    <a:pt x="197" y="428"/>
                  </a:cubicBezTo>
                  <a:cubicBezTo>
                    <a:pt x="210" y="428"/>
                    <a:pt x="210" y="428"/>
                    <a:pt x="210" y="428"/>
                  </a:cubicBezTo>
                  <a:cubicBezTo>
                    <a:pt x="210" y="428"/>
                    <a:pt x="207" y="364"/>
                    <a:pt x="198" y="343"/>
                  </a:cubicBezTo>
                  <a:cubicBezTo>
                    <a:pt x="189" y="322"/>
                    <a:pt x="189" y="306"/>
                    <a:pt x="187" y="297"/>
                  </a:cubicBezTo>
                  <a:cubicBezTo>
                    <a:pt x="184" y="287"/>
                    <a:pt x="186" y="241"/>
                    <a:pt x="186" y="241"/>
                  </a:cubicBezTo>
                  <a:cubicBezTo>
                    <a:pt x="186" y="241"/>
                    <a:pt x="230" y="261"/>
                    <a:pt x="241" y="239"/>
                  </a:cubicBezTo>
                  <a:cubicBezTo>
                    <a:pt x="241" y="239"/>
                    <a:pt x="253" y="229"/>
                    <a:pt x="233" y="205"/>
                  </a:cubicBezTo>
                  <a:close/>
                  <a:moveTo>
                    <a:pt x="46" y="328"/>
                  </a:moveTo>
                  <a:cubicBezTo>
                    <a:pt x="46" y="328"/>
                    <a:pt x="42" y="322"/>
                    <a:pt x="41" y="316"/>
                  </a:cubicBezTo>
                  <a:cubicBezTo>
                    <a:pt x="41" y="310"/>
                    <a:pt x="39" y="294"/>
                    <a:pt x="39" y="294"/>
                  </a:cubicBezTo>
                  <a:cubicBezTo>
                    <a:pt x="39" y="294"/>
                    <a:pt x="38" y="290"/>
                    <a:pt x="40" y="286"/>
                  </a:cubicBezTo>
                  <a:cubicBezTo>
                    <a:pt x="41" y="283"/>
                    <a:pt x="49" y="252"/>
                    <a:pt x="49" y="252"/>
                  </a:cubicBezTo>
                  <a:cubicBezTo>
                    <a:pt x="49" y="252"/>
                    <a:pt x="63" y="294"/>
                    <a:pt x="46" y="328"/>
                  </a:cubicBezTo>
                  <a:close/>
                  <a:moveTo>
                    <a:pt x="128" y="389"/>
                  </a:moveTo>
                  <a:cubicBezTo>
                    <a:pt x="115" y="378"/>
                    <a:pt x="115" y="378"/>
                    <a:pt x="115" y="378"/>
                  </a:cubicBezTo>
                  <a:cubicBezTo>
                    <a:pt x="127" y="236"/>
                    <a:pt x="115" y="156"/>
                    <a:pt x="115" y="156"/>
                  </a:cubicBezTo>
                  <a:cubicBezTo>
                    <a:pt x="123" y="147"/>
                    <a:pt x="123" y="147"/>
                    <a:pt x="123" y="147"/>
                  </a:cubicBezTo>
                  <a:cubicBezTo>
                    <a:pt x="133" y="155"/>
                    <a:pt x="133" y="155"/>
                    <a:pt x="133" y="155"/>
                  </a:cubicBezTo>
                  <a:cubicBezTo>
                    <a:pt x="129" y="163"/>
                    <a:pt x="129" y="163"/>
                    <a:pt x="129" y="163"/>
                  </a:cubicBezTo>
                  <a:cubicBezTo>
                    <a:pt x="142" y="376"/>
                    <a:pt x="142" y="376"/>
                    <a:pt x="142" y="376"/>
                  </a:cubicBezTo>
                  <a:lnTo>
                    <a:pt x="128" y="389"/>
                  </a:lnTo>
                  <a:close/>
                  <a:moveTo>
                    <a:pt x="173" y="156"/>
                  </a:moveTo>
                  <a:cubicBezTo>
                    <a:pt x="169" y="159"/>
                    <a:pt x="148" y="150"/>
                    <a:pt x="148" y="150"/>
                  </a:cubicBezTo>
                  <a:cubicBezTo>
                    <a:pt x="144" y="135"/>
                    <a:pt x="144" y="135"/>
                    <a:pt x="144" y="135"/>
                  </a:cubicBezTo>
                  <a:cubicBezTo>
                    <a:pt x="144" y="135"/>
                    <a:pt x="152" y="129"/>
                    <a:pt x="154" y="125"/>
                  </a:cubicBezTo>
                  <a:cubicBezTo>
                    <a:pt x="154" y="125"/>
                    <a:pt x="162" y="141"/>
                    <a:pt x="168" y="142"/>
                  </a:cubicBezTo>
                  <a:cubicBezTo>
                    <a:pt x="174" y="143"/>
                    <a:pt x="177" y="154"/>
                    <a:pt x="173" y="156"/>
                  </a:cubicBez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11">
              <a:extLst>
                <a:ext uri="{FF2B5EF4-FFF2-40B4-BE49-F238E27FC236}">
                  <a16:creationId xmlns:a16="http://schemas.microsoft.com/office/drawing/2014/main" id="{D7CCD874-C5D3-408F-B28D-4DD9916FEB1A}"/>
                </a:ext>
              </a:extLst>
            </p:cNvPr>
            <p:cNvSpPr>
              <a:spLocks noEditPoints="1"/>
            </p:cNvSpPr>
            <p:nvPr/>
          </p:nvSpPr>
          <p:spPr bwMode="auto">
            <a:xfrm flipH="1">
              <a:off x="5413025" y="3400139"/>
              <a:ext cx="830597" cy="995230"/>
            </a:xfrm>
            <a:custGeom>
              <a:avLst/>
              <a:gdLst>
                <a:gd name="T0" fmla="*/ 235 w 486"/>
                <a:gd name="T1" fmla="*/ 239 h 581"/>
                <a:gd name="T2" fmla="*/ 216 w 486"/>
                <a:gd name="T3" fmla="*/ 263 h 581"/>
                <a:gd name="T4" fmla="*/ 414 w 486"/>
                <a:gd name="T5" fmla="*/ 557 h 581"/>
                <a:gd name="T6" fmla="*/ 467 w 486"/>
                <a:gd name="T7" fmla="*/ 266 h 581"/>
                <a:gd name="T8" fmla="*/ 486 w 486"/>
                <a:gd name="T9" fmla="*/ 249 h 581"/>
                <a:gd name="T10" fmla="*/ 426 w 486"/>
                <a:gd name="T11" fmla="*/ 155 h 581"/>
                <a:gd name="T12" fmla="*/ 407 w 486"/>
                <a:gd name="T13" fmla="*/ 160 h 581"/>
                <a:gd name="T14" fmla="*/ 284 w 486"/>
                <a:gd name="T15" fmla="*/ 247 h 581"/>
                <a:gd name="T16" fmla="*/ 265 w 486"/>
                <a:gd name="T17" fmla="*/ 209 h 581"/>
                <a:gd name="T18" fmla="*/ 224 w 486"/>
                <a:gd name="T19" fmla="*/ 158 h 581"/>
                <a:gd name="T20" fmla="*/ 209 w 486"/>
                <a:gd name="T21" fmla="*/ 128 h 581"/>
                <a:gd name="T22" fmla="*/ 254 w 486"/>
                <a:gd name="T23" fmla="*/ 108 h 581"/>
                <a:gd name="T24" fmla="*/ 260 w 486"/>
                <a:gd name="T25" fmla="*/ 97 h 581"/>
                <a:gd name="T26" fmla="*/ 273 w 486"/>
                <a:gd name="T27" fmla="*/ 43 h 581"/>
                <a:gd name="T28" fmla="*/ 203 w 486"/>
                <a:gd name="T29" fmla="*/ 11 h 581"/>
                <a:gd name="T30" fmla="*/ 163 w 486"/>
                <a:gd name="T31" fmla="*/ 80 h 581"/>
                <a:gd name="T32" fmla="*/ 145 w 486"/>
                <a:gd name="T33" fmla="*/ 125 h 581"/>
                <a:gd name="T34" fmla="*/ 139 w 486"/>
                <a:gd name="T35" fmla="*/ 155 h 581"/>
                <a:gd name="T36" fmla="*/ 130 w 486"/>
                <a:gd name="T37" fmla="*/ 209 h 581"/>
                <a:gd name="T38" fmla="*/ 98 w 486"/>
                <a:gd name="T39" fmla="*/ 274 h 581"/>
                <a:gd name="T40" fmla="*/ 80 w 486"/>
                <a:gd name="T41" fmla="*/ 305 h 581"/>
                <a:gd name="T42" fmla="*/ 52 w 486"/>
                <a:gd name="T43" fmla="*/ 345 h 581"/>
                <a:gd name="T44" fmla="*/ 43 w 486"/>
                <a:gd name="T45" fmla="*/ 208 h 581"/>
                <a:gd name="T46" fmla="*/ 29 w 486"/>
                <a:gd name="T47" fmla="*/ 362 h 581"/>
                <a:gd name="T48" fmla="*/ 24 w 486"/>
                <a:gd name="T49" fmla="*/ 564 h 581"/>
                <a:gd name="T50" fmla="*/ 55 w 486"/>
                <a:gd name="T51" fmla="*/ 375 h 581"/>
                <a:gd name="T52" fmla="*/ 149 w 486"/>
                <a:gd name="T53" fmla="*/ 447 h 581"/>
                <a:gd name="T54" fmla="*/ 97 w 486"/>
                <a:gd name="T55" fmla="*/ 460 h 581"/>
                <a:gd name="T56" fmla="*/ 86 w 486"/>
                <a:gd name="T57" fmla="*/ 515 h 581"/>
                <a:gd name="T58" fmla="*/ 111 w 486"/>
                <a:gd name="T59" fmla="*/ 545 h 581"/>
                <a:gd name="T60" fmla="*/ 165 w 486"/>
                <a:gd name="T61" fmla="*/ 476 h 581"/>
                <a:gd name="T62" fmla="*/ 192 w 486"/>
                <a:gd name="T63" fmla="*/ 564 h 581"/>
                <a:gd name="T64" fmla="*/ 235 w 486"/>
                <a:gd name="T65" fmla="*/ 554 h 581"/>
                <a:gd name="T66" fmla="*/ 262 w 486"/>
                <a:gd name="T67" fmla="*/ 533 h 581"/>
                <a:gd name="T68" fmla="*/ 249 w 486"/>
                <a:gd name="T69" fmla="*/ 497 h 581"/>
                <a:gd name="T70" fmla="*/ 282 w 486"/>
                <a:gd name="T71" fmla="*/ 427 h 581"/>
                <a:gd name="T72" fmla="*/ 275 w 486"/>
                <a:gd name="T73" fmla="*/ 333 h 581"/>
                <a:gd name="T74" fmla="*/ 182 w 486"/>
                <a:gd name="T75" fmla="*/ 305 h 581"/>
                <a:gd name="T76" fmla="*/ 191 w 486"/>
                <a:gd name="T77" fmla="*/ 290 h 581"/>
                <a:gd name="T78" fmla="*/ 226 w 486"/>
                <a:gd name="T79" fmla="*/ 218 h 581"/>
                <a:gd name="T80" fmla="*/ 216 w 486"/>
                <a:gd name="T81" fmla="*/ 409 h 581"/>
                <a:gd name="T82" fmla="*/ 187 w 486"/>
                <a:gd name="T83" fmla="*/ 93 h 581"/>
                <a:gd name="T84" fmla="*/ 167 w 486"/>
                <a:gd name="T85" fmla="*/ 119 h 581"/>
                <a:gd name="T86" fmla="*/ 203 w 486"/>
                <a:gd name="T87" fmla="*/ 24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6" h="581">
                  <a:moveTo>
                    <a:pt x="226" y="218"/>
                  </a:moveTo>
                  <a:cubicBezTo>
                    <a:pt x="226" y="218"/>
                    <a:pt x="228" y="221"/>
                    <a:pt x="229" y="223"/>
                  </a:cubicBezTo>
                  <a:cubicBezTo>
                    <a:pt x="229" y="223"/>
                    <a:pt x="226" y="230"/>
                    <a:pt x="235" y="239"/>
                  </a:cubicBezTo>
                  <a:cubicBezTo>
                    <a:pt x="235" y="239"/>
                    <a:pt x="243" y="245"/>
                    <a:pt x="247" y="247"/>
                  </a:cubicBezTo>
                  <a:cubicBezTo>
                    <a:pt x="250" y="249"/>
                    <a:pt x="215" y="248"/>
                    <a:pt x="215" y="248"/>
                  </a:cubicBezTo>
                  <a:cubicBezTo>
                    <a:pt x="216" y="263"/>
                    <a:pt x="216" y="263"/>
                    <a:pt x="216" y="263"/>
                  </a:cubicBezTo>
                  <a:cubicBezTo>
                    <a:pt x="242" y="267"/>
                    <a:pt x="242" y="267"/>
                    <a:pt x="242" y="267"/>
                  </a:cubicBezTo>
                  <a:cubicBezTo>
                    <a:pt x="414" y="266"/>
                    <a:pt x="414" y="266"/>
                    <a:pt x="414" y="266"/>
                  </a:cubicBezTo>
                  <a:cubicBezTo>
                    <a:pt x="414" y="557"/>
                    <a:pt x="414" y="557"/>
                    <a:pt x="414" y="557"/>
                  </a:cubicBezTo>
                  <a:cubicBezTo>
                    <a:pt x="432" y="557"/>
                    <a:pt x="432" y="557"/>
                    <a:pt x="432" y="557"/>
                  </a:cubicBezTo>
                  <a:cubicBezTo>
                    <a:pt x="432" y="266"/>
                    <a:pt x="432" y="266"/>
                    <a:pt x="432" y="266"/>
                  </a:cubicBezTo>
                  <a:cubicBezTo>
                    <a:pt x="467" y="266"/>
                    <a:pt x="467" y="266"/>
                    <a:pt x="467" y="266"/>
                  </a:cubicBezTo>
                  <a:cubicBezTo>
                    <a:pt x="467" y="581"/>
                    <a:pt x="467" y="581"/>
                    <a:pt x="467" y="581"/>
                  </a:cubicBezTo>
                  <a:cubicBezTo>
                    <a:pt x="486" y="581"/>
                    <a:pt x="486" y="581"/>
                    <a:pt x="486" y="581"/>
                  </a:cubicBezTo>
                  <a:cubicBezTo>
                    <a:pt x="486" y="249"/>
                    <a:pt x="486" y="249"/>
                    <a:pt x="486" y="249"/>
                  </a:cubicBezTo>
                  <a:cubicBezTo>
                    <a:pt x="391" y="249"/>
                    <a:pt x="391" y="249"/>
                    <a:pt x="391" y="249"/>
                  </a:cubicBezTo>
                  <a:cubicBezTo>
                    <a:pt x="391" y="249"/>
                    <a:pt x="389" y="247"/>
                    <a:pt x="392" y="245"/>
                  </a:cubicBezTo>
                  <a:cubicBezTo>
                    <a:pt x="426" y="155"/>
                    <a:pt x="426" y="155"/>
                    <a:pt x="426" y="155"/>
                  </a:cubicBezTo>
                  <a:cubicBezTo>
                    <a:pt x="426" y="155"/>
                    <a:pt x="427" y="153"/>
                    <a:pt x="423" y="154"/>
                  </a:cubicBezTo>
                  <a:cubicBezTo>
                    <a:pt x="411" y="156"/>
                    <a:pt x="411" y="156"/>
                    <a:pt x="411" y="156"/>
                  </a:cubicBezTo>
                  <a:cubicBezTo>
                    <a:pt x="411" y="156"/>
                    <a:pt x="408" y="157"/>
                    <a:pt x="407" y="160"/>
                  </a:cubicBezTo>
                  <a:cubicBezTo>
                    <a:pt x="376" y="240"/>
                    <a:pt x="376" y="240"/>
                    <a:pt x="376" y="240"/>
                  </a:cubicBezTo>
                  <a:cubicBezTo>
                    <a:pt x="281" y="241"/>
                    <a:pt x="281" y="241"/>
                    <a:pt x="281" y="241"/>
                  </a:cubicBezTo>
                  <a:cubicBezTo>
                    <a:pt x="281" y="241"/>
                    <a:pt x="280" y="245"/>
                    <a:pt x="284" y="247"/>
                  </a:cubicBezTo>
                  <a:cubicBezTo>
                    <a:pt x="275" y="247"/>
                    <a:pt x="275" y="247"/>
                    <a:pt x="275" y="247"/>
                  </a:cubicBezTo>
                  <a:cubicBezTo>
                    <a:pt x="275" y="247"/>
                    <a:pt x="290" y="227"/>
                    <a:pt x="282" y="218"/>
                  </a:cubicBezTo>
                  <a:cubicBezTo>
                    <a:pt x="282" y="218"/>
                    <a:pt x="273" y="209"/>
                    <a:pt x="265" y="209"/>
                  </a:cubicBezTo>
                  <a:cubicBezTo>
                    <a:pt x="265" y="209"/>
                    <a:pt x="260" y="206"/>
                    <a:pt x="258" y="204"/>
                  </a:cubicBezTo>
                  <a:cubicBezTo>
                    <a:pt x="256" y="203"/>
                    <a:pt x="237" y="183"/>
                    <a:pt x="237" y="179"/>
                  </a:cubicBezTo>
                  <a:cubicBezTo>
                    <a:pt x="236" y="176"/>
                    <a:pt x="229" y="162"/>
                    <a:pt x="224" y="158"/>
                  </a:cubicBezTo>
                  <a:cubicBezTo>
                    <a:pt x="219" y="154"/>
                    <a:pt x="224" y="149"/>
                    <a:pt x="218" y="144"/>
                  </a:cubicBezTo>
                  <a:cubicBezTo>
                    <a:pt x="213" y="139"/>
                    <a:pt x="212" y="128"/>
                    <a:pt x="208" y="128"/>
                  </a:cubicBezTo>
                  <a:cubicBezTo>
                    <a:pt x="204" y="128"/>
                    <a:pt x="209" y="128"/>
                    <a:pt x="209" y="128"/>
                  </a:cubicBezTo>
                  <a:cubicBezTo>
                    <a:pt x="209" y="128"/>
                    <a:pt x="221" y="107"/>
                    <a:pt x="230" y="112"/>
                  </a:cubicBezTo>
                  <a:cubicBezTo>
                    <a:pt x="230" y="112"/>
                    <a:pt x="245" y="121"/>
                    <a:pt x="248" y="114"/>
                  </a:cubicBezTo>
                  <a:cubicBezTo>
                    <a:pt x="248" y="114"/>
                    <a:pt x="249" y="107"/>
                    <a:pt x="254" y="108"/>
                  </a:cubicBezTo>
                  <a:cubicBezTo>
                    <a:pt x="253" y="103"/>
                    <a:pt x="253" y="103"/>
                    <a:pt x="253" y="103"/>
                  </a:cubicBezTo>
                  <a:cubicBezTo>
                    <a:pt x="253" y="103"/>
                    <a:pt x="256" y="104"/>
                    <a:pt x="257" y="102"/>
                  </a:cubicBezTo>
                  <a:cubicBezTo>
                    <a:pt x="257" y="102"/>
                    <a:pt x="256" y="96"/>
                    <a:pt x="260" y="97"/>
                  </a:cubicBezTo>
                  <a:cubicBezTo>
                    <a:pt x="260" y="97"/>
                    <a:pt x="268" y="98"/>
                    <a:pt x="267" y="92"/>
                  </a:cubicBezTo>
                  <a:cubicBezTo>
                    <a:pt x="267" y="92"/>
                    <a:pt x="264" y="78"/>
                    <a:pt x="267" y="75"/>
                  </a:cubicBezTo>
                  <a:cubicBezTo>
                    <a:pt x="270" y="71"/>
                    <a:pt x="280" y="55"/>
                    <a:pt x="273" y="43"/>
                  </a:cubicBezTo>
                  <a:cubicBezTo>
                    <a:pt x="273" y="43"/>
                    <a:pt x="282" y="19"/>
                    <a:pt x="235" y="10"/>
                  </a:cubicBezTo>
                  <a:cubicBezTo>
                    <a:pt x="235" y="10"/>
                    <a:pt x="215" y="10"/>
                    <a:pt x="209" y="14"/>
                  </a:cubicBezTo>
                  <a:cubicBezTo>
                    <a:pt x="209" y="14"/>
                    <a:pt x="207" y="15"/>
                    <a:pt x="203" y="11"/>
                  </a:cubicBezTo>
                  <a:cubicBezTo>
                    <a:pt x="203" y="11"/>
                    <a:pt x="190" y="0"/>
                    <a:pt x="180" y="13"/>
                  </a:cubicBezTo>
                  <a:cubicBezTo>
                    <a:pt x="180" y="13"/>
                    <a:pt x="175" y="17"/>
                    <a:pt x="170" y="59"/>
                  </a:cubicBezTo>
                  <a:cubicBezTo>
                    <a:pt x="170" y="59"/>
                    <a:pt x="165" y="77"/>
                    <a:pt x="163" y="80"/>
                  </a:cubicBezTo>
                  <a:cubicBezTo>
                    <a:pt x="161" y="83"/>
                    <a:pt x="161" y="83"/>
                    <a:pt x="160" y="88"/>
                  </a:cubicBezTo>
                  <a:cubicBezTo>
                    <a:pt x="159" y="94"/>
                    <a:pt x="161" y="95"/>
                    <a:pt x="156" y="102"/>
                  </a:cubicBezTo>
                  <a:cubicBezTo>
                    <a:pt x="151" y="110"/>
                    <a:pt x="150" y="117"/>
                    <a:pt x="145" y="125"/>
                  </a:cubicBezTo>
                  <a:cubicBezTo>
                    <a:pt x="139" y="133"/>
                    <a:pt x="135" y="139"/>
                    <a:pt x="136" y="146"/>
                  </a:cubicBezTo>
                  <a:cubicBezTo>
                    <a:pt x="137" y="153"/>
                    <a:pt x="138" y="156"/>
                    <a:pt x="138" y="156"/>
                  </a:cubicBezTo>
                  <a:cubicBezTo>
                    <a:pt x="139" y="155"/>
                    <a:pt x="139" y="155"/>
                    <a:pt x="139" y="155"/>
                  </a:cubicBezTo>
                  <a:cubicBezTo>
                    <a:pt x="138" y="159"/>
                    <a:pt x="137" y="163"/>
                    <a:pt x="137" y="168"/>
                  </a:cubicBezTo>
                  <a:cubicBezTo>
                    <a:pt x="136" y="179"/>
                    <a:pt x="136" y="192"/>
                    <a:pt x="136" y="196"/>
                  </a:cubicBezTo>
                  <a:cubicBezTo>
                    <a:pt x="135" y="199"/>
                    <a:pt x="133" y="203"/>
                    <a:pt x="130" y="209"/>
                  </a:cubicBezTo>
                  <a:cubicBezTo>
                    <a:pt x="127" y="216"/>
                    <a:pt x="124" y="234"/>
                    <a:pt x="124" y="241"/>
                  </a:cubicBezTo>
                  <a:cubicBezTo>
                    <a:pt x="124" y="247"/>
                    <a:pt x="127" y="245"/>
                    <a:pt x="119" y="253"/>
                  </a:cubicBezTo>
                  <a:cubicBezTo>
                    <a:pt x="110" y="260"/>
                    <a:pt x="105" y="266"/>
                    <a:pt x="98" y="274"/>
                  </a:cubicBezTo>
                  <a:cubicBezTo>
                    <a:pt x="92" y="281"/>
                    <a:pt x="83" y="291"/>
                    <a:pt x="82" y="293"/>
                  </a:cubicBezTo>
                  <a:cubicBezTo>
                    <a:pt x="80" y="295"/>
                    <a:pt x="82" y="295"/>
                    <a:pt x="80" y="299"/>
                  </a:cubicBezTo>
                  <a:cubicBezTo>
                    <a:pt x="79" y="302"/>
                    <a:pt x="78" y="304"/>
                    <a:pt x="80" y="305"/>
                  </a:cubicBezTo>
                  <a:cubicBezTo>
                    <a:pt x="82" y="305"/>
                    <a:pt x="81" y="306"/>
                    <a:pt x="80" y="309"/>
                  </a:cubicBezTo>
                  <a:cubicBezTo>
                    <a:pt x="79" y="312"/>
                    <a:pt x="74" y="341"/>
                    <a:pt x="89" y="356"/>
                  </a:cubicBezTo>
                  <a:cubicBezTo>
                    <a:pt x="89" y="356"/>
                    <a:pt x="47" y="359"/>
                    <a:pt x="52" y="345"/>
                  </a:cubicBezTo>
                  <a:cubicBezTo>
                    <a:pt x="52" y="345"/>
                    <a:pt x="87" y="235"/>
                    <a:pt x="63" y="210"/>
                  </a:cubicBezTo>
                  <a:cubicBezTo>
                    <a:pt x="44" y="205"/>
                    <a:pt x="44" y="205"/>
                    <a:pt x="44" y="205"/>
                  </a:cubicBezTo>
                  <a:cubicBezTo>
                    <a:pt x="44" y="205"/>
                    <a:pt x="41" y="204"/>
                    <a:pt x="43" y="208"/>
                  </a:cubicBezTo>
                  <a:cubicBezTo>
                    <a:pt x="43" y="208"/>
                    <a:pt x="65" y="244"/>
                    <a:pt x="48" y="291"/>
                  </a:cubicBezTo>
                  <a:cubicBezTo>
                    <a:pt x="53" y="295"/>
                    <a:pt x="53" y="295"/>
                    <a:pt x="53" y="295"/>
                  </a:cubicBezTo>
                  <a:cubicBezTo>
                    <a:pt x="29" y="362"/>
                    <a:pt x="29" y="362"/>
                    <a:pt x="29" y="362"/>
                  </a:cubicBezTo>
                  <a:cubicBezTo>
                    <a:pt x="29" y="362"/>
                    <a:pt x="20" y="361"/>
                    <a:pt x="26" y="370"/>
                  </a:cubicBezTo>
                  <a:cubicBezTo>
                    <a:pt x="0" y="564"/>
                    <a:pt x="0" y="564"/>
                    <a:pt x="0" y="564"/>
                  </a:cubicBezTo>
                  <a:cubicBezTo>
                    <a:pt x="24" y="564"/>
                    <a:pt x="24" y="564"/>
                    <a:pt x="24" y="564"/>
                  </a:cubicBezTo>
                  <a:cubicBezTo>
                    <a:pt x="29" y="492"/>
                    <a:pt x="29" y="492"/>
                    <a:pt x="29" y="492"/>
                  </a:cubicBezTo>
                  <a:cubicBezTo>
                    <a:pt x="39" y="384"/>
                    <a:pt x="39" y="384"/>
                    <a:pt x="39" y="384"/>
                  </a:cubicBezTo>
                  <a:cubicBezTo>
                    <a:pt x="43" y="380"/>
                    <a:pt x="48" y="375"/>
                    <a:pt x="55" y="375"/>
                  </a:cubicBezTo>
                  <a:cubicBezTo>
                    <a:pt x="193" y="383"/>
                    <a:pt x="193" y="383"/>
                    <a:pt x="193" y="383"/>
                  </a:cubicBezTo>
                  <a:cubicBezTo>
                    <a:pt x="193" y="421"/>
                    <a:pt x="193" y="421"/>
                    <a:pt x="193" y="421"/>
                  </a:cubicBezTo>
                  <a:cubicBezTo>
                    <a:pt x="149" y="447"/>
                    <a:pt x="149" y="447"/>
                    <a:pt x="149" y="447"/>
                  </a:cubicBezTo>
                  <a:cubicBezTo>
                    <a:pt x="150" y="451"/>
                    <a:pt x="150" y="451"/>
                    <a:pt x="150" y="451"/>
                  </a:cubicBezTo>
                  <a:cubicBezTo>
                    <a:pt x="146" y="454"/>
                    <a:pt x="116" y="463"/>
                    <a:pt x="116" y="463"/>
                  </a:cubicBezTo>
                  <a:cubicBezTo>
                    <a:pt x="113" y="458"/>
                    <a:pt x="97" y="460"/>
                    <a:pt x="97" y="460"/>
                  </a:cubicBezTo>
                  <a:cubicBezTo>
                    <a:pt x="84" y="458"/>
                    <a:pt x="85" y="468"/>
                    <a:pt x="85" y="468"/>
                  </a:cubicBezTo>
                  <a:cubicBezTo>
                    <a:pt x="87" y="480"/>
                    <a:pt x="86" y="504"/>
                    <a:pt x="86" y="515"/>
                  </a:cubicBezTo>
                  <a:cubicBezTo>
                    <a:pt x="86" y="515"/>
                    <a:pt x="86" y="515"/>
                    <a:pt x="86" y="515"/>
                  </a:cubicBezTo>
                  <a:cubicBezTo>
                    <a:pt x="84" y="523"/>
                    <a:pt x="80" y="550"/>
                    <a:pt x="85" y="558"/>
                  </a:cubicBezTo>
                  <a:cubicBezTo>
                    <a:pt x="85" y="558"/>
                    <a:pt x="93" y="564"/>
                    <a:pt x="101" y="565"/>
                  </a:cubicBezTo>
                  <a:cubicBezTo>
                    <a:pt x="101" y="565"/>
                    <a:pt x="128" y="567"/>
                    <a:pt x="111" y="545"/>
                  </a:cubicBezTo>
                  <a:cubicBezTo>
                    <a:pt x="111" y="545"/>
                    <a:pt x="113" y="522"/>
                    <a:pt x="120" y="515"/>
                  </a:cubicBezTo>
                  <a:cubicBezTo>
                    <a:pt x="123" y="512"/>
                    <a:pt x="126" y="506"/>
                    <a:pt x="125" y="505"/>
                  </a:cubicBezTo>
                  <a:cubicBezTo>
                    <a:pt x="125" y="505"/>
                    <a:pt x="144" y="482"/>
                    <a:pt x="165" y="476"/>
                  </a:cubicBezTo>
                  <a:cubicBezTo>
                    <a:pt x="174" y="486"/>
                    <a:pt x="174" y="486"/>
                    <a:pt x="174" y="486"/>
                  </a:cubicBezTo>
                  <a:cubicBezTo>
                    <a:pt x="191" y="474"/>
                    <a:pt x="191" y="474"/>
                    <a:pt x="191" y="474"/>
                  </a:cubicBezTo>
                  <a:cubicBezTo>
                    <a:pt x="192" y="564"/>
                    <a:pt x="192" y="564"/>
                    <a:pt x="192" y="564"/>
                  </a:cubicBezTo>
                  <a:cubicBezTo>
                    <a:pt x="211" y="564"/>
                    <a:pt x="211" y="564"/>
                    <a:pt x="211" y="564"/>
                  </a:cubicBezTo>
                  <a:cubicBezTo>
                    <a:pt x="212" y="554"/>
                    <a:pt x="212" y="554"/>
                    <a:pt x="212" y="554"/>
                  </a:cubicBezTo>
                  <a:cubicBezTo>
                    <a:pt x="212" y="554"/>
                    <a:pt x="229" y="553"/>
                    <a:pt x="235" y="554"/>
                  </a:cubicBezTo>
                  <a:cubicBezTo>
                    <a:pt x="241" y="556"/>
                    <a:pt x="259" y="556"/>
                    <a:pt x="263" y="556"/>
                  </a:cubicBezTo>
                  <a:cubicBezTo>
                    <a:pt x="266" y="556"/>
                    <a:pt x="298" y="554"/>
                    <a:pt x="287" y="543"/>
                  </a:cubicBezTo>
                  <a:cubicBezTo>
                    <a:pt x="287" y="543"/>
                    <a:pt x="264" y="535"/>
                    <a:pt x="262" y="533"/>
                  </a:cubicBezTo>
                  <a:cubicBezTo>
                    <a:pt x="259" y="532"/>
                    <a:pt x="233" y="515"/>
                    <a:pt x="232" y="517"/>
                  </a:cubicBezTo>
                  <a:cubicBezTo>
                    <a:pt x="232" y="517"/>
                    <a:pt x="224" y="508"/>
                    <a:pt x="234" y="493"/>
                  </a:cubicBezTo>
                  <a:cubicBezTo>
                    <a:pt x="249" y="497"/>
                    <a:pt x="249" y="497"/>
                    <a:pt x="249" y="497"/>
                  </a:cubicBezTo>
                  <a:cubicBezTo>
                    <a:pt x="249" y="497"/>
                    <a:pt x="264" y="463"/>
                    <a:pt x="265" y="461"/>
                  </a:cubicBezTo>
                  <a:cubicBezTo>
                    <a:pt x="266" y="458"/>
                    <a:pt x="265" y="455"/>
                    <a:pt x="269" y="452"/>
                  </a:cubicBezTo>
                  <a:cubicBezTo>
                    <a:pt x="272" y="449"/>
                    <a:pt x="280" y="429"/>
                    <a:pt x="282" y="427"/>
                  </a:cubicBezTo>
                  <a:cubicBezTo>
                    <a:pt x="282" y="427"/>
                    <a:pt x="314" y="410"/>
                    <a:pt x="302" y="388"/>
                  </a:cubicBezTo>
                  <a:cubicBezTo>
                    <a:pt x="302" y="388"/>
                    <a:pt x="321" y="365"/>
                    <a:pt x="311" y="351"/>
                  </a:cubicBezTo>
                  <a:cubicBezTo>
                    <a:pt x="311" y="351"/>
                    <a:pt x="301" y="336"/>
                    <a:pt x="275" y="333"/>
                  </a:cubicBezTo>
                  <a:cubicBezTo>
                    <a:pt x="248" y="330"/>
                    <a:pt x="182" y="316"/>
                    <a:pt x="182" y="316"/>
                  </a:cubicBezTo>
                  <a:cubicBezTo>
                    <a:pt x="182" y="316"/>
                    <a:pt x="178" y="314"/>
                    <a:pt x="180" y="311"/>
                  </a:cubicBezTo>
                  <a:cubicBezTo>
                    <a:pt x="180" y="311"/>
                    <a:pt x="181" y="306"/>
                    <a:pt x="182" y="305"/>
                  </a:cubicBezTo>
                  <a:cubicBezTo>
                    <a:pt x="183" y="303"/>
                    <a:pt x="186" y="301"/>
                    <a:pt x="186" y="298"/>
                  </a:cubicBezTo>
                  <a:cubicBezTo>
                    <a:pt x="186" y="295"/>
                    <a:pt x="187" y="296"/>
                    <a:pt x="188" y="294"/>
                  </a:cubicBezTo>
                  <a:cubicBezTo>
                    <a:pt x="190" y="293"/>
                    <a:pt x="190" y="293"/>
                    <a:pt x="191" y="290"/>
                  </a:cubicBezTo>
                  <a:cubicBezTo>
                    <a:pt x="193" y="287"/>
                    <a:pt x="201" y="265"/>
                    <a:pt x="204" y="261"/>
                  </a:cubicBezTo>
                  <a:cubicBezTo>
                    <a:pt x="204" y="261"/>
                    <a:pt x="208" y="240"/>
                    <a:pt x="211" y="239"/>
                  </a:cubicBezTo>
                  <a:cubicBezTo>
                    <a:pt x="215" y="237"/>
                    <a:pt x="227" y="235"/>
                    <a:pt x="226" y="218"/>
                  </a:cubicBezTo>
                  <a:close/>
                  <a:moveTo>
                    <a:pt x="216" y="382"/>
                  </a:moveTo>
                  <a:cubicBezTo>
                    <a:pt x="219" y="387"/>
                    <a:pt x="241" y="398"/>
                    <a:pt x="241" y="398"/>
                  </a:cubicBezTo>
                  <a:cubicBezTo>
                    <a:pt x="236" y="398"/>
                    <a:pt x="216" y="409"/>
                    <a:pt x="216" y="409"/>
                  </a:cubicBezTo>
                  <a:lnTo>
                    <a:pt x="216" y="382"/>
                  </a:lnTo>
                  <a:close/>
                  <a:moveTo>
                    <a:pt x="167" y="119"/>
                  </a:moveTo>
                  <a:cubicBezTo>
                    <a:pt x="187" y="93"/>
                    <a:pt x="187" y="93"/>
                    <a:pt x="187" y="93"/>
                  </a:cubicBezTo>
                  <a:cubicBezTo>
                    <a:pt x="187" y="93"/>
                    <a:pt x="188" y="93"/>
                    <a:pt x="188" y="92"/>
                  </a:cubicBezTo>
                  <a:cubicBezTo>
                    <a:pt x="188" y="94"/>
                    <a:pt x="188" y="94"/>
                    <a:pt x="188" y="95"/>
                  </a:cubicBezTo>
                  <a:cubicBezTo>
                    <a:pt x="189" y="97"/>
                    <a:pt x="179" y="108"/>
                    <a:pt x="167" y="119"/>
                  </a:cubicBezTo>
                  <a:close/>
                  <a:moveTo>
                    <a:pt x="192" y="36"/>
                  </a:moveTo>
                  <a:cubicBezTo>
                    <a:pt x="189" y="15"/>
                    <a:pt x="199" y="19"/>
                    <a:pt x="199" y="19"/>
                  </a:cubicBezTo>
                  <a:cubicBezTo>
                    <a:pt x="202" y="19"/>
                    <a:pt x="203" y="24"/>
                    <a:pt x="203" y="24"/>
                  </a:cubicBezTo>
                  <a:cubicBezTo>
                    <a:pt x="200" y="24"/>
                    <a:pt x="192" y="36"/>
                    <a:pt x="192" y="36"/>
                  </a:cubicBezTo>
                  <a:close/>
                </a:path>
              </a:pathLst>
            </a:custGeom>
            <a:solidFill>
              <a:srgbClr val="0017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51" name="组合 50">
              <a:extLst>
                <a:ext uri="{FF2B5EF4-FFF2-40B4-BE49-F238E27FC236}">
                  <a16:creationId xmlns:a16="http://schemas.microsoft.com/office/drawing/2014/main" id="{8EFDD701-4D5C-4435-9AFB-C49C7E1D6B61}"/>
                </a:ext>
              </a:extLst>
            </p:cNvPr>
            <p:cNvGrpSpPr/>
            <p:nvPr/>
          </p:nvGrpSpPr>
          <p:grpSpPr>
            <a:xfrm>
              <a:off x="3566535" y="3328729"/>
              <a:ext cx="564894" cy="1058326"/>
              <a:chOff x="3850860" y="3307926"/>
              <a:chExt cx="575998" cy="1079129"/>
            </a:xfrm>
          </p:grpSpPr>
          <p:sp>
            <p:nvSpPr>
              <p:cNvPr id="58" name="Freeform 5">
                <a:extLst>
                  <a:ext uri="{FF2B5EF4-FFF2-40B4-BE49-F238E27FC236}">
                    <a16:creationId xmlns:a16="http://schemas.microsoft.com/office/drawing/2014/main" id="{5FB21B18-3B7C-4C00-B275-0EC6168A7D0E}"/>
                  </a:ext>
                </a:extLst>
              </p:cNvPr>
              <p:cNvSpPr>
                <a:spLocks noEditPoints="1"/>
              </p:cNvSpPr>
              <p:nvPr/>
            </p:nvSpPr>
            <p:spPr bwMode="auto">
              <a:xfrm>
                <a:off x="3850860" y="3307926"/>
                <a:ext cx="575998" cy="1079129"/>
              </a:xfrm>
              <a:custGeom>
                <a:avLst/>
                <a:gdLst>
                  <a:gd name="T0" fmla="*/ 271 w 278"/>
                  <a:gd name="T1" fmla="*/ 199 h 523"/>
                  <a:gd name="T2" fmla="*/ 253 w 278"/>
                  <a:gd name="T3" fmla="*/ 122 h 523"/>
                  <a:gd name="T4" fmla="*/ 193 w 278"/>
                  <a:gd name="T5" fmla="*/ 94 h 523"/>
                  <a:gd name="T6" fmla="*/ 199 w 278"/>
                  <a:gd name="T7" fmla="*/ 57 h 523"/>
                  <a:gd name="T8" fmla="*/ 131 w 278"/>
                  <a:gd name="T9" fmla="*/ 56 h 523"/>
                  <a:gd name="T10" fmla="*/ 120 w 278"/>
                  <a:gd name="T11" fmla="*/ 89 h 523"/>
                  <a:gd name="T12" fmla="*/ 66 w 278"/>
                  <a:gd name="T13" fmla="*/ 114 h 523"/>
                  <a:gd name="T14" fmla="*/ 23 w 278"/>
                  <a:gd name="T15" fmla="*/ 142 h 523"/>
                  <a:gd name="T16" fmla="*/ 2 w 278"/>
                  <a:gd name="T17" fmla="*/ 181 h 523"/>
                  <a:gd name="T18" fmla="*/ 6 w 278"/>
                  <a:gd name="T19" fmla="*/ 220 h 523"/>
                  <a:gd name="T20" fmla="*/ 21 w 278"/>
                  <a:gd name="T21" fmla="*/ 260 h 523"/>
                  <a:gd name="T22" fmla="*/ 26 w 278"/>
                  <a:gd name="T23" fmla="*/ 260 h 523"/>
                  <a:gd name="T24" fmla="*/ 28 w 278"/>
                  <a:gd name="T25" fmla="*/ 282 h 523"/>
                  <a:gd name="T26" fmla="*/ 17 w 278"/>
                  <a:gd name="T27" fmla="*/ 337 h 523"/>
                  <a:gd name="T28" fmla="*/ 64 w 278"/>
                  <a:gd name="T29" fmla="*/ 439 h 523"/>
                  <a:gd name="T30" fmla="*/ 56 w 278"/>
                  <a:gd name="T31" fmla="*/ 481 h 523"/>
                  <a:gd name="T32" fmla="*/ 67 w 278"/>
                  <a:gd name="T33" fmla="*/ 507 h 523"/>
                  <a:gd name="T34" fmla="*/ 73 w 278"/>
                  <a:gd name="T35" fmla="*/ 492 h 523"/>
                  <a:gd name="T36" fmla="*/ 141 w 278"/>
                  <a:gd name="T37" fmla="*/ 486 h 523"/>
                  <a:gd name="T38" fmla="*/ 159 w 278"/>
                  <a:gd name="T39" fmla="*/ 485 h 523"/>
                  <a:gd name="T40" fmla="*/ 185 w 278"/>
                  <a:gd name="T41" fmla="*/ 507 h 523"/>
                  <a:gd name="T42" fmla="*/ 196 w 278"/>
                  <a:gd name="T43" fmla="*/ 495 h 523"/>
                  <a:gd name="T44" fmla="*/ 201 w 278"/>
                  <a:gd name="T45" fmla="*/ 480 h 523"/>
                  <a:gd name="T46" fmla="*/ 250 w 278"/>
                  <a:gd name="T47" fmla="*/ 482 h 523"/>
                  <a:gd name="T48" fmla="*/ 258 w 278"/>
                  <a:gd name="T49" fmla="*/ 480 h 523"/>
                  <a:gd name="T50" fmla="*/ 212 w 278"/>
                  <a:gd name="T51" fmla="*/ 464 h 523"/>
                  <a:gd name="T52" fmla="*/ 201 w 278"/>
                  <a:gd name="T53" fmla="*/ 446 h 523"/>
                  <a:gd name="T54" fmla="*/ 225 w 278"/>
                  <a:gd name="T55" fmla="*/ 405 h 523"/>
                  <a:gd name="T56" fmla="*/ 267 w 278"/>
                  <a:gd name="T57" fmla="*/ 255 h 523"/>
                  <a:gd name="T58" fmla="*/ 66 w 278"/>
                  <a:gd name="T59" fmla="*/ 245 h 523"/>
                  <a:gd name="T60" fmla="*/ 47 w 278"/>
                  <a:gd name="T61" fmla="*/ 223 h 523"/>
                  <a:gd name="T62" fmla="*/ 42 w 278"/>
                  <a:gd name="T63" fmla="*/ 188 h 523"/>
                  <a:gd name="T64" fmla="*/ 70 w 278"/>
                  <a:gd name="T65" fmla="*/ 164 h 523"/>
                  <a:gd name="T66" fmla="*/ 66 w 278"/>
                  <a:gd name="T67" fmla="*/ 245 h 523"/>
                  <a:gd name="T68" fmla="*/ 138 w 278"/>
                  <a:gd name="T69" fmla="*/ 454 h 523"/>
                  <a:gd name="T70" fmla="*/ 98 w 278"/>
                  <a:gd name="T71" fmla="*/ 427 h 523"/>
                  <a:gd name="T72" fmla="*/ 92 w 278"/>
                  <a:gd name="T73" fmla="*/ 389 h 523"/>
                  <a:gd name="T74" fmla="*/ 133 w 278"/>
                  <a:gd name="T75" fmla="*/ 363 h 523"/>
                  <a:gd name="T76" fmla="*/ 161 w 278"/>
                  <a:gd name="T77" fmla="*/ 455 h 523"/>
                  <a:gd name="T78" fmla="*/ 159 w 278"/>
                  <a:gd name="T79" fmla="*/ 369 h 523"/>
                  <a:gd name="T80" fmla="*/ 189 w 278"/>
                  <a:gd name="T81" fmla="*/ 378 h 523"/>
                  <a:gd name="T82" fmla="*/ 180 w 278"/>
                  <a:gd name="T83" fmla="*/ 409 h 523"/>
                  <a:gd name="T84" fmla="*/ 171 w 278"/>
                  <a:gd name="T85" fmla="*/ 441 h 523"/>
                  <a:gd name="T86" fmla="*/ 161 w 278"/>
                  <a:gd name="T87" fmla="*/ 455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523">
                    <a:moveTo>
                      <a:pt x="275" y="228"/>
                    </a:moveTo>
                    <a:cubicBezTo>
                      <a:pt x="277" y="225"/>
                      <a:pt x="275" y="223"/>
                      <a:pt x="273" y="220"/>
                    </a:cubicBezTo>
                    <a:cubicBezTo>
                      <a:pt x="271" y="218"/>
                      <a:pt x="272" y="206"/>
                      <a:pt x="271" y="199"/>
                    </a:cubicBezTo>
                    <a:cubicBezTo>
                      <a:pt x="270" y="191"/>
                      <a:pt x="266" y="178"/>
                      <a:pt x="263" y="169"/>
                    </a:cubicBezTo>
                    <a:cubicBezTo>
                      <a:pt x="260" y="159"/>
                      <a:pt x="253" y="142"/>
                      <a:pt x="253" y="138"/>
                    </a:cubicBezTo>
                    <a:cubicBezTo>
                      <a:pt x="252" y="135"/>
                      <a:pt x="254" y="126"/>
                      <a:pt x="253" y="122"/>
                    </a:cubicBezTo>
                    <a:cubicBezTo>
                      <a:pt x="252" y="117"/>
                      <a:pt x="248" y="117"/>
                      <a:pt x="241" y="114"/>
                    </a:cubicBezTo>
                    <a:cubicBezTo>
                      <a:pt x="233" y="111"/>
                      <a:pt x="213" y="102"/>
                      <a:pt x="207" y="98"/>
                    </a:cubicBezTo>
                    <a:cubicBezTo>
                      <a:pt x="201" y="95"/>
                      <a:pt x="195" y="94"/>
                      <a:pt x="193" y="94"/>
                    </a:cubicBezTo>
                    <a:cubicBezTo>
                      <a:pt x="191" y="94"/>
                      <a:pt x="189" y="91"/>
                      <a:pt x="189" y="91"/>
                    </a:cubicBezTo>
                    <a:cubicBezTo>
                      <a:pt x="191" y="89"/>
                      <a:pt x="192" y="82"/>
                      <a:pt x="192" y="82"/>
                    </a:cubicBezTo>
                    <a:cubicBezTo>
                      <a:pt x="202" y="69"/>
                      <a:pt x="199" y="57"/>
                      <a:pt x="199" y="57"/>
                    </a:cubicBezTo>
                    <a:cubicBezTo>
                      <a:pt x="202" y="23"/>
                      <a:pt x="188" y="19"/>
                      <a:pt x="188" y="19"/>
                    </a:cubicBezTo>
                    <a:cubicBezTo>
                      <a:pt x="163" y="0"/>
                      <a:pt x="138" y="22"/>
                      <a:pt x="138" y="22"/>
                    </a:cubicBezTo>
                    <a:cubicBezTo>
                      <a:pt x="127" y="32"/>
                      <a:pt x="131" y="56"/>
                      <a:pt x="131" y="56"/>
                    </a:cubicBezTo>
                    <a:cubicBezTo>
                      <a:pt x="123" y="57"/>
                      <a:pt x="134" y="79"/>
                      <a:pt x="134" y="79"/>
                    </a:cubicBezTo>
                    <a:cubicBezTo>
                      <a:pt x="133" y="80"/>
                      <a:pt x="136" y="85"/>
                      <a:pt x="136" y="85"/>
                    </a:cubicBezTo>
                    <a:cubicBezTo>
                      <a:pt x="133" y="85"/>
                      <a:pt x="123" y="88"/>
                      <a:pt x="120" y="89"/>
                    </a:cubicBezTo>
                    <a:cubicBezTo>
                      <a:pt x="117" y="90"/>
                      <a:pt x="91" y="91"/>
                      <a:pt x="91" y="91"/>
                    </a:cubicBezTo>
                    <a:cubicBezTo>
                      <a:pt x="72" y="93"/>
                      <a:pt x="77" y="106"/>
                      <a:pt x="77" y="106"/>
                    </a:cubicBezTo>
                    <a:cubicBezTo>
                      <a:pt x="77" y="106"/>
                      <a:pt x="69" y="112"/>
                      <a:pt x="66" y="114"/>
                    </a:cubicBezTo>
                    <a:cubicBezTo>
                      <a:pt x="63" y="117"/>
                      <a:pt x="61" y="119"/>
                      <a:pt x="56" y="125"/>
                    </a:cubicBezTo>
                    <a:cubicBezTo>
                      <a:pt x="51" y="130"/>
                      <a:pt x="51" y="127"/>
                      <a:pt x="46" y="128"/>
                    </a:cubicBezTo>
                    <a:cubicBezTo>
                      <a:pt x="40" y="130"/>
                      <a:pt x="27" y="138"/>
                      <a:pt x="23" y="142"/>
                    </a:cubicBezTo>
                    <a:cubicBezTo>
                      <a:pt x="19" y="147"/>
                      <a:pt x="12" y="151"/>
                      <a:pt x="8" y="152"/>
                    </a:cubicBezTo>
                    <a:cubicBezTo>
                      <a:pt x="4" y="153"/>
                      <a:pt x="5" y="162"/>
                      <a:pt x="3" y="167"/>
                    </a:cubicBezTo>
                    <a:cubicBezTo>
                      <a:pt x="0" y="172"/>
                      <a:pt x="5" y="178"/>
                      <a:pt x="2" y="181"/>
                    </a:cubicBezTo>
                    <a:cubicBezTo>
                      <a:pt x="0" y="183"/>
                      <a:pt x="2" y="186"/>
                      <a:pt x="2" y="193"/>
                    </a:cubicBezTo>
                    <a:cubicBezTo>
                      <a:pt x="3" y="200"/>
                      <a:pt x="3" y="207"/>
                      <a:pt x="6" y="212"/>
                    </a:cubicBezTo>
                    <a:cubicBezTo>
                      <a:pt x="8" y="218"/>
                      <a:pt x="6" y="214"/>
                      <a:pt x="6" y="220"/>
                    </a:cubicBezTo>
                    <a:cubicBezTo>
                      <a:pt x="6" y="225"/>
                      <a:pt x="8" y="229"/>
                      <a:pt x="12" y="235"/>
                    </a:cubicBezTo>
                    <a:cubicBezTo>
                      <a:pt x="16" y="241"/>
                      <a:pt x="20" y="260"/>
                      <a:pt x="20" y="260"/>
                    </a:cubicBezTo>
                    <a:cubicBezTo>
                      <a:pt x="20" y="260"/>
                      <a:pt x="21" y="262"/>
                      <a:pt x="21" y="260"/>
                    </a:cubicBezTo>
                    <a:cubicBezTo>
                      <a:pt x="21" y="257"/>
                      <a:pt x="26" y="256"/>
                      <a:pt x="26" y="256"/>
                    </a:cubicBezTo>
                    <a:cubicBezTo>
                      <a:pt x="28" y="257"/>
                      <a:pt x="28" y="257"/>
                      <a:pt x="28" y="257"/>
                    </a:cubicBezTo>
                    <a:cubicBezTo>
                      <a:pt x="26" y="260"/>
                      <a:pt x="26" y="260"/>
                      <a:pt x="26" y="260"/>
                    </a:cubicBezTo>
                    <a:cubicBezTo>
                      <a:pt x="21" y="264"/>
                      <a:pt x="34" y="279"/>
                      <a:pt x="34" y="279"/>
                    </a:cubicBezTo>
                    <a:cubicBezTo>
                      <a:pt x="31" y="281"/>
                      <a:pt x="31" y="281"/>
                      <a:pt x="31" y="281"/>
                    </a:cubicBezTo>
                    <a:cubicBezTo>
                      <a:pt x="31" y="281"/>
                      <a:pt x="31" y="281"/>
                      <a:pt x="28" y="282"/>
                    </a:cubicBezTo>
                    <a:cubicBezTo>
                      <a:pt x="24" y="283"/>
                      <a:pt x="19" y="295"/>
                      <a:pt x="14" y="298"/>
                    </a:cubicBezTo>
                    <a:cubicBezTo>
                      <a:pt x="10" y="301"/>
                      <a:pt x="11" y="305"/>
                      <a:pt x="11" y="309"/>
                    </a:cubicBezTo>
                    <a:cubicBezTo>
                      <a:pt x="11" y="313"/>
                      <a:pt x="15" y="324"/>
                      <a:pt x="17" y="337"/>
                    </a:cubicBezTo>
                    <a:cubicBezTo>
                      <a:pt x="19" y="349"/>
                      <a:pt x="43" y="389"/>
                      <a:pt x="46" y="395"/>
                    </a:cubicBezTo>
                    <a:cubicBezTo>
                      <a:pt x="49" y="402"/>
                      <a:pt x="57" y="432"/>
                      <a:pt x="57" y="436"/>
                    </a:cubicBezTo>
                    <a:cubicBezTo>
                      <a:pt x="56" y="441"/>
                      <a:pt x="64" y="439"/>
                      <a:pt x="64" y="439"/>
                    </a:cubicBezTo>
                    <a:cubicBezTo>
                      <a:pt x="70" y="438"/>
                      <a:pt x="62" y="456"/>
                      <a:pt x="62" y="456"/>
                    </a:cubicBezTo>
                    <a:cubicBezTo>
                      <a:pt x="39" y="467"/>
                      <a:pt x="47" y="480"/>
                      <a:pt x="47" y="480"/>
                    </a:cubicBezTo>
                    <a:cubicBezTo>
                      <a:pt x="48" y="481"/>
                      <a:pt x="51" y="481"/>
                      <a:pt x="56" y="481"/>
                    </a:cubicBezTo>
                    <a:cubicBezTo>
                      <a:pt x="51" y="493"/>
                      <a:pt x="61" y="492"/>
                      <a:pt x="61" y="492"/>
                    </a:cubicBezTo>
                    <a:cubicBezTo>
                      <a:pt x="54" y="494"/>
                      <a:pt x="58" y="506"/>
                      <a:pt x="58" y="506"/>
                    </a:cubicBezTo>
                    <a:cubicBezTo>
                      <a:pt x="65" y="518"/>
                      <a:pt x="67" y="507"/>
                      <a:pt x="67" y="507"/>
                    </a:cubicBezTo>
                    <a:cubicBezTo>
                      <a:pt x="71" y="507"/>
                      <a:pt x="71" y="507"/>
                      <a:pt x="71" y="507"/>
                    </a:cubicBezTo>
                    <a:cubicBezTo>
                      <a:pt x="71" y="513"/>
                      <a:pt x="77" y="511"/>
                      <a:pt x="77" y="511"/>
                    </a:cubicBezTo>
                    <a:cubicBezTo>
                      <a:pt x="81" y="501"/>
                      <a:pt x="73" y="492"/>
                      <a:pt x="73" y="492"/>
                    </a:cubicBezTo>
                    <a:cubicBezTo>
                      <a:pt x="70" y="490"/>
                      <a:pt x="75" y="488"/>
                      <a:pt x="75" y="488"/>
                    </a:cubicBezTo>
                    <a:cubicBezTo>
                      <a:pt x="141" y="481"/>
                      <a:pt x="141" y="481"/>
                      <a:pt x="141" y="481"/>
                    </a:cubicBezTo>
                    <a:cubicBezTo>
                      <a:pt x="141" y="486"/>
                      <a:pt x="141" y="486"/>
                      <a:pt x="141" y="486"/>
                    </a:cubicBezTo>
                    <a:cubicBezTo>
                      <a:pt x="143" y="488"/>
                      <a:pt x="157" y="487"/>
                      <a:pt x="157" y="487"/>
                    </a:cubicBezTo>
                    <a:cubicBezTo>
                      <a:pt x="157" y="487"/>
                      <a:pt x="157" y="488"/>
                      <a:pt x="157" y="485"/>
                    </a:cubicBezTo>
                    <a:cubicBezTo>
                      <a:pt x="157" y="485"/>
                      <a:pt x="158" y="484"/>
                      <a:pt x="159" y="485"/>
                    </a:cubicBezTo>
                    <a:cubicBezTo>
                      <a:pt x="164" y="485"/>
                      <a:pt x="186" y="494"/>
                      <a:pt x="186" y="494"/>
                    </a:cubicBezTo>
                    <a:cubicBezTo>
                      <a:pt x="186" y="496"/>
                      <a:pt x="186" y="496"/>
                      <a:pt x="186" y="496"/>
                    </a:cubicBezTo>
                    <a:cubicBezTo>
                      <a:pt x="182" y="496"/>
                      <a:pt x="184" y="505"/>
                      <a:pt x="185" y="507"/>
                    </a:cubicBezTo>
                    <a:cubicBezTo>
                      <a:pt x="185" y="508"/>
                      <a:pt x="185" y="508"/>
                      <a:pt x="186" y="509"/>
                    </a:cubicBezTo>
                    <a:cubicBezTo>
                      <a:pt x="188" y="523"/>
                      <a:pt x="204" y="514"/>
                      <a:pt x="204" y="514"/>
                    </a:cubicBezTo>
                    <a:cubicBezTo>
                      <a:pt x="215" y="499"/>
                      <a:pt x="196" y="495"/>
                      <a:pt x="196" y="495"/>
                    </a:cubicBezTo>
                    <a:cubicBezTo>
                      <a:pt x="189" y="495"/>
                      <a:pt x="195" y="493"/>
                      <a:pt x="195" y="493"/>
                    </a:cubicBezTo>
                    <a:cubicBezTo>
                      <a:pt x="197" y="492"/>
                      <a:pt x="194" y="483"/>
                      <a:pt x="193" y="480"/>
                    </a:cubicBezTo>
                    <a:cubicBezTo>
                      <a:pt x="197" y="480"/>
                      <a:pt x="200" y="480"/>
                      <a:pt x="201" y="480"/>
                    </a:cubicBezTo>
                    <a:cubicBezTo>
                      <a:pt x="202" y="479"/>
                      <a:pt x="202" y="479"/>
                      <a:pt x="202" y="479"/>
                    </a:cubicBezTo>
                    <a:cubicBezTo>
                      <a:pt x="245" y="479"/>
                      <a:pt x="245" y="479"/>
                      <a:pt x="245" y="479"/>
                    </a:cubicBezTo>
                    <a:cubicBezTo>
                      <a:pt x="251" y="479"/>
                      <a:pt x="250" y="482"/>
                      <a:pt x="250" y="482"/>
                    </a:cubicBezTo>
                    <a:cubicBezTo>
                      <a:pt x="245" y="485"/>
                      <a:pt x="254" y="493"/>
                      <a:pt x="254" y="493"/>
                    </a:cubicBezTo>
                    <a:cubicBezTo>
                      <a:pt x="261" y="508"/>
                      <a:pt x="269" y="495"/>
                      <a:pt x="269" y="495"/>
                    </a:cubicBezTo>
                    <a:cubicBezTo>
                      <a:pt x="276" y="481"/>
                      <a:pt x="258" y="480"/>
                      <a:pt x="258" y="480"/>
                    </a:cubicBezTo>
                    <a:cubicBezTo>
                      <a:pt x="260" y="478"/>
                      <a:pt x="259" y="472"/>
                      <a:pt x="259" y="472"/>
                    </a:cubicBezTo>
                    <a:cubicBezTo>
                      <a:pt x="258" y="467"/>
                      <a:pt x="254" y="467"/>
                      <a:pt x="254" y="467"/>
                    </a:cubicBezTo>
                    <a:cubicBezTo>
                      <a:pt x="212" y="464"/>
                      <a:pt x="212" y="464"/>
                      <a:pt x="212" y="464"/>
                    </a:cubicBezTo>
                    <a:cubicBezTo>
                      <a:pt x="208" y="464"/>
                      <a:pt x="205" y="464"/>
                      <a:pt x="201" y="464"/>
                    </a:cubicBezTo>
                    <a:cubicBezTo>
                      <a:pt x="201" y="462"/>
                      <a:pt x="200" y="461"/>
                      <a:pt x="200" y="460"/>
                    </a:cubicBezTo>
                    <a:cubicBezTo>
                      <a:pt x="198" y="456"/>
                      <a:pt x="201" y="446"/>
                      <a:pt x="201" y="446"/>
                    </a:cubicBezTo>
                    <a:cubicBezTo>
                      <a:pt x="205" y="448"/>
                      <a:pt x="213" y="443"/>
                      <a:pt x="213" y="443"/>
                    </a:cubicBezTo>
                    <a:cubicBezTo>
                      <a:pt x="213" y="443"/>
                      <a:pt x="216" y="446"/>
                      <a:pt x="214" y="443"/>
                    </a:cubicBezTo>
                    <a:cubicBezTo>
                      <a:pt x="213" y="440"/>
                      <a:pt x="225" y="405"/>
                      <a:pt x="225" y="405"/>
                    </a:cubicBezTo>
                    <a:cubicBezTo>
                      <a:pt x="235" y="395"/>
                      <a:pt x="265" y="342"/>
                      <a:pt x="265" y="342"/>
                    </a:cubicBezTo>
                    <a:cubicBezTo>
                      <a:pt x="278" y="310"/>
                      <a:pt x="258" y="285"/>
                      <a:pt x="258" y="285"/>
                    </a:cubicBezTo>
                    <a:cubicBezTo>
                      <a:pt x="256" y="279"/>
                      <a:pt x="267" y="255"/>
                      <a:pt x="267" y="255"/>
                    </a:cubicBezTo>
                    <a:cubicBezTo>
                      <a:pt x="268" y="249"/>
                      <a:pt x="262" y="250"/>
                      <a:pt x="262" y="250"/>
                    </a:cubicBezTo>
                    <a:cubicBezTo>
                      <a:pt x="270" y="246"/>
                      <a:pt x="273" y="232"/>
                      <a:pt x="275" y="228"/>
                    </a:cubicBezTo>
                    <a:close/>
                    <a:moveTo>
                      <a:pt x="66" y="245"/>
                    </a:moveTo>
                    <a:cubicBezTo>
                      <a:pt x="64" y="242"/>
                      <a:pt x="59" y="240"/>
                      <a:pt x="56" y="237"/>
                    </a:cubicBezTo>
                    <a:cubicBezTo>
                      <a:pt x="54" y="234"/>
                      <a:pt x="53" y="233"/>
                      <a:pt x="51" y="229"/>
                    </a:cubicBezTo>
                    <a:cubicBezTo>
                      <a:pt x="49" y="225"/>
                      <a:pt x="48" y="226"/>
                      <a:pt x="47" y="223"/>
                    </a:cubicBezTo>
                    <a:cubicBezTo>
                      <a:pt x="47" y="221"/>
                      <a:pt x="47" y="216"/>
                      <a:pt x="45" y="212"/>
                    </a:cubicBezTo>
                    <a:cubicBezTo>
                      <a:pt x="43" y="208"/>
                      <a:pt x="43" y="211"/>
                      <a:pt x="41" y="207"/>
                    </a:cubicBezTo>
                    <a:cubicBezTo>
                      <a:pt x="38" y="202"/>
                      <a:pt x="42" y="188"/>
                      <a:pt x="42" y="188"/>
                    </a:cubicBezTo>
                    <a:cubicBezTo>
                      <a:pt x="42" y="188"/>
                      <a:pt x="44" y="188"/>
                      <a:pt x="46" y="187"/>
                    </a:cubicBezTo>
                    <a:cubicBezTo>
                      <a:pt x="49" y="186"/>
                      <a:pt x="53" y="180"/>
                      <a:pt x="56" y="176"/>
                    </a:cubicBezTo>
                    <a:cubicBezTo>
                      <a:pt x="59" y="172"/>
                      <a:pt x="70" y="164"/>
                      <a:pt x="70" y="164"/>
                    </a:cubicBezTo>
                    <a:cubicBezTo>
                      <a:pt x="71" y="167"/>
                      <a:pt x="73" y="210"/>
                      <a:pt x="70" y="219"/>
                    </a:cubicBezTo>
                    <a:cubicBezTo>
                      <a:pt x="68" y="227"/>
                      <a:pt x="67" y="244"/>
                      <a:pt x="67" y="244"/>
                    </a:cubicBezTo>
                    <a:cubicBezTo>
                      <a:pt x="67" y="244"/>
                      <a:pt x="67" y="249"/>
                      <a:pt x="66" y="245"/>
                    </a:cubicBezTo>
                    <a:close/>
                    <a:moveTo>
                      <a:pt x="141" y="408"/>
                    </a:moveTo>
                    <a:cubicBezTo>
                      <a:pt x="141" y="410"/>
                      <a:pt x="139" y="413"/>
                      <a:pt x="139" y="413"/>
                    </a:cubicBezTo>
                    <a:cubicBezTo>
                      <a:pt x="138" y="454"/>
                      <a:pt x="138" y="454"/>
                      <a:pt x="138" y="454"/>
                    </a:cubicBezTo>
                    <a:cubicBezTo>
                      <a:pt x="136" y="456"/>
                      <a:pt x="136" y="459"/>
                      <a:pt x="136" y="459"/>
                    </a:cubicBezTo>
                    <a:cubicBezTo>
                      <a:pt x="108" y="466"/>
                      <a:pt x="108" y="466"/>
                      <a:pt x="108" y="466"/>
                    </a:cubicBezTo>
                    <a:cubicBezTo>
                      <a:pt x="108" y="456"/>
                      <a:pt x="99" y="430"/>
                      <a:pt x="98" y="427"/>
                    </a:cubicBezTo>
                    <a:cubicBezTo>
                      <a:pt x="97" y="423"/>
                      <a:pt x="96" y="407"/>
                      <a:pt x="96" y="404"/>
                    </a:cubicBezTo>
                    <a:cubicBezTo>
                      <a:pt x="96" y="402"/>
                      <a:pt x="94" y="397"/>
                      <a:pt x="91" y="395"/>
                    </a:cubicBezTo>
                    <a:cubicBezTo>
                      <a:pt x="89" y="393"/>
                      <a:pt x="91" y="392"/>
                      <a:pt x="92" y="389"/>
                    </a:cubicBezTo>
                    <a:cubicBezTo>
                      <a:pt x="92" y="385"/>
                      <a:pt x="89" y="386"/>
                      <a:pt x="88" y="383"/>
                    </a:cubicBezTo>
                    <a:cubicBezTo>
                      <a:pt x="88" y="380"/>
                      <a:pt x="84" y="356"/>
                      <a:pt x="84" y="356"/>
                    </a:cubicBezTo>
                    <a:cubicBezTo>
                      <a:pt x="93" y="363"/>
                      <a:pt x="133" y="363"/>
                      <a:pt x="133" y="363"/>
                    </a:cubicBezTo>
                    <a:cubicBezTo>
                      <a:pt x="132" y="367"/>
                      <a:pt x="141" y="369"/>
                      <a:pt x="141" y="369"/>
                    </a:cubicBezTo>
                    <a:lnTo>
                      <a:pt x="141" y="408"/>
                    </a:lnTo>
                    <a:close/>
                    <a:moveTo>
                      <a:pt x="161" y="455"/>
                    </a:moveTo>
                    <a:cubicBezTo>
                      <a:pt x="161" y="413"/>
                      <a:pt x="161" y="413"/>
                      <a:pt x="161" y="413"/>
                    </a:cubicBezTo>
                    <a:cubicBezTo>
                      <a:pt x="160" y="413"/>
                      <a:pt x="159" y="409"/>
                      <a:pt x="159" y="409"/>
                    </a:cubicBezTo>
                    <a:cubicBezTo>
                      <a:pt x="159" y="369"/>
                      <a:pt x="159" y="369"/>
                      <a:pt x="159" y="369"/>
                    </a:cubicBezTo>
                    <a:cubicBezTo>
                      <a:pt x="170" y="368"/>
                      <a:pt x="169" y="362"/>
                      <a:pt x="169" y="362"/>
                    </a:cubicBezTo>
                    <a:cubicBezTo>
                      <a:pt x="172" y="362"/>
                      <a:pt x="191" y="360"/>
                      <a:pt x="191" y="360"/>
                    </a:cubicBezTo>
                    <a:cubicBezTo>
                      <a:pt x="191" y="360"/>
                      <a:pt x="190" y="374"/>
                      <a:pt x="189" y="378"/>
                    </a:cubicBezTo>
                    <a:cubicBezTo>
                      <a:pt x="189" y="381"/>
                      <a:pt x="189" y="385"/>
                      <a:pt x="189" y="390"/>
                    </a:cubicBezTo>
                    <a:cubicBezTo>
                      <a:pt x="189" y="395"/>
                      <a:pt x="189" y="394"/>
                      <a:pt x="184" y="396"/>
                    </a:cubicBezTo>
                    <a:cubicBezTo>
                      <a:pt x="180" y="399"/>
                      <a:pt x="180" y="405"/>
                      <a:pt x="180" y="409"/>
                    </a:cubicBezTo>
                    <a:cubicBezTo>
                      <a:pt x="180" y="412"/>
                      <a:pt x="177" y="418"/>
                      <a:pt x="176" y="422"/>
                    </a:cubicBezTo>
                    <a:cubicBezTo>
                      <a:pt x="176" y="425"/>
                      <a:pt x="175" y="426"/>
                      <a:pt x="173" y="429"/>
                    </a:cubicBezTo>
                    <a:cubicBezTo>
                      <a:pt x="172" y="432"/>
                      <a:pt x="173" y="438"/>
                      <a:pt x="171" y="441"/>
                    </a:cubicBezTo>
                    <a:cubicBezTo>
                      <a:pt x="169" y="445"/>
                      <a:pt x="167" y="449"/>
                      <a:pt x="167" y="449"/>
                    </a:cubicBezTo>
                    <a:cubicBezTo>
                      <a:pt x="167" y="452"/>
                      <a:pt x="166" y="456"/>
                      <a:pt x="165" y="458"/>
                    </a:cubicBezTo>
                    <a:cubicBezTo>
                      <a:pt x="161" y="456"/>
                      <a:pt x="161" y="455"/>
                      <a:pt x="161" y="455"/>
                    </a:cubicBezTo>
                    <a:close/>
                  </a:path>
                </a:pathLst>
              </a:custGeom>
              <a:solidFill>
                <a:srgbClr val="00171E"/>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9" name="Freeform 6">
                <a:extLst>
                  <a:ext uri="{FF2B5EF4-FFF2-40B4-BE49-F238E27FC236}">
                    <a16:creationId xmlns:a16="http://schemas.microsoft.com/office/drawing/2014/main" id="{66AB580D-0AE0-40C7-95FF-647E5C884F85}"/>
                  </a:ext>
                </a:extLst>
              </p:cNvPr>
              <p:cNvSpPr>
                <a:spLocks/>
              </p:cNvSpPr>
              <p:nvPr/>
            </p:nvSpPr>
            <p:spPr bwMode="auto">
              <a:xfrm>
                <a:off x="4076402" y="3506576"/>
                <a:ext cx="163951" cy="327903"/>
              </a:xfrm>
              <a:custGeom>
                <a:avLst/>
                <a:gdLst>
                  <a:gd name="T0" fmla="*/ 33 w 79"/>
                  <a:gd name="T1" fmla="*/ 0 h 159"/>
                  <a:gd name="T2" fmla="*/ 49 w 79"/>
                  <a:gd name="T3" fmla="*/ 14 h 159"/>
                  <a:gd name="T4" fmla="*/ 59 w 79"/>
                  <a:gd name="T5" fmla="*/ 14 h 159"/>
                  <a:gd name="T6" fmla="*/ 69 w 79"/>
                  <a:gd name="T7" fmla="*/ 10 h 159"/>
                  <a:gd name="T8" fmla="*/ 79 w 79"/>
                  <a:gd name="T9" fmla="*/ 0 h 159"/>
                  <a:gd name="T10" fmla="*/ 56 w 79"/>
                  <a:gd name="T11" fmla="*/ 140 h 159"/>
                  <a:gd name="T12" fmla="*/ 46 w 79"/>
                  <a:gd name="T13" fmla="*/ 147 h 159"/>
                  <a:gd name="T14" fmla="*/ 40 w 79"/>
                  <a:gd name="T15" fmla="*/ 154 h 159"/>
                  <a:gd name="T16" fmla="*/ 39 w 79"/>
                  <a:gd name="T17" fmla="*/ 159 h 159"/>
                  <a:gd name="T18" fmla="*/ 30 w 79"/>
                  <a:gd name="T19" fmla="*/ 159 h 159"/>
                  <a:gd name="T20" fmla="*/ 45 w 79"/>
                  <a:gd name="T21" fmla="*/ 141 h 159"/>
                  <a:gd name="T22" fmla="*/ 52 w 79"/>
                  <a:gd name="T23" fmla="*/ 94 h 159"/>
                  <a:gd name="T24" fmla="*/ 53 w 79"/>
                  <a:gd name="T25" fmla="*/ 35 h 159"/>
                  <a:gd name="T26" fmla="*/ 54 w 79"/>
                  <a:gd name="T27" fmla="*/ 34 h 159"/>
                  <a:gd name="T28" fmla="*/ 57 w 79"/>
                  <a:gd name="T29" fmla="*/ 27 h 159"/>
                  <a:gd name="T30" fmla="*/ 63 w 79"/>
                  <a:gd name="T31" fmla="*/ 23 h 159"/>
                  <a:gd name="T32" fmla="*/ 57 w 79"/>
                  <a:gd name="T33" fmla="*/ 17 h 159"/>
                  <a:gd name="T34" fmla="*/ 48 w 79"/>
                  <a:gd name="T35" fmla="*/ 17 h 159"/>
                  <a:gd name="T36" fmla="*/ 44 w 79"/>
                  <a:gd name="T37" fmla="*/ 25 h 159"/>
                  <a:gd name="T38" fmla="*/ 33 w 79"/>
                  <a:gd name="T39" fmla="*/ 47 h 159"/>
                  <a:gd name="T40" fmla="*/ 17 w 79"/>
                  <a:gd name="T41" fmla="*/ 139 h 159"/>
                  <a:gd name="T42" fmla="*/ 29 w 79"/>
                  <a:gd name="T43" fmla="*/ 159 h 159"/>
                  <a:gd name="T44" fmla="*/ 0 w 79"/>
                  <a:gd name="T45" fmla="*/ 152 h 159"/>
                  <a:gd name="T46" fmla="*/ 11 w 79"/>
                  <a:gd name="T47" fmla="*/ 92 h 159"/>
                  <a:gd name="T48" fmla="*/ 19 w 79"/>
                  <a:gd name="T49" fmla="*/ 58 h 159"/>
                  <a:gd name="T50" fmla="*/ 31 w 79"/>
                  <a:gd name="T51" fmla="*/ 20 h 159"/>
                  <a:gd name="T52" fmla="*/ 33 w 79"/>
                  <a:gd name="T5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9" h="159">
                    <a:moveTo>
                      <a:pt x="33" y="0"/>
                    </a:moveTo>
                    <a:cubicBezTo>
                      <a:pt x="33" y="0"/>
                      <a:pt x="38" y="8"/>
                      <a:pt x="49" y="14"/>
                    </a:cubicBezTo>
                    <a:cubicBezTo>
                      <a:pt x="49" y="14"/>
                      <a:pt x="53" y="18"/>
                      <a:pt x="59" y="14"/>
                    </a:cubicBezTo>
                    <a:cubicBezTo>
                      <a:pt x="59" y="14"/>
                      <a:pt x="65" y="13"/>
                      <a:pt x="69" y="10"/>
                    </a:cubicBezTo>
                    <a:cubicBezTo>
                      <a:pt x="72" y="7"/>
                      <a:pt x="79" y="3"/>
                      <a:pt x="79" y="0"/>
                    </a:cubicBezTo>
                    <a:cubicBezTo>
                      <a:pt x="79" y="0"/>
                      <a:pt x="54" y="118"/>
                      <a:pt x="56" y="140"/>
                    </a:cubicBezTo>
                    <a:cubicBezTo>
                      <a:pt x="56" y="140"/>
                      <a:pt x="47" y="145"/>
                      <a:pt x="46" y="147"/>
                    </a:cubicBezTo>
                    <a:cubicBezTo>
                      <a:pt x="46" y="147"/>
                      <a:pt x="43" y="153"/>
                      <a:pt x="40" y="154"/>
                    </a:cubicBezTo>
                    <a:cubicBezTo>
                      <a:pt x="40" y="154"/>
                      <a:pt x="40" y="158"/>
                      <a:pt x="39" y="159"/>
                    </a:cubicBezTo>
                    <a:cubicBezTo>
                      <a:pt x="30" y="159"/>
                      <a:pt x="30" y="159"/>
                      <a:pt x="30" y="159"/>
                    </a:cubicBezTo>
                    <a:cubicBezTo>
                      <a:pt x="45" y="141"/>
                      <a:pt x="45" y="141"/>
                      <a:pt x="45" y="141"/>
                    </a:cubicBezTo>
                    <a:cubicBezTo>
                      <a:pt x="45" y="141"/>
                      <a:pt x="50" y="103"/>
                      <a:pt x="52" y="94"/>
                    </a:cubicBezTo>
                    <a:cubicBezTo>
                      <a:pt x="53" y="85"/>
                      <a:pt x="55" y="41"/>
                      <a:pt x="53" y="35"/>
                    </a:cubicBezTo>
                    <a:cubicBezTo>
                      <a:pt x="52" y="30"/>
                      <a:pt x="54" y="34"/>
                      <a:pt x="54" y="34"/>
                    </a:cubicBezTo>
                    <a:cubicBezTo>
                      <a:pt x="54" y="34"/>
                      <a:pt x="52" y="29"/>
                      <a:pt x="57" y="27"/>
                    </a:cubicBezTo>
                    <a:cubicBezTo>
                      <a:pt x="63" y="23"/>
                      <a:pt x="63" y="23"/>
                      <a:pt x="63" y="23"/>
                    </a:cubicBezTo>
                    <a:cubicBezTo>
                      <a:pt x="63" y="23"/>
                      <a:pt x="60" y="17"/>
                      <a:pt x="57" y="17"/>
                    </a:cubicBezTo>
                    <a:cubicBezTo>
                      <a:pt x="57" y="17"/>
                      <a:pt x="48" y="18"/>
                      <a:pt x="48" y="17"/>
                    </a:cubicBezTo>
                    <a:cubicBezTo>
                      <a:pt x="48" y="17"/>
                      <a:pt x="43" y="18"/>
                      <a:pt x="44" y="25"/>
                    </a:cubicBezTo>
                    <a:cubicBezTo>
                      <a:pt x="44" y="25"/>
                      <a:pt x="34" y="40"/>
                      <a:pt x="33" y="47"/>
                    </a:cubicBezTo>
                    <a:cubicBezTo>
                      <a:pt x="32" y="53"/>
                      <a:pt x="18" y="106"/>
                      <a:pt x="17" y="139"/>
                    </a:cubicBezTo>
                    <a:cubicBezTo>
                      <a:pt x="29" y="159"/>
                      <a:pt x="29" y="159"/>
                      <a:pt x="29" y="159"/>
                    </a:cubicBezTo>
                    <a:cubicBezTo>
                      <a:pt x="29" y="159"/>
                      <a:pt x="2" y="158"/>
                      <a:pt x="0" y="152"/>
                    </a:cubicBezTo>
                    <a:cubicBezTo>
                      <a:pt x="0" y="152"/>
                      <a:pt x="7" y="107"/>
                      <a:pt x="11" y="92"/>
                    </a:cubicBezTo>
                    <a:cubicBezTo>
                      <a:pt x="15" y="78"/>
                      <a:pt x="18" y="67"/>
                      <a:pt x="19" y="58"/>
                    </a:cubicBezTo>
                    <a:cubicBezTo>
                      <a:pt x="21" y="49"/>
                      <a:pt x="27" y="24"/>
                      <a:pt x="31" y="20"/>
                    </a:cubicBezTo>
                    <a:cubicBezTo>
                      <a:pt x="31" y="20"/>
                      <a:pt x="35" y="6"/>
                      <a:pt x="33" y="0"/>
                    </a:cubicBezTo>
                    <a:close/>
                  </a:path>
                </a:pathLst>
              </a:custGeom>
              <a:solidFill>
                <a:srgbClr val="FFFFFF"/>
              </a:solidFill>
              <a:ln w="317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grpSp>
          <p:nvGrpSpPr>
            <p:cNvPr id="52" name="组合 51">
              <a:extLst>
                <a:ext uri="{FF2B5EF4-FFF2-40B4-BE49-F238E27FC236}">
                  <a16:creationId xmlns:a16="http://schemas.microsoft.com/office/drawing/2014/main" id="{D9680856-CB9D-46EF-8ECD-39113F5DBD1C}"/>
                </a:ext>
              </a:extLst>
            </p:cNvPr>
            <p:cNvGrpSpPr/>
            <p:nvPr/>
          </p:nvGrpSpPr>
          <p:grpSpPr>
            <a:xfrm>
              <a:off x="4218887" y="3056075"/>
              <a:ext cx="931187" cy="1333150"/>
              <a:chOff x="4821877" y="3187018"/>
              <a:chExt cx="832172" cy="1191394"/>
            </a:xfrm>
          </p:grpSpPr>
          <p:sp>
            <p:nvSpPr>
              <p:cNvPr id="56" name="Freeform 10">
                <a:extLst>
                  <a:ext uri="{FF2B5EF4-FFF2-40B4-BE49-F238E27FC236}">
                    <a16:creationId xmlns:a16="http://schemas.microsoft.com/office/drawing/2014/main" id="{C986B97F-EBDD-424F-9773-83328D6D78BD}"/>
                  </a:ext>
                </a:extLst>
              </p:cNvPr>
              <p:cNvSpPr>
                <a:spLocks/>
              </p:cNvSpPr>
              <p:nvPr/>
            </p:nvSpPr>
            <p:spPr bwMode="auto">
              <a:xfrm>
                <a:off x="4821877" y="3187018"/>
                <a:ext cx="832172" cy="1191394"/>
              </a:xfrm>
              <a:custGeom>
                <a:avLst/>
                <a:gdLst>
                  <a:gd name="T0" fmla="*/ 208 w 446"/>
                  <a:gd name="T1" fmla="*/ 63 h 640"/>
                  <a:gd name="T2" fmla="*/ 211 w 446"/>
                  <a:gd name="T3" fmla="*/ 16 h 640"/>
                  <a:gd name="T4" fmla="*/ 261 w 446"/>
                  <a:gd name="T5" fmla="*/ 12 h 640"/>
                  <a:gd name="T6" fmla="*/ 270 w 446"/>
                  <a:gd name="T7" fmla="*/ 49 h 640"/>
                  <a:gd name="T8" fmla="*/ 262 w 446"/>
                  <a:gd name="T9" fmla="*/ 92 h 640"/>
                  <a:gd name="T10" fmla="*/ 322 w 446"/>
                  <a:gd name="T11" fmla="*/ 138 h 640"/>
                  <a:gd name="T12" fmla="*/ 330 w 446"/>
                  <a:gd name="T13" fmla="*/ 169 h 640"/>
                  <a:gd name="T14" fmla="*/ 348 w 446"/>
                  <a:gd name="T15" fmla="*/ 169 h 640"/>
                  <a:gd name="T16" fmla="*/ 376 w 446"/>
                  <a:gd name="T17" fmla="*/ 134 h 640"/>
                  <a:gd name="T18" fmla="*/ 412 w 446"/>
                  <a:gd name="T19" fmla="*/ 120 h 640"/>
                  <a:gd name="T20" fmla="*/ 429 w 446"/>
                  <a:gd name="T21" fmla="*/ 124 h 640"/>
                  <a:gd name="T22" fmla="*/ 444 w 446"/>
                  <a:gd name="T23" fmla="*/ 123 h 640"/>
                  <a:gd name="T24" fmla="*/ 425 w 446"/>
                  <a:gd name="T25" fmla="*/ 137 h 640"/>
                  <a:gd name="T26" fmla="*/ 389 w 446"/>
                  <a:gd name="T27" fmla="*/ 148 h 640"/>
                  <a:gd name="T28" fmla="*/ 362 w 446"/>
                  <a:gd name="T29" fmla="*/ 211 h 640"/>
                  <a:gd name="T30" fmla="*/ 336 w 446"/>
                  <a:gd name="T31" fmla="*/ 229 h 640"/>
                  <a:gd name="T32" fmla="*/ 306 w 446"/>
                  <a:gd name="T33" fmla="*/ 208 h 640"/>
                  <a:gd name="T34" fmla="*/ 307 w 446"/>
                  <a:gd name="T35" fmla="*/ 312 h 640"/>
                  <a:gd name="T36" fmla="*/ 300 w 446"/>
                  <a:gd name="T37" fmla="*/ 362 h 640"/>
                  <a:gd name="T38" fmla="*/ 298 w 446"/>
                  <a:gd name="T39" fmla="*/ 449 h 640"/>
                  <a:gd name="T40" fmla="*/ 298 w 446"/>
                  <a:gd name="T41" fmla="*/ 516 h 640"/>
                  <a:gd name="T42" fmla="*/ 302 w 446"/>
                  <a:gd name="T43" fmla="*/ 566 h 640"/>
                  <a:gd name="T44" fmla="*/ 329 w 446"/>
                  <a:gd name="T45" fmla="*/ 617 h 640"/>
                  <a:gd name="T46" fmla="*/ 260 w 446"/>
                  <a:gd name="T47" fmla="*/ 587 h 640"/>
                  <a:gd name="T48" fmla="*/ 254 w 446"/>
                  <a:gd name="T49" fmla="*/ 531 h 640"/>
                  <a:gd name="T50" fmla="*/ 232 w 446"/>
                  <a:gd name="T51" fmla="*/ 379 h 640"/>
                  <a:gd name="T52" fmla="*/ 177 w 446"/>
                  <a:gd name="T53" fmla="*/ 537 h 640"/>
                  <a:gd name="T54" fmla="*/ 159 w 446"/>
                  <a:gd name="T55" fmla="*/ 602 h 640"/>
                  <a:gd name="T56" fmla="*/ 137 w 446"/>
                  <a:gd name="T57" fmla="*/ 637 h 640"/>
                  <a:gd name="T58" fmla="*/ 135 w 446"/>
                  <a:gd name="T59" fmla="*/ 574 h 640"/>
                  <a:gd name="T60" fmla="*/ 144 w 446"/>
                  <a:gd name="T61" fmla="*/ 463 h 640"/>
                  <a:gd name="T62" fmla="*/ 130 w 446"/>
                  <a:gd name="T63" fmla="*/ 354 h 640"/>
                  <a:gd name="T64" fmla="*/ 139 w 446"/>
                  <a:gd name="T65" fmla="*/ 264 h 640"/>
                  <a:gd name="T66" fmla="*/ 119 w 446"/>
                  <a:gd name="T67" fmla="*/ 222 h 640"/>
                  <a:gd name="T68" fmla="*/ 65 w 446"/>
                  <a:gd name="T69" fmla="*/ 136 h 640"/>
                  <a:gd name="T70" fmla="*/ 14 w 446"/>
                  <a:gd name="T71" fmla="*/ 90 h 640"/>
                  <a:gd name="T72" fmla="*/ 49 w 446"/>
                  <a:gd name="T73" fmla="*/ 104 h 640"/>
                  <a:gd name="T74" fmla="*/ 63 w 446"/>
                  <a:gd name="T75" fmla="*/ 95 h 640"/>
                  <a:gd name="T76" fmla="*/ 79 w 446"/>
                  <a:gd name="T77" fmla="*/ 124 h 640"/>
                  <a:gd name="T78" fmla="*/ 95 w 446"/>
                  <a:gd name="T79" fmla="*/ 148 h 640"/>
                  <a:gd name="T80" fmla="*/ 115 w 446"/>
                  <a:gd name="T81" fmla="*/ 175 h 640"/>
                  <a:gd name="T82" fmla="*/ 126 w 446"/>
                  <a:gd name="T83" fmla="*/ 160 h 640"/>
                  <a:gd name="T84" fmla="*/ 154 w 446"/>
                  <a:gd name="T85" fmla="*/ 105 h 640"/>
                  <a:gd name="T86" fmla="*/ 217 w 446"/>
                  <a:gd name="T87" fmla="*/ 87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 h="640">
                    <a:moveTo>
                      <a:pt x="217" y="87"/>
                    </a:moveTo>
                    <a:cubicBezTo>
                      <a:pt x="217" y="87"/>
                      <a:pt x="215" y="73"/>
                      <a:pt x="216" y="72"/>
                    </a:cubicBezTo>
                    <a:cubicBezTo>
                      <a:pt x="216" y="72"/>
                      <a:pt x="210" y="74"/>
                      <a:pt x="208" y="63"/>
                    </a:cubicBezTo>
                    <a:cubicBezTo>
                      <a:pt x="208" y="63"/>
                      <a:pt x="204" y="43"/>
                      <a:pt x="211" y="50"/>
                    </a:cubicBezTo>
                    <a:cubicBezTo>
                      <a:pt x="211" y="50"/>
                      <a:pt x="210" y="41"/>
                      <a:pt x="208" y="36"/>
                    </a:cubicBezTo>
                    <a:cubicBezTo>
                      <a:pt x="207" y="31"/>
                      <a:pt x="206" y="21"/>
                      <a:pt x="211" y="16"/>
                    </a:cubicBezTo>
                    <a:cubicBezTo>
                      <a:pt x="216" y="11"/>
                      <a:pt x="221" y="7"/>
                      <a:pt x="228" y="3"/>
                    </a:cubicBezTo>
                    <a:cubicBezTo>
                      <a:pt x="235" y="0"/>
                      <a:pt x="239" y="1"/>
                      <a:pt x="246" y="3"/>
                    </a:cubicBezTo>
                    <a:cubicBezTo>
                      <a:pt x="252" y="4"/>
                      <a:pt x="259" y="10"/>
                      <a:pt x="261" y="12"/>
                    </a:cubicBezTo>
                    <a:cubicBezTo>
                      <a:pt x="264" y="15"/>
                      <a:pt x="269" y="18"/>
                      <a:pt x="270" y="22"/>
                    </a:cubicBezTo>
                    <a:cubicBezTo>
                      <a:pt x="272" y="27"/>
                      <a:pt x="272" y="37"/>
                      <a:pt x="271" y="40"/>
                    </a:cubicBezTo>
                    <a:cubicBezTo>
                      <a:pt x="271" y="43"/>
                      <a:pt x="270" y="49"/>
                      <a:pt x="270" y="49"/>
                    </a:cubicBezTo>
                    <a:cubicBezTo>
                      <a:pt x="270" y="49"/>
                      <a:pt x="272" y="43"/>
                      <a:pt x="272" y="47"/>
                    </a:cubicBezTo>
                    <a:cubicBezTo>
                      <a:pt x="272" y="47"/>
                      <a:pt x="271" y="66"/>
                      <a:pt x="268" y="69"/>
                    </a:cubicBezTo>
                    <a:cubicBezTo>
                      <a:pt x="268" y="69"/>
                      <a:pt x="264" y="89"/>
                      <a:pt x="262" y="92"/>
                    </a:cubicBezTo>
                    <a:cubicBezTo>
                      <a:pt x="262" y="92"/>
                      <a:pt x="270" y="99"/>
                      <a:pt x="271" y="101"/>
                    </a:cubicBezTo>
                    <a:cubicBezTo>
                      <a:pt x="310" y="110"/>
                      <a:pt x="310" y="110"/>
                      <a:pt x="310" y="110"/>
                    </a:cubicBezTo>
                    <a:cubicBezTo>
                      <a:pt x="310" y="110"/>
                      <a:pt x="319" y="123"/>
                      <a:pt x="322" y="138"/>
                    </a:cubicBezTo>
                    <a:cubicBezTo>
                      <a:pt x="322" y="138"/>
                      <a:pt x="326" y="148"/>
                      <a:pt x="328" y="153"/>
                    </a:cubicBezTo>
                    <a:cubicBezTo>
                      <a:pt x="330" y="158"/>
                      <a:pt x="331" y="156"/>
                      <a:pt x="331" y="161"/>
                    </a:cubicBezTo>
                    <a:cubicBezTo>
                      <a:pt x="331" y="165"/>
                      <a:pt x="329" y="166"/>
                      <a:pt x="330" y="169"/>
                    </a:cubicBezTo>
                    <a:cubicBezTo>
                      <a:pt x="331" y="172"/>
                      <a:pt x="336" y="176"/>
                      <a:pt x="337" y="179"/>
                    </a:cubicBezTo>
                    <a:cubicBezTo>
                      <a:pt x="338" y="181"/>
                      <a:pt x="339" y="174"/>
                      <a:pt x="342" y="172"/>
                    </a:cubicBezTo>
                    <a:cubicBezTo>
                      <a:pt x="344" y="171"/>
                      <a:pt x="343" y="173"/>
                      <a:pt x="348" y="169"/>
                    </a:cubicBezTo>
                    <a:cubicBezTo>
                      <a:pt x="353" y="165"/>
                      <a:pt x="359" y="154"/>
                      <a:pt x="362" y="149"/>
                    </a:cubicBezTo>
                    <a:cubicBezTo>
                      <a:pt x="365" y="144"/>
                      <a:pt x="369" y="135"/>
                      <a:pt x="372" y="134"/>
                    </a:cubicBezTo>
                    <a:cubicBezTo>
                      <a:pt x="374" y="133"/>
                      <a:pt x="376" y="134"/>
                      <a:pt x="376" y="134"/>
                    </a:cubicBezTo>
                    <a:cubicBezTo>
                      <a:pt x="376" y="134"/>
                      <a:pt x="387" y="120"/>
                      <a:pt x="394" y="122"/>
                    </a:cubicBezTo>
                    <a:cubicBezTo>
                      <a:pt x="394" y="122"/>
                      <a:pt x="402" y="121"/>
                      <a:pt x="404" y="120"/>
                    </a:cubicBezTo>
                    <a:cubicBezTo>
                      <a:pt x="407" y="118"/>
                      <a:pt x="412" y="116"/>
                      <a:pt x="412" y="120"/>
                    </a:cubicBezTo>
                    <a:cubicBezTo>
                      <a:pt x="412" y="120"/>
                      <a:pt x="409" y="125"/>
                      <a:pt x="407" y="126"/>
                    </a:cubicBezTo>
                    <a:cubicBezTo>
                      <a:pt x="407" y="126"/>
                      <a:pt x="415" y="128"/>
                      <a:pt x="418" y="127"/>
                    </a:cubicBezTo>
                    <a:cubicBezTo>
                      <a:pt x="421" y="126"/>
                      <a:pt x="426" y="126"/>
                      <a:pt x="429" y="124"/>
                    </a:cubicBezTo>
                    <a:cubicBezTo>
                      <a:pt x="432" y="122"/>
                      <a:pt x="437" y="118"/>
                      <a:pt x="437" y="120"/>
                    </a:cubicBezTo>
                    <a:cubicBezTo>
                      <a:pt x="437" y="120"/>
                      <a:pt x="443" y="119"/>
                      <a:pt x="443" y="121"/>
                    </a:cubicBezTo>
                    <a:cubicBezTo>
                      <a:pt x="443" y="121"/>
                      <a:pt x="446" y="121"/>
                      <a:pt x="444" y="123"/>
                    </a:cubicBezTo>
                    <a:cubicBezTo>
                      <a:pt x="440" y="127"/>
                      <a:pt x="440" y="127"/>
                      <a:pt x="440" y="127"/>
                    </a:cubicBezTo>
                    <a:cubicBezTo>
                      <a:pt x="440" y="127"/>
                      <a:pt x="440" y="129"/>
                      <a:pt x="437" y="130"/>
                    </a:cubicBezTo>
                    <a:cubicBezTo>
                      <a:pt x="437" y="130"/>
                      <a:pt x="430" y="135"/>
                      <a:pt x="425" y="137"/>
                    </a:cubicBezTo>
                    <a:cubicBezTo>
                      <a:pt x="425" y="137"/>
                      <a:pt x="405" y="140"/>
                      <a:pt x="398" y="140"/>
                    </a:cubicBezTo>
                    <a:cubicBezTo>
                      <a:pt x="398" y="140"/>
                      <a:pt x="392" y="140"/>
                      <a:pt x="391" y="141"/>
                    </a:cubicBezTo>
                    <a:cubicBezTo>
                      <a:pt x="391" y="141"/>
                      <a:pt x="391" y="147"/>
                      <a:pt x="389" y="148"/>
                    </a:cubicBezTo>
                    <a:cubicBezTo>
                      <a:pt x="389" y="148"/>
                      <a:pt x="399" y="157"/>
                      <a:pt x="398" y="164"/>
                    </a:cubicBezTo>
                    <a:cubicBezTo>
                      <a:pt x="398" y="164"/>
                      <a:pt x="398" y="164"/>
                      <a:pt x="398" y="164"/>
                    </a:cubicBezTo>
                    <a:cubicBezTo>
                      <a:pt x="397" y="171"/>
                      <a:pt x="365" y="208"/>
                      <a:pt x="362" y="211"/>
                    </a:cubicBezTo>
                    <a:cubicBezTo>
                      <a:pt x="360" y="215"/>
                      <a:pt x="360" y="217"/>
                      <a:pt x="357" y="220"/>
                    </a:cubicBezTo>
                    <a:cubicBezTo>
                      <a:pt x="355" y="223"/>
                      <a:pt x="352" y="227"/>
                      <a:pt x="349" y="229"/>
                    </a:cubicBezTo>
                    <a:cubicBezTo>
                      <a:pt x="346" y="231"/>
                      <a:pt x="342" y="230"/>
                      <a:pt x="336" y="229"/>
                    </a:cubicBezTo>
                    <a:cubicBezTo>
                      <a:pt x="329" y="228"/>
                      <a:pt x="317" y="218"/>
                      <a:pt x="315" y="215"/>
                    </a:cubicBezTo>
                    <a:cubicBezTo>
                      <a:pt x="312" y="211"/>
                      <a:pt x="310" y="208"/>
                      <a:pt x="308" y="208"/>
                    </a:cubicBezTo>
                    <a:cubicBezTo>
                      <a:pt x="305" y="208"/>
                      <a:pt x="306" y="208"/>
                      <a:pt x="306" y="208"/>
                    </a:cubicBezTo>
                    <a:cubicBezTo>
                      <a:pt x="306" y="208"/>
                      <a:pt x="303" y="240"/>
                      <a:pt x="305" y="250"/>
                    </a:cubicBezTo>
                    <a:cubicBezTo>
                      <a:pt x="306" y="261"/>
                      <a:pt x="306" y="270"/>
                      <a:pt x="308" y="277"/>
                    </a:cubicBezTo>
                    <a:cubicBezTo>
                      <a:pt x="309" y="285"/>
                      <a:pt x="308" y="301"/>
                      <a:pt x="307" y="312"/>
                    </a:cubicBezTo>
                    <a:cubicBezTo>
                      <a:pt x="307" y="323"/>
                      <a:pt x="307" y="324"/>
                      <a:pt x="306" y="330"/>
                    </a:cubicBezTo>
                    <a:cubicBezTo>
                      <a:pt x="306" y="337"/>
                      <a:pt x="306" y="358"/>
                      <a:pt x="306" y="358"/>
                    </a:cubicBezTo>
                    <a:cubicBezTo>
                      <a:pt x="306" y="358"/>
                      <a:pt x="302" y="362"/>
                      <a:pt x="300" y="362"/>
                    </a:cubicBezTo>
                    <a:cubicBezTo>
                      <a:pt x="300" y="362"/>
                      <a:pt x="299" y="374"/>
                      <a:pt x="300" y="385"/>
                    </a:cubicBezTo>
                    <a:cubicBezTo>
                      <a:pt x="301" y="397"/>
                      <a:pt x="299" y="403"/>
                      <a:pt x="299" y="410"/>
                    </a:cubicBezTo>
                    <a:cubicBezTo>
                      <a:pt x="299" y="417"/>
                      <a:pt x="298" y="439"/>
                      <a:pt x="298" y="449"/>
                    </a:cubicBezTo>
                    <a:cubicBezTo>
                      <a:pt x="297" y="459"/>
                      <a:pt x="297" y="466"/>
                      <a:pt x="298" y="472"/>
                    </a:cubicBezTo>
                    <a:cubicBezTo>
                      <a:pt x="298" y="479"/>
                      <a:pt x="298" y="485"/>
                      <a:pt x="299" y="494"/>
                    </a:cubicBezTo>
                    <a:cubicBezTo>
                      <a:pt x="300" y="503"/>
                      <a:pt x="298" y="509"/>
                      <a:pt x="298" y="516"/>
                    </a:cubicBezTo>
                    <a:cubicBezTo>
                      <a:pt x="299" y="523"/>
                      <a:pt x="298" y="525"/>
                      <a:pt x="299" y="533"/>
                    </a:cubicBezTo>
                    <a:cubicBezTo>
                      <a:pt x="300" y="542"/>
                      <a:pt x="300" y="548"/>
                      <a:pt x="302" y="553"/>
                    </a:cubicBezTo>
                    <a:cubicBezTo>
                      <a:pt x="303" y="558"/>
                      <a:pt x="302" y="561"/>
                      <a:pt x="302" y="566"/>
                    </a:cubicBezTo>
                    <a:cubicBezTo>
                      <a:pt x="301" y="570"/>
                      <a:pt x="302" y="578"/>
                      <a:pt x="302" y="578"/>
                    </a:cubicBezTo>
                    <a:cubicBezTo>
                      <a:pt x="302" y="578"/>
                      <a:pt x="320" y="600"/>
                      <a:pt x="328" y="608"/>
                    </a:cubicBezTo>
                    <a:cubicBezTo>
                      <a:pt x="329" y="609"/>
                      <a:pt x="333" y="615"/>
                      <a:pt x="329" y="617"/>
                    </a:cubicBezTo>
                    <a:cubicBezTo>
                      <a:pt x="329" y="617"/>
                      <a:pt x="311" y="626"/>
                      <a:pt x="286" y="607"/>
                    </a:cubicBezTo>
                    <a:cubicBezTo>
                      <a:pt x="286" y="607"/>
                      <a:pt x="285" y="594"/>
                      <a:pt x="278" y="597"/>
                    </a:cubicBezTo>
                    <a:cubicBezTo>
                      <a:pt x="278" y="597"/>
                      <a:pt x="259" y="590"/>
                      <a:pt x="260" y="587"/>
                    </a:cubicBezTo>
                    <a:cubicBezTo>
                      <a:pt x="260" y="578"/>
                      <a:pt x="260" y="578"/>
                      <a:pt x="260" y="578"/>
                    </a:cubicBezTo>
                    <a:cubicBezTo>
                      <a:pt x="260" y="578"/>
                      <a:pt x="259" y="562"/>
                      <a:pt x="257" y="554"/>
                    </a:cubicBezTo>
                    <a:cubicBezTo>
                      <a:pt x="255" y="545"/>
                      <a:pt x="256" y="540"/>
                      <a:pt x="254" y="531"/>
                    </a:cubicBezTo>
                    <a:cubicBezTo>
                      <a:pt x="253" y="522"/>
                      <a:pt x="253" y="506"/>
                      <a:pt x="253" y="500"/>
                    </a:cubicBezTo>
                    <a:cubicBezTo>
                      <a:pt x="253" y="493"/>
                      <a:pt x="255" y="471"/>
                      <a:pt x="255" y="467"/>
                    </a:cubicBezTo>
                    <a:cubicBezTo>
                      <a:pt x="255" y="463"/>
                      <a:pt x="233" y="394"/>
                      <a:pt x="232" y="379"/>
                    </a:cubicBezTo>
                    <a:cubicBezTo>
                      <a:pt x="232" y="379"/>
                      <a:pt x="198" y="458"/>
                      <a:pt x="196" y="466"/>
                    </a:cubicBezTo>
                    <a:cubicBezTo>
                      <a:pt x="195" y="473"/>
                      <a:pt x="180" y="505"/>
                      <a:pt x="180" y="514"/>
                    </a:cubicBezTo>
                    <a:cubicBezTo>
                      <a:pt x="181" y="524"/>
                      <a:pt x="178" y="527"/>
                      <a:pt x="177" y="537"/>
                    </a:cubicBezTo>
                    <a:cubicBezTo>
                      <a:pt x="176" y="547"/>
                      <a:pt x="169" y="570"/>
                      <a:pt x="166" y="575"/>
                    </a:cubicBezTo>
                    <a:cubicBezTo>
                      <a:pt x="164" y="580"/>
                      <a:pt x="160" y="588"/>
                      <a:pt x="160" y="588"/>
                    </a:cubicBezTo>
                    <a:cubicBezTo>
                      <a:pt x="160" y="588"/>
                      <a:pt x="160" y="599"/>
                      <a:pt x="159" y="602"/>
                    </a:cubicBezTo>
                    <a:cubicBezTo>
                      <a:pt x="159" y="602"/>
                      <a:pt x="150" y="608"/>
                      <a:pt x="150" y="614"/>
                    </a:cubicBezTo>
                    <a:cubicBezTo>
                      <a:pt x="150" y="614"/>
                      <a:pt x="151" y="623"/>
                      <a:pt x="149" y="627"/>
                    </a:cubicBezTo>
                    <a:cubicBezTo>
                      <a:pt x="146" y="630"/>
                      <a:pt x="142" y="634"/>
                      <a:pt x="137" y="637"/>
                    </a:cubicBezTo>
                    <a:cubicBezTo>
                      <a:pt x="137" y="637"/>
                      <a:pt x="115" y="640"/>
                      <a:pt x="114" y="629"/>
                    </a:cubicBezTo>
                    <a:cubicBezTo>
                      <a:pt x="112" y="618"/>
                      <a:pt x="116" y="610"/>
                      <a:pt x="121" y="601"/>
                    </a:cubicBezTo>
                    <a:cubicBezTo>
                      <a:pt x="126" y="593"/>
                      <a:pt x="135" y="575"/>
                      <a:pt x="135" y="574"/>
                    </a:cubicBezTo>
                    <a:cubicBezTo>
                      <a:pt x="135" y="574"/>
                      <a:pt x="127" y="553"/>
                      <a:pt x="129" y="544"/>
                    </a:cubicBezTo>
                    <a:cubicBezTo>
                      <a:pt x="131" y="536"/>
                      <a:pt x="134" y="511"/>
                      <a:pt x="138" y="502"/>
                    </a:cubicBezTo>
                    <a:cubicBezTo>
                      <a:pt x="141" y="493"/>
                      <a:pt x="139" y="473"/>
                      <a:pt x="144" y="463"/>
                    </a:cubicBezTo>
                    <a:cubicBezTo>
                      <a:pt x="149" y="453"/>
                      <a:pt x="154" y="426"/>
                      <a:pt x="155" y="422"/>
                    </a:cubicBezTo>
                    <a:cubicBezTo>
                      <a:pt x="156" y="417"/>
                      <a:pt x="147" y="383"/>
                      <a:pt x="154" y="372"/>
                    </a:cubicBezTo>
                    <a:cubicBezTo>
                      <a:pt x="154" y="372"/>
                      <a:pt x="131" y="364"/>
                      <a:pt x="130" y="354"/>
                    </a:cubicBezTo>
                    <a:cubicBezTo>
                      <a:pt x="130" y="354"/>
                      <a:pt x="135" y="289"/>
                      <a:pt x="137" y="285"/>
                    </a:cubicBezTo>
                    <a:cubicBezTo>
                      <a:pt x="135" y="281"/>
                      <a:pt x="135" y="281"/>
                      <a:pt x="135" y="281"/>
                    </a:cubicBezTo>
                    <a:cubicBezTo>
                      <a:pt x="139" y="264"/>
                      <a:pt x="139" y="264"/>
                      <a:pt x="139" y="264"/>
                    </a:cubicBezTo>
                    <a:cubicBezTo>
                      <a:pt x="139" y="264"/>
                      <a:pt x="147" y="239"/>
                      <a:pt x="146" y="204"/>
                    </a:cubicBezTo>
                    <a:cubicBezTo>
                      <a:pt x="146" y="204"/>
                      <a:pt x="135" y="210"/>
                      <a:pt x="133" y="213"/>
                    </a:cubicBezTo>
                    <a:cubicBezTo>
                      <a:pt x="130" y="216"/>
                      <a:pt x="123" y="221"/>
                      <a:pt x="119" y="222"/>
                    </a:cubicBezTo>
                    <a:cubicBezTo>
                      <a:pt x="115" y="223"/>
                      <a:pt x="96" y="224"/>
                      <a:pt x="90" y="213"/>
                    </a:cubicBezTo>
                    <a:cubicBezTo>
                      <a:pt x="84" y="202"/>
                      <a:pt x="52" y="158"/>
                      <a:pt x="48" y="155"/>
                    </a:cubicBezTo>
                    <a:cubicBezTo>
                      <a:pt x="48" y="155"/>
                      <a:pt x="61" y="137"/>
                      <a:pt x="65" y="136"/>
                    </a:cubicBezTo>
                    <a:cubicBezTo>
                      <a:pt x="65" y="136"/>
                      <a:pt x="57" y="123"/>
                      <a:pt x="50" y="122"/>
                    </a:cubicBezTo>
                    <a:cubicBezTo>
                      <a:pt x="50" y="122"/>
                      <a:pt x="30" y="108"/>
                      <a:pt x="27" y="108"/>
                    </a:cubicBezTo>
                    <a:cubicBezTo>
                      <a:pt x="27" y="108"/>
                      <a:pt x="0" y="90"/>
                      <a:pt x="14" y="90"/>
                    </a:cubicBezTo>
                    <a:cubicBezTo>
                      <a:pt x="14" y="90"/>
                      <a:pt x="17" y="88"/>
                      <a:pt x="20" y="91"/>
                    </a:cubicBezTo>
                    <a:cubicBezTo>
                      <a:pt x="20" y="91"/>
                      <a:pt x="32" y="100"/>
                      <a:pt x="36" y="101"/>
                    </a:cubicBezTo>
                    <a:cubicBezTo>
                      <a:pt x="39" y="102"/>
                      <a:pt x="45" y="103"/>
                      <a:pt x="49" y="104"/>
                    </a:cubicBezTo>
                    <a:cubicBezTo>
                      <a:pt x="53" y="104"/>
                      <a:pt x="58" y="101"/>
                      <a:pt x="56" y="98"/>
                    </a:cubicBezTo>
                    <a:cubicBezTo>
                      <a:pt x="56" y="98"/>
                      <a:pt x="47" y="84"/>
                      <a:pt x="58" y="85"/>
                    </a:cubicBezTo>
                    <a:cubicBezTo>
                      <a:pt x="58" y="85"/>
                      <a:pt x="62" y="86"/>
                      <a:pt x="63" y="95"/>
                    </a:cubicBezTo>
                    <a:cubicBezTo>
                      <a:pt x="63" y="95"/>
                      <a:pt x="66" y="99"/>
                      <a:pt x="67" y="102"/>
                    </a:cubicBezTo>
                    <a:cubicBezTo>
                      <a:pt x="67" y="102"/>
                      <a:pt x="73" y="112"/>
                      <a:pt x="74" y="116"/>
                    </a:cubicBezTo>
                    <a:cubicBezTo>
                      <a:pt x="76" y="120"/>
                      <a:pt x="77" y="122"/>
                      <a:pt x="79" y="124"/>
                    </a:cubicBezTo>
                    <a:cubicBezTo>
                      <a:pt x="81" y="127"/>
                      <a:pt x="79" y="127"/>
                      <a:pt x="79" y="127"/>
                    </a:cubicBezTo>
                    <a:cubicBezTo>
                      <a:pt x="83" y="127"/>
                      <a:pt x="83" y="127"/>
                      <a:pt x="83" y="127"/>
                    </a:cubicBezTo>
                    <a:cubicBezTo>
                      <a:pt x="83" y="127"/>
                      <a:pt x="93" y="144"/>
                      <a:pt x="95" y="148"/>
                    </a:cubicBezTo>
                    <a:cubicBezTo>
                      <a:pt x="97" y="152"/>
                      <a:pt x="98" y="152"/>
                      <a:pt x="100" y="154"/>
                    </a:cubicBezTo>
                    <a:cubicBezTo>
                      <a:pt x="103" y="156"/>
                      <a:pt x="104" y="160"/>
                      <a:pt x="108" y="166"/>
                    </a:cubicBezTo>
                    <a:cubicBezTo>
                      <a:pt x="113" y="171"/>
                      <a:pt x="114" y="171"/>
                      <a:pt x="115" y="175"/>
                    </a:cubicBezTo>
                    <a:cubicBezTo>
                      <a:pt x="116" y="179"/>
                      <a:pt x="116" y="176"/>
                      <a:pt x="116" y="176"/>
                    </a:cubicBezTo>
                    <a:cubicBezTo>
                      <a:pt x="116" y="176"/>
                      <a:pt x="116" y="172"/>
                      <a:pt x="121" y="169"/>
                    </a:cubicBezTo>
                    <a:cubicBezTo>
                      <a:pt x="126" y="166"/>
                      <a:pt x="124" y="166"/>
                      <a:pt x="126" y="160"/>
                    </a:cubicBezTo>
                    <a:cubicBezTo>
                      <a:pt x="129" y="154"/>
                      <a:pt x="127" y="152"/>
                      <a:pt x="131" y="147"/>
                    </a:cubicBezTo>
                    <a:cubicBezTo>
                      <a:pt x="135" y="142"/>
                      <a:pt x="137" y="135"/>
                      <a:pt x="140" y="128"/>
                    </a:cubicBezTo>
                    <a:cubicBezTo>
                      <a:pt x="143" y="120"/>
                      <a:pt x="146" y="105"/>
                      <a:pt x="154" y="105"/>
                    </a:cubicBezTo>
                    <a:cubicBezTo>
                      <a:pt x="162" y="104"/>
                      <a:pt x="190" y="100"/>
                      <a:pt x="198" y="97"/>
                    </a:cubicBezTo>
                    <a:cubicBezTo>
                      <a:pt x="198" y="97"/>
                      <a:pt x="201" y="98"/>
                      <a:pt x="205" y="96"/>
                    </a:cubicBezTo>
                    <a:cubicBezTo>
                      <a:pt x="205" y="96"/>
                      <a:pt x="216" y="87"/>
                      <a:pt x="217" y="87"/>
                    </a:cubicBezTo>
                    <a:close/>
                  </a:path>
                </a:pathLst>
              </a:custGeom>
              <a:solidFill>
                <a:srgbClr val="00171E"/>
              </a:solid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57" name="Freeform 11">
                <a:extLst>
                  <a:ext uri="{FF2B5EF4-FFF2-40B4-BE49-F238E27FC236}">
                    <a16:creationId xmlns:a16="http://schemas.microsoft.com/office/drawing/2014/main" id="{93A5722A-E84F-41F4-B0CE-6794815DEE3F}"/>
                  </a:ext>
                </a:extLst>
              </p:cNvPr>
              <p:cNvSpPr>
                <a:spLocks/>
              </p:cNvSpPr>
              <p:nvPr/>
            </p:nvSpPr>
            <p:spPr bwMode="auto">
              <a:xfrm>
                <a:off x="5180315" y="3352511"/>
                <a:ext cx="147454" cy="363144"/>
              </a:xfrm>
              <a:custGeom>
                <a:avLst/>
                <a:gdLst>
                  <a:gd name="T0" fmla="*/ 24 w 79"/>
                  <a:gd name="T1" fmla="*/ 0 h 195"/>
                  <a:gd name="T2" fmla="*/ 49 w 79"/>
                  <a:gd name="T3" fmla="*/ 27 h 195"/>
                  <a:gd name="T4" fmla="*/ 39 w 79"/>
                  <a:gd name="T5" fmla="*/ 33 h 195"/>
                  <a:gd name="T6" fmla="*/ 48 w 79"/>
                  <a:gd name="T7" fmla="*/ 43 h 195"/>
                  <a:gd name="T8" fmla="*/ 42 w 79"/>
                  <a:gd name="T9" fmla="*/ 63 h 195"/>
                  <a:gd name="T10" fmla="*/ 37 w 79"/>
                  <a:gd name="T11" fmla="*/ 173 h 195"/>
                  <a:gd name="T12" fmla="*/ 55 w 79"/>
                  <a:gd name="T13" fmla="*/ 190 h 195"/>
                  <a:gd name="T14" fmla="*/ 68 w 79"/>
                  <a:gd name="T15" fmla="*/ 173 h 195"/>
                  <a:gd name="T16" fmla="*/ 55 w 79"/>
                  <a:gd name="T17" fmla="*/ 51 h 195"/>
                  <a:gd name="T18" fmla="*/ 59 w 79"/>
                  <a:gd name="T19" fmla="*/ 31 h 195"/>
                  <a:gd name="T20" fmla="*/ 51 w 79"/>
                  <a:gd name="T21" fmla="*/ 27 h 195"/>
                  <a:gd name="T22" fmla="*/ 66 w 79"/>
                  <a:gd name="T23" fmla="*/ 9 h 195"/>
                  <a:gd name="T24" fmla="*/ 68 w 79"/>
                  <a:gd name="T25" fmla="*/ 6 h 195"/>
                  <a:gd name="T26" fmla="*/ 71 w 79"/>
                  <a:gd name="T27" fmla="*/ 45 h 195"/>
                  <a:gd name="T28" fmla="*/ 73 w 79"/>
                  <a:gd name="T29" fmla="*/ 112 h 195"/>
                  <a:gd name="T30" fmla="*/ 77 w 79"/>
                  <a:gd name="T31" fmla="*/ 152 h 195"/>
                  <a:gd name="T32" fmla="*/ 78 w 79"/>
                  <a:gd name="T33" fmla="*/ 182 h 195"/>
                  <a:gd name="T34" fmla="*/ 77 w 79"/>
                  <a:gd name="T35" fmla="*/ 193 h 195"/>
                  <a:gd name="T36" fmla="*/ 51 w 79"/>
                  <a:gd name="T37" fmla="*/ 193 h 195"/>
                  <a:gd name="T38" fmla="*/ 29 w 79"/>
                  <a:gd name="T39" fmla="*/ 192 h 195"/>
                  <a:gd name="T40" fmla="*/ 0 w 79"/>
                  <a:gd name="T41" fmla="*/ 184 h 195"/>
                  <a:gd name="T42" fmla="*/ 15 w 79"/>
                  <a:gd name="T43" fmla="*/ 142 h 195"/>
                  <a:gd name="T44" fmla="*/ 20 w 79"/>
                  <a:gd name="T45" fmla="*/ 103 h 195"/>
                  <a:gd name="T46" fmla="*/ 20 w 79"/>
                  <a:gd name="T47" fmla="*/ 24 h 195"/>
                  <a:gd name="T48" fmla="*/ 24 w 79"/>
                  <a:gd name="T49"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95">
                    <a:moveTo>
                      <a:pt x="24" y="0"/>
                    </a:moveTo>
                    <a:cubicBezTo>
                      <a:pt x="24" y="0"/>
                      <a:pt x="40" y="26"/>
                      <a:pt x="49" y="27"/>
                    </a:cubicBezTo>
                    <a:cubicBezTo>
                      <a:pt x="49" y="27"/>
                      <a:pt x="40" y="28"/>
                      <a:pt x="39" y="33"/>
                    </a:cubicBezTo>
                    <a:cubicBezTo>
                      <a:pt x="48" y="43"/>
                      <a:pt x="48" y="43"/>
                      <a:pt x="48" y="43"/>
                    </a:cubicBezTo>
                    <a:cubicBezTo>
                      <a:pt x="48" y="43"/>
                      <a:pt x="41" y="56"/>
                      <a:pt x="42" y="63"/>
                    </a:cubicBezTo>
                    <a:cubicBezTo>
                      <a:pt x="42" y="63"/>
                      <a:pt x="46" y="150"/>
                      <a:pt x="37" y="173"/>
                    </a:cubicBezTo>
                    <a:cubicBezTo>
                      <a:pt x="55" y="190"/>
                      <a:pt x="55" y="190"/>
                      <a:pt x="55" y="190"/>
                    </a:cubicBezTo>
                    <a:cubicBezTo>
                      <a:pt x="68" y="173"/>
                      <a:pt x="68" y="173"/>
                      <a:pt x="68" y="173"/>
                    </a:cubicBezTo>
                    <a:cubicBezTo>
                      <a:pt x="68" y="173"/>
                      <a:pt x="77" y="84"/>
                      <a:pt x="55" y="51"/>
                    </a:cubicBezTo>
                    <a:cubicBezTo>
                      <a:pt x="55" y="51"/>
                      <a:pt x="53" y="34"/>
                      <a:pt x="59" y="31"/>
                    </a:cubicBezTo>
                    <a:cubicBezTo>
                      <a:pt x="59" y="31"/>
                      <a:pt x="55" y="26"/>
                      <a:pt x="51" y="27"/>
                    </a:cubicBezTo>
                    <a:cubicBezTo>
                      <a:pt x="51" y="27"/>
                      <a:pt x="65" y="17"/>
                      <a:pt x="66" y="9"/>
                    </a:cubicBezTo>
                    <a:cubicBezTo>
                      <a:pt x="68" y="6"/>
                      <a:pt x="68" y="6"/>
                      <a:pt x="68" y="6"/>
                    </a:cubicBezTo>
                    <a:cubicBezTo>
                      <a:pt x="68" y="6"/>
                      <a:pt x="71" y="32"/>
                      <a:pt x="71" y="45"/>
                    </a:cubicBezTo>
                    <a:cubicBezTo>
                      <a:pt x="71" y="45"/>
                      <a:pt x="71" y="106"/>
                      <a:pt x="73" y="112"/>
                    </a:cubicBezTo>
                    <a:cubicBezTo>
                      <a:pt x="74" y="118"/>
                      <a:pt x="77" y="146"/>
                      <a:pt x="77" y="152"/>
                    </a:cubicBezTo>
                    <a:cubicBezTo>
                      <a:pt x="77" y="157"/>
                      <a:pt x="79" y="176"/>
                      <a:pt x="78" y="182"/>
                    </a:cubicBezTo>
                    <a:cubicBezTo>
                      <a:pt x="76" y="187"/>
                      <a:pt x="77" y="193"/>
                      <a:pt x="77" y="193"/>
                    </a:cubicBezTo>
                    <a:cubicBezTo>
                      <a:pt x="77" y="193"/>
                      <a:pt x="59" y="195"/>
                      <a:pt x="51" y="193"/>
                    </a:cubicBezTo>
                    <a:cubicBezTo>
                      <a:pt x="51" y="193"/>
                      <a:pt x="32" y="191"/>
                      <a:pt x="29" y="192"/>
                    </a:cubicBezTo>
                    <a:cubicBezTo>
                      <a:pt x="29" y="192"/>
                      <a:pt x="2" y="187"/>
                      <a:pt x="0" y="184"/>
                    </a:cubicBezTo>
                    <a:cubicBezTo>
                      <a:pt x="0" y="184"/>
                      <a:pt x="9" y="152"/>
                      <a:pt x="15" y="142"/>
                    </a:cubicBezTo>
                    <a:cubicBezTo>
                      <a:pt x="15" y="142"/>
                      <a:pt x="21" y="124"/>
                      <a:pt x="20" y="103"/>
                    </a:cubicBezTo>
                    <a:cubicBezTo>
                      <a:pt x="20" y="103"/>
                      <a:pt x="21" y="30"/>
                      <a:pt x="20" y="24"/>
                    </a:cubicBezTo>
                    <a:cubicBezTo>
                      <a:pt x="20" y="24"/>
                      <a:pt x="18" y="5"/>
                      <a:pt x="24" y="0"/>
                    </a:cubicBezTo>
                    <a:close/>
                  </a:path>
                </a:pathLst>
              </a:custGeom>
              <a:solidFill>
                <a:srgbClr val="FFFFFF"/>
              </a:solid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53" name="AutoShape 13">
              <a:extLst>
                <a:ext uri="{FF2B5EF4-FFF2-40B4-BE49-F238E27FC236}">
                  <a16:creationId xmlns:a16="http://schemas.microsoft.com/office/drawing/2014/main" id="{CFFDC6ED-F4B8-4FC6-ADAC-2E9F116DBF76}"/>
                </a:ext>
              </a:extLst>
            </p:cNvPr>
            <p:cNvSpPr>
              <a:spLocks noChangeAspect="1" noChangeArrowheads="1" noTextEdit="1"/>
            </p:cNvSpPr>
            <p:nvPr/>
          </p:nvSpPr>
          <p:spPr bwMode="auto">
            <a:xfrm>
              <a:off x="4007449" y="4618038"/>
              <a:ext cx="24765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15">
              <a:extLst>
                <a:ext uri="{FF2B5EF4-FFF2-40B4-BE49-F238E27FC236}">
                  <a16:creationId xmlns:a16="http://schemas.microsoft.com/office/drawing/2014/main" id="{0C7F4331-D78C-41F2-9BAF-F447D1F0698F}"/>
                </a:ext>
              </a:extLst>
            </p:cNvPr>
            <p:cNvSpPr>
              <a:spLocks/>
            </p:cNvSpPr>
            <p:nvPr/>
          </p:nvSpPr>
          <p:spPr bwMode="auto">
            <a:xfrm>
              <a:off x="4124924" y="4618038"/>
              <a:ext cx="63500" cy="74612"/>
            </a:xfrm>
            <a:custGeom>
              <a:avLst/>
              <a:gdLst>
                <a:gd name="T0" fmla="*/ 16 w 16"/>
                <a:gd name="T1" fmla="*/ 0 h 19"/>
                <a:gd name="T2" fmla="*/ 14 w 16"/>
                <a:gd name="T3" fmla="*/ 0 h 19"/>
                <a:gd name="T4" fmla="*/ 0 w 16"/>
                <a:gd name="T5" fmla="*/ 17 h 19"/>
                <a:gd name="T6" fmla="*/ 16 w 16"/>
                <a:gd name="T7" fmla="*/ 0 h 19"/>
              </a:gdLst>
              <a:ahLst/>
              <a:cxnLst>
                <a:cxn ang="0">
                  <a:pos x="T0" y="T1"/>
                </a:cxn>
                <a:cxn ang="0">
                  <a:pos x="T2" y="T3"/>
                </a:cxn>
                <a:cxn ang="0">
                  <a:pos x="T4" y="T5"/>
                </a:cxn>
                <a:cxn ang="0">
                  <a:pos x="T6" y="T7"/>
                </a:cxn>
              </a:cxnLst>
              <a:rect l="0" t="0" r="r" b="b"/>
              <a:pathLst>
                <a:path w="16" h="19">
                  <a:moveTo>
                    <a:pt x="16" y="0"/>
                  </a:moveTo>
                  <a:cubicBezTo>
                    <a:pt x="15" y="0"/>
                    <a:pt x="14" y="0"/>
                    <a:pt x="14" y="0"/>
                  </a:cubicBezTo>
                  <a:cubicBezTo>
                    <a:pt x="6" y="3"/>
                    <a:pt x="1" y="7"/>
                    <a:pt x="0" y="17"/>
                  </a:cubicBezTo>
                  <a:cubicBezTo>
                    <a:pt x="10" y="19"/>
                    <a:pt x="16" y="11"/>
                    <a:pt x="16" y="0"/>
                  </a:cubicBezTo>
                  <a:close/>
                </a:path>
              </a:pathLst>
            </a:custGeom>
            <a:solidFill>
              <a:srgbClr val="00171E"/>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55" name="Freeform 16">
              <a:extLst>
                <a:ext uri="{FF2B5EF4-FFF2-40B4-BE49-F238E27FC236}">
                  <a16:creationId xmlns:a16="http://schemas.microsoft.com/office/drawing/2014/main" id="{2BC09BC4-2363-45E5-8AA8-88694BE76322}"/>
                </a:ext>
              </a:extLst>
            </p:cNvPr>
            <p:cNvSpPr>
              <a:spLocks/>
            </p:cNvSpPr>
            <p:nvPr/>
          </p:nvSpPr>
          <p:spPr bwMode="auto">
            <a:xfrm>
              <a:off x="4004274" y="4687888"/>
              <a:ext cx="246063" cy="236537"/>
            </a:xfrm>
            <a:custGeom>
              <a:avLst/>
              <a:gdLst>
                <a:gd name="T0" fmla="*/ 61 w 63"/>
                <a:gd name="T1" fmla="*/ 9 h 61"/>
                <a:gd name="T2" fmla="*/ 44 w 63"/>
                <a:gd name="T3" fmla="*/ 1 h 61"/>
                <a:gd name="T4" fmla="*/ 32 w 63"/>
                <a:gd name="T5" fmla="*/ 5 h 61"/>
                <a:gd name="T6" fmla="*/ 20 w 63"/>
                <a:gd name="T7" fmla="*/ 1 h 61"/>
                <a:gd name="T8" fmla="*/ 0 w 63"/>
                <a:gd name="T9" fmla="*/ 20 h 61"/>
                <a:gd name="T10" fmla="*/ 0 w 63"/>
                <a:gd name="T11" fmla="*/ 29 h 61"/>
                <a:gd name="T12" fmla="*/ 18 w 63"/>
                <a:gd name="T13" fmla="*/ 61 h 61"/>
                <a:gd name="T14" fmla="*/ 22 w 63"/>
                <a:gd name="T15" fmla="*/ 61 h 61"/>
                <a:gd name="T16" fmla="*/ 44 w 63"/>
                <a:gd name="T17" fmla="*/ 61 h 61"/>
                <a:gd name="T18" fmla="*/ 47 w 63"/>
                <a:gd name="T19" fmla="*/ 61 h 61"/>
                <a:gd name="T20" fmla="*/ 63 w 63"/>
                <a:gd name="T21" fmla="*/ 41 h 61"/>
                <a:gd name="T22" fmla="*/ 63 w 63"/>
                <a:gd name="T23" fmla="*/ 39 h 61"/>
                <a:gd name="T24" fmla="*/ 61 w 63"/>
                <a:gd name="T25" fmla="*/ 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 h="61">
                  <a:moveTo>
                    <a:pt x="61" y="9"/>
                  </a:moveTo>
                  <a:cubicBezTo>
                    <a:pt x="57" y="4"/>
                    <a:pt x="52" y="0"/>
                    <a:pt x="44" y="1"/>
                  </a:cubicBezTo>
                  <a:cubicBezTo>
                    <a:pt x="40" y="1"/>
                    <a:pt x="36" y="5"/>
                    <a:pt x="32" y="5"/>
                  </a:cubicBezTo>
                  <a:cubicBezTo>
                    <a:pt x="27" y="5"/>
                    <a:pt x="24" y="1"/>
                    <a:pt x="20" y="1"/>
                  </a:cubicBezTo>
                  <a:cubicBezTo>
                    <a:pt x="9" y="1"/>
                    <a:pt x="2" y="10"/>
                    <a:pt x="0" y="20"/>
                  </a:cubicBezTo>
                  <a:cubicBezTo>
                    <a:pt x="0" y="23"/>
                    <a:pt x="0" y="26"/>
                    <a:pt x="0" y="29"/>
                  </a:cubicBezTo>
                  <a:cubicBezTo>
                    <a:pt x="3" y="43"/>
                    <a:pt x="8" y="54"/>
                    <a:pt x="18" y="61"/>
                  </a:cubicBezTo>
                  <a:cubicBezTo>
                    <a:pt x="20" y="61"/>
                    <a:pt x="21" y="61"/>
                    <a:pt x="22" y="61"/>
                  </a:cubicBezTo>
                  <a:cubicBezTo>
                    <a:pt x="28" y="56"/>
                    <a:pt x="38" y="57"/>
                    <a:pt x="44" y="61"/>
                  </a:cubicBezTo>
                  <a:cubicBezTo>
                    <a:pt x="45" y="61"/>
                    <a:pt x="46" y="61"/>
                    <a:pt x="47" y="61"/>
                  </a:cubicBezTo>
                  <a:cubicBezTo>
                    <a:pt x="56" y="57"/>
                    <a:pt x="59" y="49"/>
                    <a:pt x="63" y="41"/>
                  </a:cubicBezTo>
                  <a:cubicBezTo>
                    <a:pt x="63" y="40"/>
                    <a:pt x="63" y="40"/>
                    <a:pt x="63" y="39"/>
                  </a:cubicBezTo>
                  <a:cubicBezTo>
                    <a:pt x="51" y="37"/>
                    <a:pt x="49" y="13"/>
                    <a:pt x="61" y="9"/>
                  </a:cubicBezTo>
                  <a:close/>
                </a:path>
              </a:pathLst>
            </a:custGeom>
            <a:solidFill>
              <a:srgbClr val="00171E"/>
            </a:solidFill>
            <a:ln>
              <a:noFill/>
            </a:ln>
          </p:spPr>
          <p:txBody>
            <a:bodyPr vert="horz" wrap="square" lIns="91440" tIns="45720" rIns="91440" bIns="45720" numCol="1" anchor="t" anchorCtr="0" compatLnSpc="1">
              <a:prstTxWarp prst="textNoShape">
                <a:avLst/>
              </a:prstTxWarp>
            </a:bodyPr>
            <a:lstStyle/>
            <a:p>
              <a:endParaRPr lang="zh-CN" altLang="en-US"/>
            </a:p>
          </p:txBody>
        </p:sp>
      </p:grpSp>
      <p:pic>
        <p:nvPicPr>
          <p:cNvPr id="37" name="图片 36">
            <a:extLst>
              <a:ext uri="{FF2B5EF4-FFF2-40B4-BE49-F238E27FC236}">
                <a16:creationId xmlns:a16="http://schemas.microsoft.com/office/drawing/2014/main" id="{B2B20B12-314D-449B-8E2E-95843B64ED55}"/>
              </a:ext>
            </a:extLst>
          </p:cNvPr>
          <p:cNvPicPr>
            <a:picLocks noChangeAspect="1"/>
          </p:cNvPicPr>
          <p:nvPr/>
        </p:nvPicPr>
        <p:blipFill rotWithShape="1">
          <a:blip r:embed="rId4">
            <a:extLst>
              <a:ext uri="{28A0092B-C50C-407E-A947-70E740481C1C}">
                <a14:useLocalDpi xmlns:a14="http://schemas.microsoft.com/office/drawing/2010/main" val="0"/>
              </a:ext>
            </a:extLst>
          </a:blip>
          <a:srcRect t="4282"/>
          <a:stretch/>
        </p:blipFill>
        <p:spPr>
          <a:xfrm>
            <a:off x="1040884" y="2860573"/>
            <a:ext cx="3876613" cy="2174907"/>
          </a:xfrm>
          <a:prstGeom prst="rect">
            <a:avLst/>
          </a:prstGeom>
        </p:spPr>
      </p:pic>
    </p:spTree>
    <p:extLst>
      <p:ext uri="{BB962C8B-B14F-4D97-AF65-F5344CB8AC3E}">
        <p14:creationId xmlns:p14="http://schemas.microsoft.com/office/powerpoint/2010/main" val="228805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F6D70FB5-93AA-44AF-94C1-15AA8E2068F6}"/>
              </a:ext>
            </a:extLst>
          </p:cNvPr>
          <p:cNvPicPr>
            <a:picLocks noChangeAspect="1"/>
          </p:cNvPicPr>
          <p:nvPr/>
        </p:nvPicPr>
        <p:blipFill rotWithShape="1">
          <a:blip r:embed="rId2">
            <a:extLst>
              <a:ext uri="{28A0092B-C50C-407E-A947-70E740481C1C}">
                <a14:useLocalDpi xmlns:a14="http://schemas.microsoft.com/office/drawing/2010/main" val="0"/>
              </a:ext>
            </a:extLst>
          </a:blip>
          <a:srcRect l="70007" t="16487" r="3253" b="15991"/>
          <a:stretch/>
        </p:blipFill>
        <p:spPr>
          <a:xfrm rot="16200000" flipH="1">
            <a:off x="-1981455" y="1980014"/>
            <a:ext cx="6883116" cy="2923086"/>
          </a:xfrm>
          <a:prstGeom prst="rect">
            <a:avLst/>
          </a:prstGeom>
        </p:spPr>
      </p:pic>
      <p:sp>
        <p:nvSpPr>
          <p:cNvPr id="5" name="圆角矩形 30">
            <a:extLst>
              <a:ext uri="{FF2B5EF4-FFF2-40B4-BE49-F238E27FC236}">
                <a16:creationId xmlns:a16="http://schemas.microsoft.com/office/drawing/2014/main" id="{29F3B8AF-5BA7-436B-A390-08D1524122C1}"/>
              </a:ext>
            </a:extLst>
          </p:cNvPr>
          <p:cNvSpPr/>
          <p:nvPr/>
        </p:nvSpPr>
        <p:spPr>
          <a:xfrm>
            <a:off x="4244814" y="1791594"/>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1</a:t>
            </a:r>
            <a:endParaRPr lang="zh-CN" altLang="en-US" sz="2400" b="1" dirty="0">
              <a:latin typeface="+mn-ea"/>
              <a:cs typeface="+mn-ea"/>
              <a:sym typeface="+mn-lt"/>
            </a:endParaRPr>
          </a:p>
        </p:txBody>
      </p:sp>
      <p:grpSp>
        <p:nvGrpSpPr>
          <p:cNvPr id="6" name="组合 5">
            <a:extLst>
              <a:ext uri="{FF2B5EF4-FFF2-40B4-BE49-F238E27FC236}">
                <a16:creationId xmlns:a16="http://schemas.microsoft.com/office/drawing/2014/main" id="{AE03D044-EB2E-45F1-9041-783F539CE39D}"/>
              </a:ext>
            </a:extLst>
          </p:cNvPr>
          <p:cNvGrpSpPr/>
          <p:nvPr/>
        </p:nvGrpSpPr>
        <p:grpSpPr>
          <a:xfrm>
            <a:off x="5052919" y="1765890"/>
            <a:ext cx="4468512" cy="802888"/>
            <a:chOff x="6339097" y="1573726"/>
            <a:chExt cx="3954283" cy="577994"/>
          </a:xfrm>
          <a:solidFill>
            <a:srgbClr val="5E1C94"/>
          </a:solidFill>
        </p:grpSpPr>
        <p:sp>
          <p:nvSpPr>
            <p:cNvPr id="7" name="圆角矩形 16">
              <a:extLst>
                <a:ext uri="{FF2B5EF4-FFF2-40B4-BE49-F238E27FC236}">
                  <a16:creationId xmlns:a16="http://schemas.microsoft.com/office/drawing/2014/main" id="{F558862D-47E9-40A9-BBF9-8968742256FB}"/>
                </a:ext>
              </a:extLst>
            </p:cNvPr>
            <p:cNvSpPr/>
            <p:nvPr/>
          </p:nvSpPr>
          <p:spPr>
            <a:xfrm>
              <a:off x="6339097" y="1573726"/>
              <a:ext cx="3954283"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8" name="矩形 7">
              <a:extLst>
                <a:ext uri="{FF2B5EF4-FFF2-40B4-BE49-F238E27FC236}">
                  <a16:creationId xmlns:a16="http://schemas.microsoft.com/office/drawing/2014/main" id="{138DD80C-5382-4E7B-BCD2-7583985A8983}"/>
                </a:ext>
              </a:extLst>
            </p:cNvPr>
            <p:cNvSpPr/>
            <p:nvPr/>
          </p:nvSpPr>
          <p:spPr>
            <a:xfrm>
              <a:off x="6357838" y="1659237"/>
              <a:ext cx="3744416" cy="492483"/>
            </a:xfrm>
            <a:prstGeom prst="rect">
              <a:avLst/>
            </a:prstGeom>
            <a:noFill/>
          </p:spPr>
          <p:txBody>
            <a:bodyPr wrap="square" lIns="121960" tIns="60980" rIns="121960" bIns="60980">
              <a:spAutoFit/>
            </a:bodyPr>
            <a:lstStyle/>
            <a:p>
              <a:pPr>
                <a:defRPr/>
              </a:pPr>
              <a:r>
                <a:rPr lang="zh-CN" altLang="en-US" sz="2400" b="1" kern="100" dirty="0">
                  <a:solidFill>
                    <a:schemeClr val="bg1"/>
                  </a:solidFill>
                  <a:latin typeface="+mn-ea"/>
                  <a:cs typeface="+mn-ea"/>
                  <a:sym typeface="+mn-lt"/>
                </a:rPr>
                <a:t>案例教学的概念及重要性</a:t>
              </a:r>
            </a:p>
          </p:txBody>
        </p:sp>
      </p:grpSp>
      <p:sp>
        <p:nvSpPr>
          <p:cNvPr id="9" name="圆角矩形 32">
            <a:extLst>
              <a:ext uri="{FF2B5EF4-FFF2-40B4-BE49-F238E27FC236}">
                <a16:creationId xmlns:a16="http://schemas.microsoft.com/office/drawing/2014/main" id="{75E250B3-8F62-42FD-84CD-974F97B5A6AB}"/>
              </a:ext>
            </a:extLst>
          </p:cNvPr>
          <p:cNvSpPr/>
          <p:nvPr/>
        </p:nvSpPr>
        <p:spPr>
          <a:xfrm>
            <a:off x="4244814" y="2785711"/>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2</a:t>
            </a:r>
            <a:endParaRPr lang="zh-CN" altLang="en-US" sz="2400" b="1" dirty="0">
              <a:latin typeface="+mn-ea"/>
              <a:cs typeface="+mn-ea"/>
              <a:sym typeface="+mn-lt"/>
            </a:endParaRPr>
          </a:p>
        </p:txBody>
      </p:sp>
      <p:sp>
        <p:nvSpPr>
          <p:cNvPr id="13" name="圆角矩形 35">
            <a:extLst>
              <a:ext uri="{FF2B5EF4-FFF2-40B4-BE49-F238E27FC236}">
                <a16:creationId xmlns:a16="http://schemas.microsoft.com/office/drawing/2014/main" id="{5533CF64-FD82-425B-876A-7F42DD1D0D3D}"/>
              </a:ext>
            </a:extLst>
          </p:cNvPr>
          <p:cNvSpPr/>
          <p:nvPr/>
        </p:nvSpPr>
        <p:spPr>
          <a:xfrm>
            <a:off x="4244814" y="3798959"/>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3</a:t>
            </a:r>
            <a:endParaRPr lang="zh-CN" altLang="en-US" sz="2400" b="1" dirty="0">
              <a:latin typeface="+mn-ea"/>
              <a:cs typeface="+mn-ea"/>
              <a:sym typeface="+mn-lt"/>
            </a:endParaRPr>
          </a:p>
        </p:txBody>
      </p:sp>
      <p:grpSp>
        <p:nvGrpSpPr>
          <p:cNvPr id="14" name="组合 13">
            <a:extLst>
              <a:ext uri="{FF2B5EF4-FFF2-40B4-BE49-F238E27FC236}">
                <a16:creationId xmlns:a16="http://schemas.microsoft.com/office/drawing/2014/main" id="{D469171C-1E1C-4D69-95C9-6C5D3EE583A9}"/>
              </a:ext>
            </a:extLst>
          </p:cNvPr>
          <p:cNvGrpSpPr/>
          <p:nvPr/>
        </p:nvGrpSpPr>
        <p:grpSpPr>
          <a:xfrm>
            <a:off x="4950281" y="3778809"/>
            <a:ext cx="5372750" cy="710528"/>
            <a:chOff x="6237387" y="3296031"/>
            <a:chExt cx="4720184" cy="511504"/>
          </a:xfrm>
          <a:solidFill>
            <a:srgbClr val="5E1C94"/>
          </a:solidFill>
        </p:grpSpPr>
        <p:sp>
          <p:nvSpPr>
            <p:cNvPr id="15" name="圆角矩形 24">
              <a:extLst>
                <a:ext uri="{FF2B5EF4-FFF2-40B4-BE49-F238E27FC236}">
                  <a16:creationId xmlns:a16="http://schemas.microsoft.com/office/drawing/2014/main" id="{FA5E9DA6-6DC8-4503-8FEF-EB69101F98F0}"/>
                </a:ext>
              </a:extLst>
            </p:cNvPr>
            <p:cNvSpPr/>
            <p:nvPr/>
          </p:nvSpPr>
          <p:spPr>
            <a:xfrm>
              <a:off x="6339097" y="3296031"/>
              <a:ext cx="392678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16" name="矩形 15">
              <a:extLst>
                <a:ext uri="{FF2B5EF4-FFF2-40B4-BE49-F238E27FC236}">
                  <a16:creationId xmlns:a16="http://schemas.microsoft.com/office/drawing/2014/main" id="{E0DA315E-2484-4345-8128-D2AC7C9F41ED}"/>
                </a:ext>
              </a:extLst>
            </p:cNvPr>
            <p:cNvSpPr/>
            <p:nvPr/>
          </p:nvSpPr>
          <p:spPr>
            <a:xfrm>
              <a:off x="6237387" y="3371484"/>
              <a:ext cx="4720184" cy="354535"/>
            </a:xfrm>
            <a:prstGeom prst="rect">
              <a:avLst/>
            </a:prstGeom>
            <a:noFill/>
          </p:spPr>
          <p:txBody>
            <a:bodyPr wrap="square" lIns="121960" tIns="60980" rIns="121960" bIns="60980">
              <a:spAutoFit/>
            </a:bodyPr>
            <a:lstStyle/>
            <a:p>
              <a:pPr>
                <a:defRPr/>
              </a:pPr>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全球案例发现系统</a:t>
              </a:r>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附加服务</a:t>
              </a:r>
              <a:endParaRPr lang="zh-CN" altLang="zh-CN" sz="2400" b="1" kern="100" dirty="0">
                <a:solidFill>
                  <a:schemeClr val="bg1"/>
                </a:solidFill>
                <a:latin typeface="+mn-ea"/>
                <a:cs typeface="+mn-ea"/>
                <a:sym typeface="+mn-lt"/>
              </a:endParaRPr>
            </a:p>
          </p:txBody>
        </p:sp>
      </p:grpSp>
      <p:sp>
        <p:nvSpPr>
          <p:cNvPr id="17" name="圆角矩形 37">
            <a:extLst>
              <a:ext uri="{FF2B5EF4-FFF2-40B4-BE49-F238E27FC236}">
                <a16:creationId xmlns:a16="http://schemas.microsoft.com/office/drawing/2014/main" id="{5D4BB4FC-FBBD-4366-8CFA-E8189A75A1A5}"/>
              </a:ext>
            </a:extLst>
          </p:cNvPr>
          <p:cNvSpPr/>
          <p:nvPr/>
        </p:nvSpPr>
        <p:spPr>
          <a:xfrm>
            <a:off x="4244814" y="4778738"/>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4</a:t>
            </a:r>
            <a:endParaRPr lang="zh-CN" altLang="en-US" sz="2400" b="1" dirty="0">
              <a:latin typeface="+mn-ea"/>
              <a:cs typeface="+mn-ea"/>
              <a:sym typeface="+mn-lt"/>
            </a:endParaRPr>
          </a:p>
        </p:txBody>
      </p:sp>
      <p:grpSp>
        <p:nvGrpSpPr>
          <p:cNvPr id="18" name="组合 17">
            <a:extLst>
              <a:ext uri="{FF2B5EF4-FFF2-40B4-BE49-F238E27FC236}">
                <a16:creationId xmlns:a16="http://schemas.microsoft.com/office/drawing/2014/main" id="{C1910650-14BA-4320-9A95-60C127FF6DAB}"/>
              </a:ext>
            </a:extLst>
          </p:cNvPr>
          <p:cNvGrpSpPr/>
          <p:nvPr/>
        </p:nvGrpSpPr>
        <p:grpSpPr>
          <a:xfrm>
            <a:off x="4987652" y="5699890"/>
            <a:ext cx="4778741" cy="710527"/>
            <a:chOff x="6245082" y="4180903"/>
            <a:chExt cx="4778741" cy="511504"/>
          </a:xfrm>
          <a:solidFill>
            <a:srgbClr val="5E1C94"/>
          </a:solidFill>
        </p:grpSpPr>
        <p:sp>
          <p:nvSpPr>
            <p:cNvPr id="19" name="圆角矩形 20">
              <a:extLst>
                <a:ext uri="{FF2B5EF4-FFF2-40B4-BE49-F238E27FC236}">
                  <a16:creationId xmlns:a16="http://schemas.microsoft.com/office/drawing/2014/main" id="{60E141CA-2EDB-489C-825F-E10E0506B375}"/>
                </a:ext>
              </a:extLst>
            </p:cNvPr>
            <p:cNvSpPr/>
            <p:nvPr/>
          </p:nvSpPr>
          <p:spPr>
            <a:xfrm>
              <a:off x="6339097" y="4180903"/>
              <a:ext cx="4468512"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20" name="矩形 19">
              <a:extLst>
                <a:ext uri="{FF2B5EF4-FFF2-40B4-BE49-F238E27FC236}">
                  <a16:creationId xmlns:a16="http://schemas.microsoft.com/office/drawing/2014/main" id="{94DB73C6-131E-4AA4-8C7C-CD985738CA22}"/>
                </a:ext>
              </a:extLst>
            </p:cNvPr>
            <p:cNvSpPr/>
            <p:nvPr/>
          </p:nvSpPr>
          <p:spPr>
            <a:xfrm>
              <a:off x="6245082" y="4267235"/>
              <a:ext cx="4778741" cy="354536"/>
            </a:xfrm>
            <a:prstGeom prst="rect">
              <a:avLst/>
            </a:prstGeom>
            <a:noFill/>
          </p:spPr>
          <p:txBody>
            <a:bodyPr wrap="square" lIns="121960" tIns="60980" rIns="121960" bIns="60980">
              <a:spAutoFit/>
            </a:bodyPr>
            <a:lstStyle/>
            <a:p>
              <a:pPr>
                <a:defRPr/>
              </a:pPr>
              <a:r>
                <a:rPr lang="en-US" altLang="zh-CN" sz="2400" b="1" dirty="0">
                  <a:solidFill>
                    <a:schemeClr val="bg1"/>
                  </a:solidFill>
                  <a:latin typeface="+mn-ea"/>
                  <a:ea typeface="+mn-ea"/>
                </a:rPr>
                <a:t>《</a:t>
              </a:r>
              <a:r>
                <a:rPr lang="zh-CN" altLang="en-US" sz="2400" b="1" dirty="0">
                  <a:solidFill>
                    <a:schemeClr val="bg1"/>
                  </a:solidFill>
                  <a:latin typeface="+mn-ea"/>
                  <a:ea typeface="+mn-ea"/>
                </a:rPr>
                <a:t>全球案例发现系统</a:t>
              </a:r>
              <a:r>
                <a:rPr lang="en-US" altLang="zh-CN" sz="2400" b="1" dirty="0">
                  <a:solidFill>
                    <a:schemeClr val="bg1"/>
                  </a:solidFill>
                  <a:latin typeface="+mn-ea"/>
                  <a:ea typeface="+mn-ea"/>
                </a:rPr>
                <a:t>》</a:t>
              </a:r>
              <a:r>
                <a:rPr lang="zh-CN" altLang="en-US" sz="2400" b="1" dirty="0">
                  <a:solidFill>
                    <a:schemeClr val="bg1"/>
                  </a:solidFill>
                  <a:latin typeface="+mn-ea"/>
                  <a:ea typeface="+mn-ea"/>
                </a:rPr>
                <a:t>使用方法</a:t>
              </a:r>
              <a:endParaRPr lang="zh-CN" altLang="zh-CN" sz="2400" b="1" kern="100" dirty="0">
                <a:solidFill>
                  <a:schemeClr val="bg1"/>
                </a:solidFill>
                <a:latin typeface="+mn-ea"/>
                <a:cs typeface="+mn-ea"/>
                <a:sym typeface="+mn-lt"/>
              </a:endParaRPr>
            </a:p>
          </p:txBody>
        </p:sp>
      </p:grpSp>
      <p:grpSp>
        <p:nvGrpSpPr>
          <p:cNvPr id="62" name="组合 61">
            <a:extLst>
              <a:ext uri="{FF2B5EF4-FFF2-40B4-BE49-F238E27FC236}">
                <a16:creationId xmlns:a16="http://schemas.microsoft.com/office/drawing/2014/main" id="{EE4D3E5D-D06B-43B1-8F36-703175E6C4A0}"/>
              </a:ext>
            </a:extLst>
          </p:cNvPr>
          <p:cNvGrpSpPr/>
          <p:nvPr/>
        </p:nvGrpSpPr>
        <p:grpSpPr>
          <a:xfrm>
            <a:off x="4950281" y="2774342"/>
            <a:ext cx="4626241" cy="794762"/>
            <a:chOff x="5717182" y="2808766"/>
            <a:chExt cx="4012076" cy="572144"/>
          </a:xfrm>
        </p:grpSpPr>
        <p:sp>
          <p:nvSpPr>
            <p:cNvPr id="11" name="圆角矩形 17">
              <a:extLst>
                <a:ext uri="{FF2B5EF4-FFF2-40B4-BE49-F238E27FC236}">
                  <a16:creationId xmlns:a16="http://schemas.microsoft.com/office/drawing/2014/main" id="{314D4876-1448-40A7-8438-38BEA42793DE}"/>
                </a:ext>
              </a:extLst>
            </p:cNvPr>
            <p:cNvSpPr/>
            <p:nvPr/>
          </p:nvSpPr>
          <p:spPr>
            <a:xfrm>
              <a:off x="5832208" y="2808766"/>
              <a:ext cx="3878246" cy="511504"/>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22" name="矩形 21">
              <a:extLst>
                <a:ext uri="{FF2B5EF4-FFF2-40B4-BE49-F238E27FC236}">
                  <a16:creationId xmlns:a16="http://schemas.microsoft.com/office/drawing/2014/main" id="{F0A121C2-D768-4E99-91B4-95020DB545D7}"/>
                </a:ext>
              </a:extLst>
            </p:cNvPr>
            <p:cNvSpPr/>
            <p:nvPr/>
          </p:nvSpPr>
          <p:spPr>
            <a:xfrm>
              <a:off x="5717182" y="2888427"/>
              <a:ext cx="4012076" cy="492483"/>
            </a:xfrm>
            <a:prstGeom prst="rect">
              <a:avLst/>
            </a:prstGeom>
            <a:grpFill/>
          </p:spPr>
          <p:txBody>
            <a:bodyPr wrap="square" lIns="121960" tIns="60980" rIns="121960" bIns="60980">
              <a:spAutoFit/>
            </a:bodyPr>
            <a:lstStyle/>
            <a:p>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全球案例发现系统</a:t>
              </a:r>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简介</a:t>
              </a:r>
              <a:endParaRPr lang="zh-CN" altLang="en-US" sz="2400" b="1" kern="100" dirty="0">
                <a:solidFill>
                  <a:schemeClr val="bg1"/>
                </a:solidFill>
                <a:latin typeface="+mn-ea"/>
                <a:cs typeface="+mn-ea"/>
              </a:endParaRPr>
            </a:p>
          </p:txBody>
        </p:sp>
      </p:grpSp>
      <p:pic>
        <p:nvPicPr>
          <p:cNvPr id="26" name="图片 25">
            <a:extLst>
              <a:ext uri="{FF2B5EF4-FFF2-40B4-BE49-F238E27FC236}">
                <a16:creationId xmlns:a16="http://schemas.microsoft.com/office/drawing/2014/main" id="{0C98489C-9016-466C-89CE-9EA4DE229D9B}"/>
              </a:ext>
            </a:extLst>
          </p:cNvPr>
          <p:cNvPicPr>
            <a:picLocks noChangeAspect="1"/>
          </p:cNvPicPr>
          <p:nvPr/>
        </p:nvPicPr>
        <p:blipFill rotWithShape="1">
          <a:blip r:embed="rId2">
            <a:extLst>
              <a:ext uri="{28A0092B-C50C-407E-A947-70E740481C1C}">
                <a14:useLocalDpi xmlns:a14="http://schemas.microsoft.com/office/drawing/2010/main" val="0"/>
              </a:ext>
            </a:extLst>
          </a:blip>
          <a:srcRect l="70007" t="16487" r="3253" b="15991"/>
          <a:stretch/>
        </p:blipFill>
        <p:spPr>
          <a:xfrm rot="16200000" flipH="1">
            <a:off x="8645323" y="3311323"/>
            <a:ext cx="6858002" cy="235352"/>
          </a:xfrm>
          <a:prstGeom prst="rect">
            <a:avLst/>
          </a:prstGeom>
        </p:spPr>
      </p:pic>
      <p:sp>
        <p:nvSpPr>
          <p:cNvPr id="55" name="TextBox 21">
            <a:extLst>
              <a:ext uri="{FF2B5EF4-FFF2-40B4-BE49-F238E27FC236}">
                <a16:creationId xmlns:a16="http://schemas.microsoft.com/office/drawing/2014/main" id="{A98C382D-BCA0-4749-99D3-F1970A9875A0}"/>
              </a:ext>
            </a:extLst>
          </p:cNvPr>
          <p:cNvSpPr txBox="1"/>
          <p:nvPr/>
        </p:nvSpPr>
        <p:spPr>
          <a:xfrm>
            <a:off x="200975" y="2603017"/>
            <a:ext cx="2576396" cy="1354243"/>
          </a:xfrm>
          <a:prstGeom prst="rect">
            <a:avLst/>
          </a:prstGeom>
          <a:noFill/>
        </p:spPr>
        <p:txBody>
          <a:bodyPr wrap="square" lIns="121948" tIns="60973" rIns="121948" bIns="60973">
            <a:spAutoFit/>
          </a:bodyPr>
          <a:lstStyle/>
          <a:p>
            <a:pPr algn="ctr">
              <a:defRPr/>
            </a:pPr>
            <a:r>
              <a:rPr lang="zh-CN" altLang="en-US" sz="4800" b="1" spc="200" dirty="0">
                <a:solidFill>
                  <a:schemeClr val="bg1"/>
                </a:solidFill>
                <a:cs typeface="+mn-ea"/>
                <a:sym typeface="+mn-lt"/>
              </a:rPr>
              <a:t>目录 </a:t>
            </a:r>
            <a:endParaRPr lang="en-US" altLang="zh-CN" sz="4800" b="1" spc="200" dirty="0">
              <a:solidFill>
                <a:schemeClr val="bg1"/>
              </a:solidFill>
              <a:cs typeface="+mn-ea"/>
              <a:sym typeface="+mn-lt"/>
            </a:endParaRPr>
          </a:p>
          <a:p>
            <a:pPr algn="ctr">
              <a:defRPr/>
            </a:pPr>
            <a:r>
              <a:rPr lang="en-US" altLang="zh-CN" sz="3200" b="1" spc="200" dirty="0">
                <a:solidFill>
                  <a:schemeClr val="bg1"/>
                </a:solidFill>
                <a:cs typeface="+mn-ea"/>
                <a:sym typeface="+mn-lt"/>
              </a:rPr>
              <a:t>CONTENTS</a:t>
            </a:r>
            <a:endParaRPr lang="zh-CN" altLang="en-US" sz="3200" b="1" spc="200" dirty="0">
              <a:solidFill>
                <a:schemeClr val="bg1"/>
              </a:solidFill>
              <a:cs typeface="+mn-ea"/>
              <a:sym typeface="+mn-lt"/>
            </a:endParaRPr>
          </a:p>
        </p:txBody>
      </p:sp>
      <p:pic>
        <p:nvPicPr>
          <p:cNvPr id="57" name="图片 56">
            <a:extLst>
              <a:ext uri="{FF2B5EF4-FFF2-40B4-BE49-F238E27FC236}">
                <a16:creationId xmlns:a16="http://schemas.microsoft.com/office/drawing/2014/main" id="{9996D27B-C6BC-420A-89EA-C0AE9A72B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
        <p:nvSpPr>
          <p:cNvPr id="59" name="直角三角形 58">
            <a:extLst>
              <a:ext uri="{FF2B5EF4-FFF2-40B4-BE49-F238E27FC236}">
                <a16:creationId xmlns:a16="http://schemas.microsoft.com/office/drawing/2014/main" id="{DFAA42D1-22C3-40A5-9603-C93087F50AAB}"/>
              </a:ext>
            </a:extLst>
          </p:cNvPr>
          <p:cNvSpPr/>
          <p:nvPr/>
        </p:nvSpPr>
        <p:spPr>
          <a:xfrm rot="5400000">
            <a:off x="-1441" y="0"/>
            <a:ext cx="1548000" cy="1548000"/>
          </a:xfrm>
          <a:prstGeom prst="rtTriangle">
            <a:avLst/>
          </a:prstGeom>
          <a:solidFill>
            <a:srgbClr val="D4C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61" name="直角三角形 60">
            <a:extLst>
              <a:ext uri="{FF2B5EF4-FFF2-40B4-BE49-F238E27FC236}">
                <a16:creationId xmlns:a16="http://schemas.microsoft.com/office/drawing/2014/main" id="{EE6407D4-C6E3-461E-B225-46228D960EEA}"/>
              </a:ext>
            </a:extLst>
          </p:cNvPr>
          <p:cNvSpPr/>
          <p:nvPr/>
        </p:nvSpPr>
        <p:spPr>
          <a:xfrm rot="5400000" flipH="1" flipV="1">
            <a:off x="1373643" y="5335115"/>
            <a:ext cx="1548000" cy="1548000"/>
          </a:xfrm>
          <a:prstGeom prst="rtTriangle">
            <a:avLst/>
          </a:prstGeom>
          <a:solidFill>
            <a:srgbClr val="D4C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5" name="圆角矩形 37">
            <a:extLst>
              <a:ext uri="{FF2B5EF4-FFF2-40B4-BE49-F238E27FC236}">
                <a16:creationId xmlns:a16="http://schemas.microsoft.com/office/drawing/2014/main" id="{F295DB99-5984-46CA-8586-C8D391D68FC8}"/>
              </a:ext>
            </a:extLst>
          </p:cNvPr>
          <p:cNvSpPr/>
          <p:nvPr/>
        </p:nvSpPr>
        <p:spPr>
          <a:xfrm>
            <a:off x="4244814" y="5699890"/>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5</a:t>
            </a:r>
            <a:endParaRPr lang="zh-CN" altLang="en-US" sz="2400" b="1" dirty="0">
              <a:latin typeface="+mn-ea"/>
              <a:cs typeface="+mn-ea"/>
              <a:sym typeface="+mn-lt"/>
            </a:endParaRPr>
          </a:p>
        </p:txBody>
      </p:sp>
      <p:grpSp>
        <p:nvGrpSpPr>
          <p:cNvPr id="27" name="组合 26">
            <a:extLst>
              <a:ext uri="{FF2B5EF4-FFF2-40B4-BE49-F238E27FC236}">
                <a16:creationId xmlns:a16="http://schemas.microsoft.com/office/drawing/2014/main" id="{0851DC76-E0DE-450B-9CFE-2939B669B986}"/>
              </a:ext>
            </a:extLst>
          </p:cNvPr>
          <p:cNvGrpSpPr/>
          <p:nvPr/>
        </p:nvGrpSpPr>
        <p:grpSpPr>
          <a:xfrm>
            <a:off x="4987652" y="4778739"/>
            <a:ext cx="4654735" cy="710527"/>
            <a:chOff x="6174656" y="4090839"/>
            <a:chExt cx="4654735" cy="511504"/>
          </a:xfrm>
          <a:solidFill>
            <a:srgbClr val="5E1C94"/>
          </a:solidFill>
        </p:grpSpPr>
        <p:sp>
          <p:nvSpPr>
            <p:cNvPr id="28" name="圆角矩形 20">
              <a:extLst>
                <a:ext uri="{FF2B5EF4-FFF2-40B4-BE49-F238E27FC236}">
                  <a16:creationId xmlns:a16="http://schemas.microsoft.com/office/drawing/2014/main" id="{334DF292-ECE1-486C-93B0-478E5FE183F8}"/>
                </a:ext>
              </a:extLst>
            </p:cNvPr>
            <p:cNvSpPr/>
            <p:nvPr/>
          </p:nvSpPr>
          <p:spPr>
            <a:xfrm>
              <a:off x="6239923" y="4090839"/>
              <a:ext cx="4468512"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29" name="矩形 28">
              <a:extLst>
                <a:ext uri="{FF2B5EF4-FFF2-40B4-BE49-F238E27FC236}">
                  <a16:creationId xmlns:a16="http://schemas.microsoft.com/office/drawing/2014/main" id="{048B0AED-4F5D-4026-9B39-DBD88622F99B}"/>
                </a:ext>
              </a:extLst>
            </p:cNvPr>
            <p:cNvSpPr/>
            <p:nvPr/>
          </p:nvSpPr>
          <p:spPr>
            <a:xfrm>
              <a:off x="6174656" y="4172355"/>
              <a:ext cx="4654735" cy="354535"/>
            </a:xfrm>
            <a:prstGeom prst="rect">
              <a:avLst/>
            </a:prstGeom>
            <a:noFill/>
          </p:spPr>
          <p:txBody>
            <a:bodyPr wrap="square" lIns="121960" tIns="60980" rIns="121960" bIns="60980">
              <a:spAutoFit/>
            </a:bodyPr>
            <a:lstStyle/>
            <a:p>
              <a:pPr>
                <a:defRPr/>
              </a:pPr>
              <a:r>
                <a:rPr lang="en-US" altLang="zh-CN" sz="2400" b="1" dirty="0">
                  <a:solidFill>
                    <a:schemeClr val="bg1"/>
                  </a:solidFill>
                  <a:latin typeface="+mn-ea"/>
                  <a:ea typeface="+mn-ea"/>
                </a:rPr>
                <a:t>《</a:t>
              </a:r>
              <a:r>
                <a:rPr lang="zh-CN" altLang="en-US" sz="2400" b="1" dirty="0">
                  <a:solidFill>
                    <a:schemeClr val="bg1"/>
                  </a:solidFill>
                  <a:latin typeface="+mn-ea"/>
                  <a:ea typeface="+mn-ea"/>
                </a:rPr>
                <a:t>全球案例发现系统</a:t>
              </a:r>
              <a:r>
                <a:rPr lang="en-US" altLang="zh-CN" sz="2400" b="1" dirty="0">
                  <a:solidFill>
                    <a:schemeClr val="bg1"/>
                  </a:solidFill>
                  <a:latin typeface="+mn-ea"/>
                  <a:ea typeface="+mn-ea"/>
                </a:rPr>
                <a:t>》</a:t>
              </a:r>
              <a:r>
                <a:rPr lang="zh-CN" altLang="en-US" sz="2400" b="1" dirty="0">
                  <a:solidFill>
                    <a:schemeClr val="bg1"/>
                  </a:solidFill>
                  <a:latin typeface="+mn-ea"/>
                </a:rPr>
                <a:t>典型用户</a:t>
              </a:r>
              <a:endParaRPr lang="zh-CN" altLang="zh-CN" sz="2400" b="1" kern="100" dirty="0">
                <a:solidFill>
                  <a:schemeClr val="bg1"/>
                </a:solidFill>
                <a:latin typeface="+mn-ea"/>
                <a:cs typeface="+mn-ea"/>
                <a:sym typeface="+mn-lt"/>
              </a:endParaRPr>
            </a:p>
          </p:txBody>
        </p:sp>
      </p:grpSp>
    </p:spTree>
    <p:extLst>
      <p:ext uri="{BB962C8B-B14F-4D97-AF65-F5344CB8AC3E}">
        <p14:creationId xmlns:p14="http://schemas.microsoft.com/office/powerpoint/2010/main" val="3220340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40000"/>
                                  </p:iterate>
                                  <p:childTnLst>
                                    <p:set>
                                      <p:cBhvr>
                                        <p:cTn id="6" dur="1" fill="hold">
                                          <p:stCondLst>
                                            <p:cond delay="0"/>
                                          </p:stCondLst>
                                        </p:cTn>
                                        <p:tgtEl>
                                          <p:spTgt spid="55"/>
                                        </p:tgtEl>
                                        <p:attrNameLst>
                                          <p:attrName>style.visibility</p:attrName>
                                        </p:attrNameLst>
                                      </p:cBhvr>
                                      <p:to>
                                        <p:strVal val="visible"/>
                                      </p:to>
                                    </p:set>
                                    <p:anim calcmode="lin" valueType="num">
                                      <p:cBhvr>
                                        <p:cTn id="7" dur="250" fill="hold"/>
                                        <p:tgtEl>
                                          <p:spTgt spid="55"/>
                                        </p:tgtEl>
                                        <p:attrNameLst>
                                          <p:attrName>ppt_x</p:attrName>
                                        </p:attrNameLst>
                                      </p:cBhvr>
                                      <p:tavLst>
                                        <p:tav tm="0">
                                          <p:val>
                                            <p:strVal val="#ppt_x"/>
                                          </p:val>
                                        </p:tav>
                                        <p:tav tm="100000">
                                          <p:val>
                                            <p:strVal val="#ppt_x"/>
                                          </p:val>
                                        </p:tav>
                                      </p:tavLst>
                                    </p:anim>
                                    <p:anim calcmode="lin" valueType="num">
                                      <p:cBhvr>
                                        <p:cTn id="8" dur="250" fill="hold"/>
                                        <p:tgtEl>
                                          <p:spTgt spid="55"/>
                                        </p:tgtEl>
                                        <p:attrNameLst>
                                          <p:attrName>ppt_y</p:attrName>
                                        </p:attrNameLst>
                                      </p:cBhvr>
                                      <p:tavLst>
                                        <p:tav tm="0">
                                          <p:val>
                                            <p:strVal val="#ppt_y-#ppt_h/2"/>
                                          </p:val>
                                        </p:tav>
                                        <p:tav tm="100000">
                                          <p:val>
                                            <p:strVal val="#ppt_y"/>
                                          </p:val>
                                        </p:tav>
                                      </p:tavLst>
                                    </p:anim>
                                    <p:anim calcmode="lin" valueType="num">
                                      <p:cBhvr>
                                        <p:cTn id="9" dur="250" fill="hold"/>
                                        <p:tgtEl>
                                          <p:spTgt spid="55"/>
                                        </p:tgtEl>
                                        <p:attrNameLst>
                                          <p:attrName>ppt_w</p:attrName>
                                        </p:attrNameLst>
                                      </p:cBhvr>
                                      <p:tavLst>
                                        <p:tav tm="0">
                                          <p:val>
                                            <p:strVal val="#ppt_w"/>
                                          </p:val>
                                        </p:tav>
                                        <p:tav tm="100000">
                                          <p:val>
                                            <p:strVal val="#ppt_w"/>
                                          </p:val>
                                        </p:tav>
                                      </p:tavLst>
                                    </p:anim>
                                    <p:anim calcmode="lin" valueType="num">
                                      <p:cBhvr>
                                        <p:cTn id="10" dur="250" fill="hold"/>
                                        <p:tgtEl>
                                          <p:spTgt spid="55"/>
                                        </p:tgtEl>
                                        <p:attrNameLst>
                                          <p:attrName>ppt_h</p:attrName>
                                        </p:attrNameLst>
                                      </p:cBhvr>
                                      <p:tavLst>
                                        <p:tav tm="0">
                                          <p:val>
                                            <p:fltVal val="0"/>
                                          </p:val>
                                        </p:tav>
                                        <p:tav tm="100000">
                                          <p:val>
                                            <p:strVal val="#ppt_h"/>
                                          </p:val>
                                        </p:tav>
                                      </p:tavLst>
                                    </p:anim>
                                  </p:childTnLst>
                                </p:cTn>
                              </p:par>
                            </p:childTnLst>
                          </p:cTn>
                        </p:par>
                        <p:par>
                          <p:cTn id="11" fill="hold">
                            <p:stCondLst>
                              <p:cond delay="115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par>
                                <p:cTn id="15" presetID="56" presetClass="path" presetSubtype="0" accel="50000" decel="50000" fill="hold" grpId="1" nodeType="withEffect">
                                  <p:stCondLst>
                                    <p:cond delay="0"/>
                                  </p:stCondLst>
                                  <p:childTnLst>
                                    <p:animMotion origin="layout" path="M -0.03737 0.04121 L -6.25E-7 -2.96296E-6 " pathEditMode="relative" rAng="0" ptsTypes="AA">
                                      <p:cBhvr>
                                        <p:cTn id="16" dur="700" fill="hold"/>
                                        <p:tgtEl>
                                          <p:spTgt spid="5"/>
                                        </p:tgtEl>
                                        <p:attrNameLst>
                                          <p:attrName>ppt_x</p:attrName>
                                          <p:attrName>ppt_y</p:attrName>
                                        </p:attrNameLst>
                                      </p:cBhvr>
                                      <p:rCtr x="1862" y="-2060"/>
                                    </p:animMotion>
                                  </p:childTnLst>
                                </p:cTn>
                              </p:par>
                              <p:par>
                                <p:cTn id="17" presetID="22" presetClass="entr" presetSubtype="8" fill="hold" nodeType="with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56" presetClass="path" presetSubtype="0" accel="50000" decel="50000" fill="hold" grpId="1" nodeType="withEffect">
                                  <p:stCondLst>
                                    <p:cond delay="250"/>
                                  </p:stCondLst>
                                  <p:childTnLst>
                                    <p:animMotion origin="layout" path="M -0.03737 0.0412 L -6.25E-7 -3.7037E-7 " pathEditMode="relative" rAng="0" ptsTypes="AA">
                                      <p:cBhvr>
                                        <p:cTn id="24" dur="700" fill="hold"/>
                                        <p:tgtEl>
                                          <p:spTgt spid="9"/>
                                        </p:tgtEl>
                                        <p:attrNameLst>
                                          <p:attrName>ppt_x</p:attrName>
                                          <p:attrName>ppt_y</p:attrName>
                                        </p:attrNameLst>
                                      </p:cBhvr>
                                      <p:rCtr x="1862" y="-2060"/>
                                    </p:animMotion>
                                  </p:childTnLst>
                                </p:cTn>
                              </p:par>
                              <p:par>
                                <p:cTn id="25" presetID="22" presetClass="entr" presetSubtype="8" fill="hold" nodeType="withEffect">
                                  <p:stCondLst>
                                    <p:cond delay="50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500"/>
                                        <p:tgtEl>
                                          <p:spTgt spid="62"/>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par>
                                <p:cTn id="31" presetID="56" presetClass="path" presetSubtype="0" accel="50000" decel="50000" fill="hold" grpId="1" nodeType="withEffect">
                                  <p:stCondLst>
                                    <p:cond delay="500"/>
                                  </p:stCondLst>
                                  <p:childTnLst>
                                    <p:animMotion origin="layout" path="M -0.03737 0.0412 L -6.25E-7 2.96296E-6 " pathEditMode="relative" rAng="0" ptsTypes="AA">
                                      <p:cBhvr>
                                        <p:cTn id="32" dur="700" fill="hold"/>
                                        <p:tgtEl>
                                          <p:spTgt spid="13"/>
                                        </p:tgtEl>
                                        <p:attrNameLst>
                                          <p:attrName>ppt_x</p:attrName>
                                          <p:attrName>ppt_y</p:attrName>
                                        </p:attrNameLst>
                                      </p:cBhvr>
                                      <p:rCtr x="1862" y="-2060"/>
                                    </p:animMotion>
                                  </p:childTnLst>
                                </p:cTn>
                              </p:par>
                              <p:par>
                                <p:cTn id="33" presetID="22" presetClass="entr" presetSubtype="8" fill="hold" nodeType="withEffect">
                                  <p:stCondLst>
                                    <p:cond delay="75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childTnLst>
                                </p:cTn>
                              </p:par>
                              <p:par>
                                <p:cTn id="39" presetID="56" presetClass="path" presetSubtype="0" accel="50000" decel="50000" fill="hold" grpId="1" nodeType="withEffect">
                                  <p:stCondLst>
                                    <p:cond delay="750"/>
                                  </p:stCondLst>
                                  <p:childTnLst>
                                    <p:animMotion origin="layout" path="M -0.03737 0.0412 L -6.25E-7 -1.11111E-6 " pathEditMode="relative" rAng="0" ptsTypes="AA">
                                      <p:cBhvr>
                                        <p:cTn id="40" dur="700" fill="hold"/>
                                        <p:tgtEl>
                                          <p:spTgt spid="17"/>
                                        </p:tgtEl>
                                        <p:attrNameLst>
                                          <p:attrName>ppt_x</p:attrName>
                                          <p:attrName>ppt_y</p:attrName>
                                        </p:attrNameLst>
                                      </p:cBhvr>
                                      <p:rCtr x="1862" y="-2060"/>
                                    </p:animMotion>
                                  </p:childTnLst>
                                </p:cTn>
                              </p:par>
                              <p:par>
                                <p:cTn id="41" presetID="22" presetClass="entr" presetSubtype="8" fill="hold" nodeType="withEffect">
                                  <p:stCondLst>
                                    <p:cond delay="100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2" nodeType="clickEffect">
                                  <p:stCondLst>
                                    <p:cond delay="0"/>
                                  </p:stCondLst>
                                  <p:childTnLst>
                                    <p:animEffect transition="out" filter="randombar(horizontal)">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4" presetClass="exit" presetSubtype="10" fill="hold" grpId="2" nodeType="withEffect">
                                  <p:stCondLst>
                                    <p:cond delay="0"/>
                                  </p:stCondLst>
                                  <p:childTnLst>
                                    <p:animEffect transition="out" filter="randombar(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4" presetClass="exit" presetSubtype="10" fill="hold" nodeType="withEffect">
                                  <p:stCondLst>
                                    <p:cond delay="0"/>
                                  </p:stCondLst>
                                  <p:childTnLst>
                                    <p:animEffect transition="out" filter="randombar(horizontal)">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4" presetClass="exit" presetSubtype="10" fill="hold" grpId="2" nodeType="withEffect">
                                  <p:stCondLst>
                                    <p:cond delay="0"/>
                                  </p:stCondLst>
                                  <p:childTnLst>
                                    <p:animEffect transition="out" filter="randombar(horizontal)">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ntr" presetSubtype="0" fill="hold" grpId="0" nodeType="withEffect">
                                  <p:stCondLst>
                                    <p:cond delay="75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childTnLst>
                                </p:cTn>
                              </p:par>
                              <p:par>
                                <p:cTn id="67" presetID="56" presetClass="path" presetSubtype="0" accel="50000" decel="50000" fill="hold" grpId="1" nodeType="withEffect">
                                  <p:stCondLst>
                                    <p:cond delay="750"/>
                                  </p:stCondLst>
                                  <p:childTnLst>
                                    <p:animMotion origin="layout" path="M -0.03737 0.0412 L -6.25E-7 -3.7037E-7 " pathEditMode="relative" rAng="0" ptsTypes="AA">
                                      <p:cBhvr>
                                        <p:cTn id="68" dur="700" fill="hold"/>
                                        <p:tgtEl>
                                          <p:spTgt spid="25"/>
                                        </p:tgtEl>
                                        <p:attrNameLst>
                                          <p:attrName>ppt_x</p:attrName>
                                          <p:attrName>ppt_y</p:attrName>
                                        </p:attrNameLst>
                                      </p:cBhvr>
                                      <p:rCtr x="1862" y="-2060"/>
                                    </p:animMotion>
                                  </p:childTnLst>
                                </p:cTn>
                              </p:par>
                              <p:par>
                                <p:cTn id="69" presetID="14" presetClass="exit" presetSubtype="10" fill="hold" grpId="2" nodeType="withEffect">
                                  <p:stCondLst>
                                    <p:cond delay="0"/>
                                  </p:stCondLst>
                                  <p:childTnLst>
                                    <p:animEffect transition="out" filter="randombar(horizontal)">
                                      <p:cBhvr>
                                        <p:cTn id="70" dur="500"/>
                                        <p:tgtEl>
                                          <p:spTgt spid="25"/>
                                        </p:tgtEl>
                                      </p:cBhvr>
                                    </p:animEffect>
                                    <p:set>
                                      <p:cBhvr>
                                        <p:cTn id="71" dur="1" fill="hold">
                                          <p:stCondLst>
                                            <p:cond delay="499"/>
                                          </p:stCondLst>
                                        </p:cTn>
                                        <p:tgtEl>
                                          <p:spTgt spid="25"/>
                                        </p:tgtEl>
                                        <p:attrNameLst>
                                          <p:attrName>style.visibility</p:attrName>
                                        </p:attrNameLst>
                                      </p:cBhvr>
                                      <p:to>
                                        <p:strVal val="hidden"/>
                                      </p:to>
                                    </p:set>
                                  </p:childTnLst>
                                </p:cTn>
                              </p:par>
                              <p:par>
                                <p:cTn id="72" presetID="22" presetClass="entr" presetSubtype="8" fill="hold" nodeType="withEffect">
                                  <p:stCondLst>
                                    <p:cond delay="1000"/>
                                  </p:stCondLst>
                                  <p:childTnLst>
                                    <p:set>
                                      <p:cBhvr>
                                        <p:cTn id="73" dur="1" fill="hold">
                                          <p:stCondLst>
                                            <p:cond delay="0"/>
                                          </p:stCondLst>
                                        </p:cTn>
                                        <p:tgtEl>
                                          <p:spTgt spid="27"/>
                                        </p:tgtEl>
                                        <p:attrNameLst>
                                          <p:attrName>style.visibility</p:attrName>
                                        </p:attrNameLst>
                                      </p:cBhvr>
                                      <p:to>
                                        <p:strVal val="visible"/>
                                      </p:to>
                                    </p:set>
                                    <p:animEffect transition="in" filter="wipe(left)">
                                      <p:cBhvr>
                                        <p:cTn id="74" dur="500"/>
                                        <p:tgtEl>
                                          <p:spTgt spid="27"/>
                                        </p:tgtEl>
                                      </p:cBhvr>
                                    </p:animEffect>
                                  </p:childTnLst>
                                </p:cTn>
                              </p:par>
                              <p:par>
                                <p:cTn id="75" presetID="14" presetClass="exit" presetSubtype="10" fill="hold" nodeType="withEffect">
                                  <p:stCondLst>
                                    <p:cond delay="0"/>
                                  </p:stCondLst>
                                  <p:childTnLst>
                                    <p:animEffect transition="out" filter="randombar(horizontal)">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9" grpId="2" animBg="1"/>
      <p:bldP spid="13" grpId="0" animBg="1"/>
      <p:bldP spid="13" grpId="1" animBg="1"/>
      <p:bldP spid="13" grpId="2" animBg="1"/>
      <p:bldP spid="17" grpId="0" animBg="1"/>
      <p:bldP spid="17" grpId="1" animBg="1"/>
      <p:bldP spid="17" grpId="2" animBg="1"/>
      <p:bldP spid="55" grpId="0"/>
      <p:bldP spid="25" grpId="0" animBg="1"/>
      <p:bldP spid="25" grpId="1" animBg="1"/>
      <p:bldP spid="25"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799E701-10EF-4237-B35E-AA40193E359E}"/>
              </a:ext>
            </a:extLst>
          </p:cNvPr>
          <p:cNvSpPr txBox="1"/>
          <p:nvPr/>
        </p:nvSpPr>
        <p:spPr>
          <a:xfrm>
            <a:off x="2717390" y="4922564"/>
            <a:ext cx="6757220" cy="507127"/>
          </a:xfrm>
          <a:prstGeom prst="rect">
            <a:avLst/>
          </a:prstGeom>
          <a:noFill/>
        </p:spPr>
        <p:txBody>
          <a:bodyPr wrap="square" rtlCol="0">
            <a:spAutoFit/>
          </a:bodyPr>
          <a:lstStyle/>
          <a:p>
            <a:pPr algn="ctr">
              <a:lnSpc>
                <a:spcPct val="150000"/>
              </a:lnSpc>
            </a:pPr>
            <a:r>
              <a:rPr lang="zh-CN" altLang="en-US" sz="2000" b="1" dirty="0">
                <a:solidFill>
                  <a:srgbClr val="4D4398"/>
                </a:solidFill>
              </a:rPr>
              <a:t>新增</a:t>
            </a:r>
            <a:r>
              <a:rPr lang="zh-CN" altLang="en-US" sz="2000" dirty="0">
                <a:solidFill>
                  <a:srgbClr val="4D4398"/>
                </a:solidFill>
              </a:rPr>
              <a:t>图情领域案例</a:t>
            </a:r>
            <a:r>
              <a:rPr lang="en-US" altLang="zh-CN" sz="2000" dirty="0">
                <a:solidFill>
                  <a:srgbClr val="4D4398"/>
                </a:solidFill>
              </a:rPr>
              <a:t>-</a:t>
            </a:r>
            <a:r>
              <a:rPr lang="zh-CN" altLang="en-US" sz="2000" dirty="0">
                <a:solidFill>
                  <a:srgbClr val="4D4398"/>
                </a:solidFill>
              </a:rPr>
              <a:t>推动图书馆创新案例的研发及实证研究</a:t>
            </a:r>
          </a:p>
        </p:txBody>
      </p:sp>
      <p:sp>
        <p:nvSpPr>
          <p:cNvPr id="8" name="矩形 7">
            <a:extLst>
              <a:ext uri="{FF2B5EF4-FFF2-40B4-BE49-F238E27FC236}">
                <a16:creationId xmlns:a16="http://schemas.microsoft.com/office/drawing/2014/main" id="{98678154-A5A2-4DA2-B8BE-C284803282E3}"/>
              </a:ext>
            </a:extLst>
          </p:cNvPr>
          <p:cNvSpPr/>
          <p:nvPr/>
        </p:nvSpPr>
        <p:spPr>
          <a:xfrm>
            <a:off x="0"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F497DDB2-4820-4D55-9247-0E98AC75CB74}"/>
              </a:ext>
            </a:extLst>
          </p:cNvPr>
          <p:cNvSpPr/>
          <p:nvPr/>
        </p:nvSpPr>
        <p:spPr>
          <a:xfrm>
            <a:off x="605213"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31FF64C-CF05-46A4-B8F0-7D6B51ACF4A0}"/>
              </a:ext>
            </a:extLst>
          </p:cNvPr>
          <p:cNvSpPr/>
          <p:nvPr/>
        </p:nvSpPr>
        <p:spPr>
          <a:xfrm>
            <a:off x="898240"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F95E759C-4B02-4E94-9C10-48EB036A9DAD}"/>
              </a:ext>
            </a:extLst>
          </p:cNvPr>
          <p:cNvSpPr/>
          <p:nvPr/>
        </p:nvSpPr>
        <p:spPr>
          <a:xfrm>
            <a:off x="1062445" y="537414"/>
            <a:ext cx="2805576" cy="523220"/>
          </a:xfrm>
          <a:prstGeom prst="rect">
            <a:avLst/>
          </a:prstGeom>
        </p:spPr>
        <p:txBody>
          <a:bodyPr wrap="none">
            <a:spAutoFit/>
          </a:bodyPr>
          <a:lstStyle/>
          <a:p>
            <a:r>
              <a:rPr lang="zh-CN" altLang="en-US" sz="2800" b="1" dirty="0">
                <a:solidFill>
                  <a:srgbClr val="671FA3"/>
                </a:solidFill>
                <a:latin typeface="微软雅黑" panose="020B0503020204020204" pitchFamily="34" charset="-122"/>
                <a:ea typeface="微软雅黑" panose="020B0503020204020204" pitchFamily="34" charset="-122"/>
              </a:rPr>
              <a:t> </a:t>
            </a:r>
            <a:r>
              <a:rPr lang="zh-CN" altLang="en-US" sz="2800" b="1" dirty="0">
                <a:solidFill>
                  <a:srgbClr val="4D4398"/>
                </a:solidFill>
                <a:latin typeface="微软雅黑" panose="020B0503020204020204" pitchFamily="34" charset="-122"/>
                <a:ea typeface="微软雅黑" panose="020B0503020204020204" pitchFamily="34" charset="-122"/>
              </a:rPr>
              <a:t>图书情报案例库</a:t>
            </a:r>
          </a:p>
        </p:txBody>
      </p:sp>
      <p:sp>
        <p:nvSpPr>
          <p:cNvPr id="14" name="矩形 13">
            <a:extLst>
              <a:ext uri="{FF2B5EF4-FFF2-40B4-BE49-F238E27FC236}">
                <a16:creationId xmlns:a16="http://schemas.microsoft.com/office/drawing/2014/main" id="{6BA5BC13-CD27-4E91-93BD-5E86DF08C2A1}"/>
              </a:ext>
            </a:extLst>
          </p:cNvPr>
          <p:cNvSpPr/>
          <p:nvPr/>
        </p:nvSpPr>
        <p:spPr>
          <a:xfrm>
            <a:off x="0" y="6656568"/>
            <a:ext cx="3846871" cy="216000"/>
          </a:xfrm>
          <a:prstGeom prst="rect">
            <a:avLst/>
          </a:prstGeom>
          <a:solidFill>
            <a:srgbClr val="5E1C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488B69A2-8CA2-4E1C-A699-33B43C429F93}"/>
              </a:ext>
            </a:extLst>
          </p:cNvPr>
          <p:cNvSpPr/>
          <p:nvPr/>
        </p:nvSpPr>
        <p:spPr>
          <a:xfrm>
            <a:off x="3846871" y="6656567"/>
            <a:ext cx="2249129" cy="216000"/>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9F653EE4-2303-424A-B2A2-1BF431F3C9E5}"/>
              </a:ext>
            </a:extLst>
          </p:cNvPr>
          <p:cNvSpPr/>
          <p:nvPr/>
        </p:nvSpPr>
        <p:spPr>
          <a:xfrm>
            <a:off x="6096000" y="6655722"/>
            <a:ext cx="6096000" cy="216000"/>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a:extLst>
              <a:ext uri="{FF2B5EF4-FFF2-40B4-BE49-F238E27FC236}">
                <a16:creationId xmlns:a16="http://schemas.microsoft.com/office/drawing/2014/main" id="{96F2C1B2-CE10-4040-AF03-D72949F51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pic>
        <p:nvPicPr>
          <p:cNvPr id="3" name="图片 2">
            <a:extLst>
              <a:ext uri="{FF2B5EF4-FFF2-40B4-BE49-F238E27FC236}">
                <a16:creationId xmlns:a16="http://schemas.microsoft.com/office/drawing/2014/main" id="{DCADBCE9-A092-445E-99E6-74E9C01E3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5695"/>
            <a:ext cx="12192000" cy="2486610"/>
          </a:xfrm>
          <a:prstGeom prst="rect">
            <a:avLst/>
          </a:prstGeom>
        </p:spPr>
      </p:pic>
    </p:spTree>
    <p:extLst>
      <p:ext uri="{BB962C8B-B14F-4D97-AF65-F5344CB8AC3E}">
        <p14:creationId xmlns:p14="http://schemas.microsoft.com/office/powerpoint/2010/main" val="3904974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F6D70FB5-93AA-44AF-94C1-15AA8E2068F6}"/>
              </a:ext>
            </a:extLst>
          </p:cNvPr>
          <p:cNvPicPr>
            <a:picLocks noChangeAspect="1"/>
          </p:cNvPicPr>
          <p:nvPr/>
        </p:nvPicPr>
        <p:blipFill rotWithShape="1">
          <a:blip r:embed="rId2">
            <a:extLst>
              <a:ext uri="{28A0092B-C50C-407E-A947-70E740481C1C}">
                <a14:useLocalDpi xmlns:a14="http://schemas.microsoft.com/office/drawing/2010/main" val="0"/>
              </a:ext>
            </a:extLst>
          </a:blip>
          <a:srcRect l="70007" t="16487" r="3253" b="15991"/>
          <a:stretch/>
        </p:blipFill>
        <p:spPr>
          <a:xfrm rot="16200000" flipH="1">
            <a:off x="-1981455" y="1980014"/>
            <a:ext cx="6883116" cy="2923086"/>
          </a:xfrm>
          <a:prstGeom prst="rect">
            <a:avLst/>
          </a:prstGeom>
        </p:spPr>
      </p:pic>
      <p:sp>
        <p:nvSpPr>
          <p:cNvPr id="5" name="圆角矩形 30">
            <a:extLst>
              <a:ext uri="{FF2B5EF4-FFF2-40B4-BE49-F238E27FC236}">
                <a16:creationId xmlns:a16="http://schemas.microsoft.com/office/drawing/2014/main" id="{29F3B8AF-5BA7-436B-A390-08D1524122C1}"/>
              </a:ext>
            </a:extLst>
          </p:cNvPr>
          <p:cNvSpPr/>
          <p:nvPr/>
        </p:nvSpPr>
        <p:spPr>
          <a:xfrm>
            <a:off x="4244814" y="1791594"/>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1</a:t>
            </a:r>
            <a:endParaRPr lang="zh-CN" altLang="en-US" sz="2400" b="1" dirty="0">
              <a:latin typeface="+mn-ea"/>
              <a:cs typeface="+mn-ea"/>
              <a:sym typeface="+mn-lt"/>
            </a:endParaRPr>
          </a:p>
        </p:txBody>
      </p:sp>
      <p:grpSp>
        <p:nvGrpSpPr>
          <p:cNvPr id="6" name="组合 5">
            <a:extLst>
              <a:ext uri="{FF2B5EF4-FFF2-40B4-BE49-F238E27FC236}">
                <a16:creationId xmlns:a16="http://schemas.microsoft.com/office/drawing/2014/main" id="{AE03D044-EB2E-45F1-9041-783F539CE39D}"/>
              </a:ext>
            </a:extLst>
          </p:cNvPr>
          <p:cNvGrpSpPr/>
          <p:nvPr/>
        </p:nvGrpSpPr>
        <p:grpSpPr>
          <a:xfrm>
            <a:off x="5052919" y="1765890"/>
            <a:ext cx="4468512" cy="802888"/>
            <a:chOff x="6339097" y="1573726"/>
            <a:chExt cx="3954283" cy="577994"/>
          </a:xfrm>
          <a:solidFill>
            <a:srgbClr val="5E1C94"/>
          </a:solidFill>
        </p:grpSpPr>
        <p:sp>
          <p:nvSpPr>
            <p:cNvPr id="7" name="圆角矩形 16">
              <a:extLst>
                <a:ext uri="{FF2B5EF4-FFF2-40B4-BE49-F238E27FC236}">
                  <a16:creationId xmlns:a16="http://schemas.microsoft.com/office/drawing/2014/main" id="{F558862D-47E9-40A9-BBF9-8968742256FB}"/>
                </a:ext>
              </a:extLst>
            </p:cNvPr>
            <p:cNvSpPr/>
            <p:nvPr/>
          </p:nvSpPr>
          <p:spPr>
            <a:xfrm>
              <a:off x="6339097" y="1573726"/>
              <a:ext cx="3954283"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8" name="矩形 7">
              <a:extLst>
                <a:ext uri="{FF2B5EF4-FFF2-40B4-BE49-F238E27FC236}">
                  <a16:creationId xmlns:a16="http://schemas.microsoft.com/office/drawing/2014/main" id="{138DD80C-5382-4E7B-BCD2-7583985A8983}"/>
                </a:ext>
              </a:extLst>
            </p:cNvPr>
            <p:cNvSpPr/>
            <p:nvPr/>
          </p:nvSpPr>
          <p:spPr>
            <a:xfrm>
              <a:off x="6357838" y="1659237"/>
              <a:ext cx="3744416" cy="492483"/>
            </a:xfrm>
            <a:prstGeom prst="rect">
              <a:avLst/>
            </a:prstGeom>
            <a:noFill/>
          </p:spPr>
          <p:txBody>
            <a:bodyPr wrap="square" lIns="121960" tIns="60980" rIns="121960" bIns="60980">
              <a:spAutoFit/>
            </a:bodyPr>
            <a:lstStyle/>
            <a:p>
              <a:pPr>
                <a:defRPr/>
              </a:pPr>
              <a:r>
                <a:rPr lang="zh-CN" altLang="en-US" sz="2400" b="1" kern="100" dirty="0">
                  <a:solidFill>
                    <a:schemeClr val="bg1"/>
                  </a:solidFill>
                  <a:latin typeface="+mn-ea"/>
                  <a:cs typeface="+mn-ea"/>
                  <a:sym typeface="+mn-lt"/>
                </a:rPr>
                <a:t>案例教学的概念及重要性</a:t>
              </a:r>
            </a:p>
          </p:txBody>
        </p:sp>
      </p:grpSp>
      <p:sp>
        <p:nvSpPr>
          <p:cNvPr id="9" name="圆角矩形 32">
            <a:extLst>
              <a:ext uri="{FF2B5EF4-FFF2-40B4-BE49-F238E27FC236}">
                <a16:creationId xmlns:a16="http://schemas.microsoft.com/office/drawing/2014/main" id="{75E250B3-8F62-42FD-84CD-974F97B5A6AB}"/>
              </a:ext>
            </a:extLst>
          </p:cNvPr>
          <p:cNvSpPr/>
          <p:nvPr/>
        </p:nvSpPr>
        <p:spPr>
          <a:xfrm>
            <a:off x="4244814" y="2785711"/>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2</a:t>
            </a:r>
            <a:endParaRPr lang="zh-CN" altLang="en-US" sz="2400" b="1" dirty="0">
              <a:latin typeface="+mn-ea"/>
              <a:cs typeface="+mn-ea"/>
              <a:sym typeface="+mn-lt"/>
            </a:endParaRPr>
          </a:p>
        </p:txBody>
      </p:sp>
      <p:sp>
        <p:nvSpPr>
          <p:cNvPr id="13" name="圆角矩形 35">
            <a:extLst>
              <a:ext uri="{FF2B5EF4-FFF2-40B4-BE49-F238E27FC236}">
                <a16:creationId xmlns:a16="http://schemas.microsoft.com/office/drawing/2014/main" id="{5533CF64-FD82-425B-876A-7F42DD1D0D3D}"/>
              </a:ext>
            </a:extLst>
          </p:cNvPr>
          <p:cNvSpPr/>
          <p:nvPr/>
        </p:nvSpPr>
        <p:spPr>
          <a:xfrm>
            <a:off x="4244814" y="3798959"/>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3</a:t>
            </a:r>
            <a:endParaRPr lang="zh-CN" altLang="en-US" sz="2400" b="1" dirty="0">
              <a:latin typeface="+mn-ea"/>
              <a:cs typeface="+mn-ea"/>
              <a:sym typeface="+mn-lt"/>
            </a:endParaRPr>
          </a:p>
        </p:txBody>
      </p:sp>
      <p:grpSp>
        <p:nvGrpSpPr>
          <p:cNvPr id="14" name="组合 13">
            <a:extLst>
              <a:ext uri="{FF2B5EF4-FFF2-40B4-BE49-F238E27FC236}">
                <a16:creationId xmlns:a16="http://schemas.microsoft.com/office/drawing/2014/main" id="{D469171C-1E1C-4D69-95C9-6C5D3EE583A9}"/>
              </a:ext>
            </a:extLst>
          </p:cNvPr>
          <p:cNvGrpSpPr/>
          <p:nvPr/>
        </p:nvGrpSpPr>
        <p:grpSpPr>
          <a:xfrm>
            <a:off x="4950281" y="3778809"/>
            <a:ext cx="5372750" cy="710528"/>
            <a:chOff x="6237387" y="3296031"/>
            <a:chExt cx="4720184" cy="511504"/>
          </a:xfrm>
          <a:solidFill>
            <a:srgbClr val="5E1C94"/>
          </a:solidFill>
        </p:grpSpPr>
        <p:sp>
          <p:nvSpPr>
            <p:cNvPr id="15" name="圆角矩形 24">
              <a:extLst>
                <a:ext uri="{FF2B5EF4-FFF2-40B4-BE49-F238E27FC236}">
                  <a16:creationId xmlns:a16="http://schemas.microsoft.com/office/drawing/2014/main" id="{FA5E9DA6-6DC8-4503-8FEF-EB69101F98F0}"/>
                </a:ext>
              </a:extLst>
            </p:cNvPr>
            <p:cNvSpPr/>
            <p:nvPr/>
          </p:nvSpPr>
          <p:spPr>
            <a:xfrm>
              <a:off x="6339097" y="3296031"/>
              <a:ext cx="392678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16" name="矩形 15">
              <a:extLst>
                <a:ext uri="{FF2B5EF4-FFF2-40B4-BE49-F238E27FC236}">
                  <a16:creationId xmlns:a16="http://schemas.microsoft.com/office/drawing/2014/main" id="{E0DA315E-2484-4345-8128-D2AC7C9F41ED}"/>
                </a:ext>
              </a:extLst>
            </p:cNvPr>
            <p:cNvSpPr/>
            <p:nvPr/>
          </p:nvSpPr>
          <p:spPr>
            <a:xfrm>
              <a:off x="6237387" y="3371484"/>
              <a:ext cx="4720184" cy="354535"/>
            </a:xfrm>
            <a:prstGeom prst="rect">
              <a:avLst/>
            </a:prstGeom>
            <a:noFill/>
          </p:spPr>
          <p:txBody>
            <a:bodyPr wrap="square" lIns="121960" tIns="60980" rIns="121960" bIns="60980">
              <a:spAutoFit/>
            </a:bodyPr>
            <a:lstStyle/>
            <a:p>
              <a:pPr>
                <a:defRPr/>
              </a:pPr>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全球案例发现系统</a:t>
              </a:r>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附加服务</a:t>
              </a:r>
              <a:endParaRPr lang="zh-CN" altLang="zh-CN" sz="2400" b="1" kern="100" dirty="0">
                <a:solidFill>
                  <a:schemeClr val="bg1"/>
                </a:solidFill>
                <a:latin typeface="+mn-ea"/>
                <a:cs typeface="+mn-ea"/>
                <a:sym typeface="+mn-lt"/>
              </a:endParaRPr>
            </a:p>
          </p:txBody>
        </p:sp>
      </p:grpSp>
      <p:sp>
        <p:nvSpPr>
          <p:cNvPr id="17" name="圆角矩形 37">
            <a:extLst>
              <a:ext uri="{FF2B5EF4-FFF2-40B4-BE49-F238E27FC236}">
                <a16:creationId xmlns:a16="http://schemas.microsoft.com/office/drawing/2014/main" id="{5D4BB4FC-FBBD-4366-8CFA-E8189A75A1A5}"/>
              </a:ext>
            </a:extLst>
          </p:cNvPr>
          <p:cNvSpPr/>
          <p:nvPr/>
        </p:nvSpPr>
        <p:spPr>
          <a:xfrm>
            <a:off x="4244814" y="4778738"/>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4</a:t>
            </a:r>
            <a:endParaRPr lang="zh-CN" altLang="en-US" sz="2400" b="1" dirty="0">
              <a:latin typeface="+mn-ea"/>
              <a:cs typeface="+mn-ea"/>
              <a:sym typeface="+mn-lt"/>
            </a:endParaRPr>
          </a:p>
        </p:txBody>
      </p:sp>
      <p:grpSp>
        <p:nvGrpSpPr>
          <p:cNvPr id="18" name="组合 17">
            <a:extLst>
              <a:ext uri="{FF2B5EF4-FFF2-40B4-BE49-F238E27FC236}">
                <a16:creationId xmlns:a16="http://schemas.microsoft.com/office/drawing/2014/main" id="{C1910650-14BA-4320-9A95-60C127FF6DAB}"/>
              </a:ext>
            </a:extLst>
          </p:cNvPr>
          <p:cNvGrpSpPr/>
          <p:nvPr/>
        </p:nvGrpSpPr>
        <p:grpSpPr>
          <a:xfrm>
            <a:off x="4987652" y="5699890"/>
            <a:ext cx="4778741" cy="710527"/>
            <a:chOff x="6245082" y="4180903"/>
            <a:chExt cx="4778741" cy="511504"/>
          </a:xfrm>
          <a:solidFill>
            <a:srgbClr val="5E1C94"/>
          </a:solidFill>
        </p:grpSpPr>
        <p:sp>
          <p:nvSpPr>
            <p:cNvPr id="19" name="圆角矩形 20">
              <a:extLst>
                <a:ext uri="{FF2B5EF4-FFF2-40B4-BE49-F238E27FC236}">
                  <a16:creationId xmlns:a16="http://schemas.microsoft.com/office/drawing/2014/main" id="{60E141CA-2EDB-489C-825F-E10E0506B375}"/>
                </a:ext>
              </a:extLst>
            </p:cNvPr>
            <p:cNvSpPr/>
            <p:nvPr/>
          </p:nvSpPr>
          <p:spPr>
            <a:xfrm>
              <a:off x="6339097" y="4180903"/>
              <a:ext cx="4468512"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20" name="矩形 19">
              <a:extLst>
                <a:ext uri="{FF2B5EF4-FFF2-40B4-BE49-F238E27FC236}">
                  <a16:creationId xmlns:a16="http://schemas.microsoft.com/office/drawing/2014/main" id="{94DB73C6-131E-4AA4-8C7C-CD985738CA22}"/>
                </a:ext>
              </a:extLst>
            </p:cNvPr>
            <p:cNvSpPr/>
            <p:nvPr/>
          </p:nvSpPr>
          <p:spPr>
            <a:xfrm>
              <a:off x="6245082" y="4267235"/>
              <a:ext cx="4778741" cy="354536"/>
            </a:xfrm>
            <a:prstGeom prst="rect">
              <a:avLst/>
            </a:prstGeom>
            <a:noFill/>
          </p:spPr>
          <p:txBody>
            <a:bodyPr wrap="square" lIns="121960" tIns="60980" rIns="121960" bIns="60980">
              <a:spAutoFit/>
            </a:bodyPr>
            <a:lstStyle/>
            <a:p>
              <a:pPr>
                <a:defRPr/>
              </a:pPr>
              <a:r>
                <a:rPr lang="en-US" altLang="zh-CN" sz="2400" b="1" dirty="0">
                  <a:solidFill>
                    <a:schemeClr val="bg1"/>
                  </a:solidFill>
                  <a:latin typeface="+mn-ea"/>
                  <a:ea typeface="+mn-ea"/>
                </a:rPr>
                <a:t>《</a:t>
              </a:r>
              <a:r>
                <a:rPr lang="zh-CN" altLang="en-US" sz="2400" b="1" dirty="0">
                  <a:solidFill>
                    <a:schemeClr val="bg1"/>
                  </a:solidFill>
                  <a:latin typeface="+mn-ea"/>
                  <a:ea typeface="+mn-ea"/>
                </a:rPr>
                <a:t>全球案例发现系统</a:t>
              </a:r>
              <a:r>
                <a:rPr lang="en-US" altLang="zh-CN" sz="2400" b="1" dirty="0">
                  <a:solidFill>
                    <a:schemeClr val="bg1"/>
                  </a:solidFill>
                  <a:latin typeface="+mn-ea"/>
                  <a:ea typeface="+mn-ea"/>
                </a:rPr>
                <a:t>》</a:t>
              </a:r>
              <a:r>
                <a:rPr lang="zh-CN" altLang="en-US" sz="2400" b="1" dirty="0">
                  <a:solidFill>
                    <a:schemeClr val="bg1"/>
                  </a:solidFill>
                  <a:latin typeface="+mn-ea"/>
                  <a:ea typeface="+mn-ea"/>
                </a:rPr>
                <a:t>使用方法</a:t>
              </a:r>
              <a:endParaRPr lang="zh-CN" altLang="zh-CN" sz="2400" b="1" kern="100" dirty="0">
                <a:solidFill>
                  <a:schemeClr val="bg1"/>
                </a:solidFill>
                <a:latin typeface="+mn-ea"/>
                <a:cs typeface="+mn-ea"/>
                <a:sym typeface="+mn-lt"/>
              </a:endParaRPr>
            </a:p>
          </p:txBody>
        </p:sp>
      </p:grpSp>
      <p:grpSp>
        <p:nvGrpSpPr>
          <p:cNvPr id="62" name="组合 61">
            <a:extLst>
              <a:ext uri="{FF2B5EF4-FFF2-40B4-BE49-F238E27FC236}">
                <a16:creationId xmlns:a16="http://schemas.microsoft.com/office/drawing/2014/main" id="{EE4D3E5D-D06B-43B1-8F36-703175E6C4A0}"/>
              </a:ext>
            </a:extLst>
          </p:cNvPr>
          <p:cNvGrpSpPr/>
          <p:nvPr/>
        </p:nvGrpSpPr>
        <p:grpSpPr>
          <a:xfrm>
            <a:off x="4950281" y="2774342"/>
            <a:ext cx="4626241" cy="794762"/>
            <a:chOff x="5717182" y="2808766"/>
            <a:chExt cx="4012076" cy="572144"/>
          </a:xfrm>
        </p:grpSpPr>
        <p:sp>
          <p:nvSpPr>
            <p:cNvPr id="11" name="圆角矩形 17">
              <a:extLst>
                <a:ext uri="{FF2B5EF4-FFF2-40B4-BE49-F238E27FC236}">
                  <a16:creationId xmlns:a16="http://schemas.microsoft.com/office/drawing/2014/main" id="{314D4876-1448-40A7-8438-38BEA42793DE}"/>
                </a:ext>
              </a:extLst>
            </p:cNvPr>
            <p:cNvSpPr/>
            <p:nvPr/>
          </p:nvSpPr>
          <p:spPr>
            <a:xfrm>
              <a:off x="5832208" y="2808766"/>
              <a:ext cx="3878246" cy="511504"/>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22" name="矩形 21">
              <a:extLst>
                <a:ext uri="{FF2B5EF4-FFF2-40B4-BE49-F238E27FC236}">
                  <a16:creationId xmlns:a16="http://schemas.microsoft.com/office/drawing/2014/main" id="{F0A121C2-D768-4E99-91B4-95020DB545D7}"/>
                </a:ext>
              </a:extLst>
            </p:cNvPr>
            <p:cNvSpPr/>
            <p:nvPr/>
          </p:nvSpPr>
          <p:spPr>
            <a:xfrm>
              <a:off x="5717182" y="2888427"/>
              <a:ext cx="4012076" cy="492483"/>
            </a:xfrm>
            <a:prstGeom prst="rect">
              <a:avLst/>
            </a:prstGeom>
            <a:grpFill/>
          </p:spPr>
          <p:txBody>
            <a:bodyPr wrap="square" lIns="121960" tIns="60980" rIns="121960" bIns="60980">
              <a:spAutoFit/>
            </a:bodyPr>
            <a:lstStyle/>
            <a:p>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全球案例发现系统</a:t>
              </a:r>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简介</a:t>
              </a:r>
              <a:endParaRPr lang="zh-CN" altLang="en-US" sz="2400" b="1" kern="100" dirty="0">
                <a:solidFill>
                  <a:schemeClr val="bg1"/>
                </a:solidFill>
                <a:latin typeface="+mn-ea"/>
                <a:cs typeface="+mn-ea"/>
              </a:endParaRPr>
            </a:p>
          </p:txBody>
        </p:sp>
      </p:grpSp>
      <p:pic>
        <p:nvPicPr>
          <p:cNvPr id="26" name="图片 25">
            <a:extLst>
              <a:ext uri="{FF2B5EF4-FFF2-40B4-BE49-F238E27FC236}">
                <a16:creationId xmlns:a16="http://schemas.microsoft.com/office/drawing/2014/main" id="{0C98489C-9016-466C-89CE-9EA4DE229D9B}"/>
              </a:ext>
            </a:extLst>
          </p:cNvPr>
          <p:cNvPicPr>
            <a:picLocks noChangeAspect="1"/>
          </p:cNvPicPr>
          <p:nvPr/>
        </p:nvPicPr>
        <p:blipFill rotWithShape="1">
          <a:blip r:embed="rId2">
            <a:extLst>
              <a:ext uri="{28A0092B-C50C-407E-A947-70E740481C1C}">
                <a14:useLocalDpi xmlns:a14="http://schemas.microsoft.com/office/drawing/2010/main" val="0"/>
              </a:ext>
            </a:extLst>
          </a:blip>
          <a:srcRect l="70007" t="16487" r="3253" b="15991"/>
          <a:stretch/>
        </p:blipFill>
        <p:spPr>
          <a:xfrm rot="16200000" flipH="1">
            <a:off x="8645323" y="3311323"/>
            <a:ext cx="6858002" cy="235352"/>
          </a:xfrm>
          <a:prstGeom prst="rect">
            <a:avLst/>
          </a:prstGeom>
        </p:spPr>
      </p:pic>
      <p:sp>
        <p:nvSpPr>
          <p:cNvPr id="55" name="TextBox 21">
            <a:extLst>
              <a:ext uri="{FF2B5EF4-FFF2-40B4-BE49-F238E27FC236}">
                <a16:creationId xmlns:a16="http://schemas.microsoft.com/office/drawing/2014/main" id="{A98C382D-BCA0-4749-99D3-F1970A9875A0}"/>
              </a:ext>
            </a:extLst>
          </p:cNvPr>
          <p:cNvSpPr txBox="1"/>
          <p:nvPr/>
        </p:nvSpPr>
        <p:spPr>
          <a:xfrm>
            <a:off x="200975" y="2603017"/>
            <a:ext cx="2576396" cy="1354243"/>
          </a:xfrm>
          <a:prstGeom prst="rect">
            <a:avLst/>
          </a:prstGeom>
          <a:noFill/>
        </p:spPr>
        <p:txBody>
          <a:bodyPr wrap="square" lIns="121948" tIns="60973" rIns="121948" bIns="60973">
            <a:spAutoFit/>
          </a:bodyPr>
          <a:lstStyle/>
          <a:p>
            <a:pPr algn="ctr">
              <a:defRPr/>
            </a:pPr>
            <a:r>
              <a:rPr lang="zh-CN" altLang="en-US" sz="4800" b="1" spc="200" dirty="0">
                <a:solidFill>
                  <a:schemeClr val="bg1"/>
                </a:solidFill>
                <a:cs typeface="+mn-ea"/>
                <a:sym typeface="+mn-lt"/>
              </a:rPr>
              <a:t>目录 </a:t>
            </a:r>
            <a:endParaRPr lang="en-US" altLang="zh-CN" sz="4800" b="1" spc="200" dirty="0">
              <a:solidFill>
                <a:schemeClr val="bg1"/>
              </a:solidFill>
              <a:cs typeface="+mn-ea"/>
              <a:sym typeface="+mn-lt"/>
            </a:endParaRPr>
          </a:p>
          <a:p>
            <a:pPr algn="ctr">
              <a:defRPr/>
            </a:pPr>
            <a:r>
              <a:rPr lang="en-US" altLang="zh-CN" sz="3200" b="1" spc="200" dirty="0">
                <a:solidFill>
                  <a:schemeClr val="bg1"/>
                </a:solidFill>
                <a:cs typeface="+mn-ea"/>
                <a:sym typeface="+mn-lt"/>
              </a:rPr>
              <a:t>CONTENTS</a:t>
            </a:r>
            <a:endParaRPr lang="zh-CN" altLang="en-US" sz="3200" b="1" spc="200" dirty="0">
              <a:solidFill>
                <a:schemeClr val="bg1"/>
              </a:solidFill>
              <a:cs typeface="+mn-ea"/>
              <a:sym typeface="+mn-lt"/>
            </a:endParaRPr>
          </a:p>
        </p:txBody>
      </p:sp>
      <p:pic>
        <p:nvPicPr>
          <p:cNvPr id="57" name="图片 56">
            <a:extLst>
              <a:ext uri="{FF2B5EF4-FFF2-40B4-BE49-F238E27FC236}">
                <a16:creationId xmlns:a16="http://schemas.microsoft.com/office/drawing/2014/main" id="{9996D27B-C6BC-420A-89EA-C0AE9A72B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
        <p:nvSpPr>
          <p:cNvPr id="59" name="直角三角形 58">
            <a:extLst>
              <a:ext uri="{FF2B5EF4-FFF2-40B4-BE49-F238E27FC236}">
                <a16:creationId xmlns:a16="http://schemas.microsoft.com/office/drawing/2014/main" id="{DFAA42D1-22C3-40A5-9603-C93087F50AAB}"/>
              </a:ext>
            </a:extLst>
          </p:cNvPr>
          <p:cNvSpPr/>
          <p:nvPr/>
        </p:nvSpPr>
        <p:spPr>
          <a:xfrm rot="5400000">
            <a:off x="-1441" y="0"/>
            <a:ext cx="1548000" cy="1548000"/>
          </a:xfrm>
          <a:prstGeom prst="rtTriangle">
            <a:avLst/>
          </a:prstGeom>
          <a:solidFill>
            <a:srgbClr val="D4C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61" name="直角三角形 60">
            <a:extLst>
              <a:ext uri="{FF2B5EF4-FFF2-40B4-BE49-F238E27FC236}">
                <a16:creationId xmlns:a16="http://schemas.microsoft.com/office/drawing/2014/main" id="{EE6407D4-C6E3-461E-B225-46228D960EEA}"/>
              </a:ext>
            </a:extLst>
          </p:cNvPr>
          <p:cNvSpPr/>
          <p:nvPr/>
        </p:nvSpPr>
        <p:spPr>
          <a:xfrm rot="5400000" flipH="1" flipV="1">
            <a:off x="1373643" y="5335115"/>
            <a:ext cx="1548000" cy="1548000"/>
          </a:xfrm>
          <a:prstGeom prst="rtTriangle">
            <a:avLst/>
          </a:prstGeom>
          <a:solidFill>
            <a:srgbClr val="D4C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5" name="圆角矩形 37">
            <a:extLst>
              <a:ext uri="{FF2B5EF4-FFF2-40B4-BE49-F238E27FC236}">
                <a16:creationId xmlns:a16="http://schemas.microsoft.com/office/drawing/2014/main" id="{F295DB99-5984-46CA-8586-C8D391D68FC8}"/>
              </a:ext>
            </a:extLst>
          </p:cNvPr>
          <p:cNvSpPr/>
          <p:nvPr/>
        </p:nvSpPr>
        <p:spPr>
          <a:xfrm>
            <a:off x="4244814" y="5699890"/>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5</a:t>
            </a:r>
            <a:endParaRPr lang="zh-CN" altLang="en-US" sz="2400" b="1" dirty="0">
              <a:latin typeface="+mn-ea"/>
              <a:cs typeface="+mn-ea"/>
              <a:sym typeface="+mn-lt"/>
            </a:endParaRPr>
          </a:p>
        </p:txBody>
      </p:sp>
      <p:grpSp>
        <p:nvGrpSpPr>
          <p:cNvPr id="27" name="组合 26">
            <a:extLst>
              <a:ext uri="{FF2B5EF4-FFF2-40B4-BE49-F238E27FC236}">
                <a16:creationId xmlns:a16="http://schemas.microsoft.com/office/drawing/2014/main" id="{0851DC76-E0DE-450B-9CFE-2939B669B986}"/>
              </a:ext>
            </a:extLst>
          </p:cNvPr>
          <p:cNvGrpSpPr/>
          <p:nvPr/>
        </p:nvGrpSpPr>
        <p:grpSpPr>
          <a:xfrm>
            <a:off x="4987652" y="4778739"/>
            <a:ext cx="4654735" cy="710527"/>
            <a:chOff x="6174656" y="4090839"/>
            <a:chExt cx="4654735" cy="511504"/>
          </a:xfrm>
          <a:solidFill>
            <a:srgbClr val="5E1C94"/>
          </a:solidFill>
        </p:grpSpPr>
        <p:sp>
          <p:nvSpPr>
            <p:cNvPr id="28" name="圆角矩形 20">
              <a:extLst>
                <a:ext uri="{FF2B5EF4-FFF2-40B4-BE49-F238E27FC236}">
                  <a16:creationId xmlns:a16="http://schemas.microsoft.com/office/drawing/2014/main" id="{334DF292-ECE1-486C-93B0-478E5FE183F8}"/>
                </a:ext>
              </a:extLst>
            </p:cNvPr>
            <p:cNvSpPr/>
            <p:nvPr/>
          </p:nvSpPr>
          <p:spPr>
            <a:xfrm>
              <a:off x="6239923" y="4090839"/>
              <a:ext cx="4468512"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29" name="矩形 28">
              <a:extLst>
                <a:ext uri="{FF2B5EF4-FFF2-40B4-BE49-F238E27FC236}">
                  <a16:creationId xmlns:a16="http://schemas.microsoft.com/office/drawing/2014/main" id="{048B0AED-4F5D-4026-9B39-DBD88622F99B}"/>
                </a:ext>
              </a:extLst>
            </p:cNvPr>
            <p:cNvSpPr/>
            <p:nvPr/>
          </p:nvSpPr>
          <p:spPr>
            <a:xfrm>
              <a:off x="6174656" y="4172355"/>
              <a:ext cx="4654735" cy="354535"/>
            </a:xfrm>
            <a:prstGeom prst="rect">
              <a:avLst/>
            </a:prstGeom>
            <a:noFill/>
          </p:spPr>
          <p:txBody>
            <a:bodyPr wrap="square" lIns="121960" tIns="60980" rIns="121960" bIns="60980">
              <a:spAutoFit/>
            </a:bodyPr>
            <a:lstStyle/>
            <a:p>
              <a:pPr>
                <a:defRPr/>
              </a:pPr>
              <a:r>
                <a:rPr lang="en-US" altLang="zh-CN" sz="2400" b="1" dirty="0">
                  <a:solidFill>
                    <a:schemeClr val="bg1"/>
                  </a:solidFill>
                  <a:latin typeface="+mn-ea"/>
                  <a:ea typeface="+mn-ea"/>
                </a:rPr>
                <a:t>《</a:t>
              </a:r>
              <a:r>
                <a:rPr lang="zh-CN" altLang="en-US" sz="2400" b="1" dirty="0">
                  <a:solidFill>
                    <a:schemeClr val="bg1"/>
                  </a:solidFill>
                  <a:latin typeface="+mn-ea"/>
                  <a:ea typeface="+mn-ea"/>
                </a:rPr>
                <a:t>全球案例发现系统</a:t>
              </a:r>
              <a:r>
                <a:rPr lang="en-US" altLang="zh-CN" sz="2400" b="1" dirty="0">
                  <a:solidFill>
                    <a:schemeClr val="bg1"/>
                  </a:solidFill>
                  <a:latin typeface="+mn-ea"/>
                  <a:ea typeface="+mn-ea"/>
                </a:rPr>
                <a:t>》</a:t>
              </a:r>
              <a:r>
                <a:rPr lang="zh-CN" altLang="en-US" sz="2400" b="1" dirty="0">
                  <a:solidFill>
                    <a:schemeClr val="bg1"/>
                  </a:solidFill>
                  <a:latin typeface="+mn-ea"/>
                </a:rPr>
                <a:t>典型用户</a:t>
              </a:r>
              <a:endParaRPr lang="zh-CN" altLang="zh-CN" sz="2400" b="1" kern="100" dirty="0">
                <a:solidFill>
                  <a:schemeClr val="bg1"/>
                </a:solidFill>
                <a:latin typeface="+mn-ea"/>
                <a:cs typeface="+mn-ea"/>
                <a:sym typeface="+mn-lt"/>
              </a:endParaRPr>
            </a:p>
          </p:txBody>
        </p:sp>
      </p:grpSp>
    </p:spTree>
    <p:extLst>
      <p:ext uri="{BB962C8B-B14F-4D97-AF65-F5344CB8AC3E}">
        <p14:creationId xmlns:p14="http://schemas.microsoft.com/office/powerpoint/2010/main" val="160734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40000"/>
                                  </p:iterate>
                                  <p:childTnLst>
                                    <p:set>
                                      <p:cBhvr>
                                        <p:cTn id="6" dur="1" fill="hold">
                                          <p:stCondLst>
                                            <p:cond delay="0"/>
                                          </p:stCondLst>
                                        </p:cTn>
                                        <p:tgtEl>
                                          <p:spTgt spid="55"/>
                                        </p:tgtEl>
                                        <p:attrNameLst>
                                          <p:attrName>style.visibility</p:attrName>
                                        </p:attrNameLst>
                                      </p:cBhvr>
                                      <p:to>
                                        <p:strVal val="visible"/>
                                      </p:to>
                                    </p:set>
                                    <p:anim calcmode="lin" valueType="num">
                                      <p:cBhvr>
                                        <p:cTn id="7" dur="250" fill="hold"/>
                                        <p:tgtEl>
                                          <p:spTgt spid="55"/>
                                        </p:tgtEl>
                                        <p:attrNameLst>
                                          <p:attrName>ppt_x</p:attrName>
                                        </p:attrNameLst>
                                      </p:cBhvr>
                                      <p:tavLst>
                                        <p:tav tm="0">
                                          <p:val>
                                            <p:strVal val="#ppt_x"/>
                                          </p:val>
                                        </p:tav>
                                        <p:tav tm="100000">
                                          <p:val>
                                            <p:strVal val="#ppt_x"/>
                                          </p:val>
                                        </p:tav>
                                      </p:tavLst>
                                    </p:anim>
                                    <p:anim calcmode="lin" valueType="num">
                                      <p:cBhvr>
                                        <p:cTn id="8" dur="250" fill="hold"/>
                                        <p:tgtEl>
                                          <p:spTgt spid="55"/>
                                        </p:tgtEl>
                                        <p:attrNameLst>
                                          <p:attrName>ppt_y</p:attrName>
                                        </p:attrNameLst>
                                      </p:cBhvr>
                                      <p:tavLst>
                                        <p:tav tm="0">
                                          <p:val>
                                            <p:strVal val="#ppt_y-#ppt_h/2"/>
                                          </p:val>
                                        </p:tav>
                                        <p:tav tm="100000">
                                          <p:val>
                                            <p:strVal val="#ppt_y"/>
                                          </p:val>
                                        </p:tav>
                                      </p:tavLst>
                                    </p:anim>
                                    <p:anim calcmode="lin" valueType="num">
                                      <p:cBhvr>
                                        <p:cTn id="9" dur="250" fill="hold"/>
                                        <p:tgtEl>
                                          <p:spTgt spid="55"/>
                                        </p:tgtEl>
                                        <p:attrNameLst>
                                          <p:attrName>ppt_w</p:attrName>
                                        </p:attrNameLst>
                                      </p:cBhvr>
                                      <p:tavLst>
                                        <p:tav tm="0">
                                          <p:val>
                                            <p:strVal val="#ppt_w"/>
                                          </p:val>
                                        </p:tav>
                                        <p:tav tm="100000">
                                          <p:val>
                                            <p:strVal val="#ppt_w"/>
                                          </p:val>
                                        </p:tav>
                                      </p:tavLst>
                                    </p:anim>
                                    <p:anim calcmode="lin" valueType="num">
                                      <p:cBhvr>
                                        <p:cTn id="10" dur="250" fill="hold"/>
                                        <p:tgtEl>
                                          <p:spTgt spid="55"/>
                                        </p:tgtEl>
                                        <p:attrNameLst>
                                          <p:attrName>ppt_h</p:attrName>
                                        </p:attrNameLst>
                                      </p:cBhvr>
                                      <p:tavLst>
                                        <p:tav tm="0">
                                          <p:val>
                                            <p:fltVal val="0"/>
                                          </p:val>
                                        </p:tav>
                                        <p:tav tm="100000">
                                          <p:val>
                                            <p:strVal val="#ppt_h"/>
                                          </p:val>
                                        </p:tav>
                                      </p:tavLst>
                                    </p:anim>
                                  </p:childTnLst>
                                </p:cTn>
                              </p:par>
                            </p:childTnLst>
                          </p:cTn>
                        </p:par>
                        <p:par>
                          <p:cTn id="11" fill="hold">
                            <p:stCondLst>
                              <p:cond delay="115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par>
                                <p:cTn id="15" presetID="56" presetClass="path" presetSubtype="0" accel="50000" decel="50000" fill="hold" grpId="1" nodeType="withEffect">
                                  <p:stCondLst>
                                    <p:cond delay="0"/>
                                  </p:stCondLst>
                                  <p:childTnLst>
                                    <p:animMotion origin="layout" path="M -0.03737 0.04121 L -6.25E-7 -2.96296E-6 " pathEditMode="relative" rAng="0" ptsTypes="AA">
                                      <p:cBhvr>
                                        <p:cTn id="16" dur="700" fill="hold"/>
                                        <p:tgtEl>
                                          <p:spTgt spid="5"/>
                                        </p:tgtEl>
                                        <p:attrNameLst>
                                          <p:attrName>ppt_x</p:attrName>
                                          <p:attrName>ppt_y</p:attrName>
                                        </p:attrNameLst>
                                      </p:cBhvr>
                                      <p:rCtr x="1862" y="-2060"/>
                                    </p:animMotion>
                                  </p:childTnLst>
                                </p:cTn>
                              </p:par>
                              <p:par>
                                <p:cTn id="17" presetID="22" presetClass="entr" presetSubtype="8" fill="hold" nodeType="with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56" presetClass="path" presetSubtype="0" accel="50000" decel="50000" fill="hold" grpId="1" nodeType="withEffect">
                                  <p:stCondLst>
                                    <p:cond delay="250"/>
                                  </p:stCondLst>
                                  <p:childTnLst>
                                    <p:animMotion origin="layout" path="M -0.03737 0.0412 L -6.25E-7 -3.7037E-7 " pathEditMode="relative" rAng="0" ptsTypes="AA">
                                      <p:cBhvr>
                                        <p:cTn id="24" dur="700" fill="hold"/>
                                        <p:tgtEl>
                                          <p:spTgt spid="9"/>
                                        </p:tgtEl>
                                        <p:attrNameLst>
                                          <p:attrName>ppt_x</p:attrName>
                                          <p:attrName>ppt_y</p:attrName>
                                        </p:attrNameLst>
                                      </p:cBhvr>
                                      <p:rCtr x="1862" y="-2060"/>
                                    </p:animMotion>
                                  </p:childTnLst>
                                </p:cTn>
                              </p:par>
                              <p:par>
                                <p:cTn id="25" presetID="22" presetClass="entr" presetSubtype="8" fill="hold" nodeType="withEffect">
                                  <p:stCondLst>
                                    <p:cond delay="50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500"/>
                                        <p:tgtEl>
                                          <p:spTgt spid="62"/>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par>
                                <p:cTn id="31" presetID="56" presetClass="path" presetSubtype="0" accel="50000" decel="50000" fill="hold" grpId="1" nodeType="withEffect">
                                  <p:stCondLst>
                                    <p:cond delay="500"/>
                                  </p:stCondLst>
                                  <p:childTnLst>
                                    <p:animMotion origin="layout" path="M -0.03737 0.0412 L -6.25E-7 2.96296E-6 " pathEditMode="relative" rAng="0" ptsTypes="AA">
                                      <p:cBhvr>
                                        <p:cTn id="32" dur="700" fill="hold"/>
                                        <p:tgtEl>
                                          <p:spTgt spid="13"/>
                                        </p:tgtEl>
                                        <p:attrNameLst>
                                          <p:attrName>ppt_x</p:attrName>
                                          <p:attrName>ppt_y</p:attrName>
                                        </p:attrNameLst>
                                      </p:cBhvr>
                                      <p:rCtr x="1862" y="-2060"/>
                                    </p:animMotion>
                                  </p:childTnLst>
                                </p:cTn>
                              </p:par>
                              <p:par>
                                <p:cTn id="33" presetID="22" presetClass="entr" presetSubtype="8" fill="hold" nodeType="withEffect">
                                  <p:stCondLst>
                                    <p:cond delay="75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childTnLst>
                                </p:cTn>
                              </p:par>
                              <p:par>
                                <p:cTn id="39" presetID="56" presetClass="path" presetSubtype="0" accel="50000" decel="50000" fill="hold" grpId="1" nodeType="withEffect">
                                  <p:stCondLst>
                                    <p:cond delay="750"/>
                                  </p:stCondLst>
                                  <p:childTnLst>
                                    <p:animMotion origin="layout" path="M -0.03737 0.0412 L -6.25E-7 -1.11111E-6 " pathEditMode="relative" rAng="0" ptsTypes="AA">
                                      <p:cBhvr>
                                        <p:cTn id="40" dur="700" fill="hold"/>
                                        <p:tgtEl>
                                          <p:spTgt spid="17"/>
                                        </p:tgtEl>
                                        <p:attrNameLst>
                                          <p:attrName>ppt_x</p:attrName>
                                          <p:attrName>ppt_y</p:attrName>
                                        </p:attrNameLst>
                                      </p:cBhvr>
                                      <p:rCtr x="1862" y="-2060"/>
                                    </p:animMotion>
                                  </p:childTnLst>
                                </p:cTn>
                              </p:par>
                              <p:par>
                                <p:cTn id="41" presetID="22" presetClass="entr" presetSubtype="8" fill="hold" nodeType="withEffect">
                                  <p:stCondLst>
                                    <p:cond delay="100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2" nodeType="clickEffect">
                                  <p:stCondLst>
                                    <p:cond delay="0"/>
                                  </p:stCondLst>
                                  <p:childTnLst>
                                    <p:animEffect transition="out" filter="randombar(horizontal)">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4" presetClass="exit" presetSubtype="10" fill="hold" grpId="2" nodeType="withEffect">
                                  <p:stCondLst>
                                    <p:cond delay="0"/>
                                  </p:stCondLst>
                                  <p:childTnLst>
                                    <p:animEffect transition="out" filter="randombar(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4" presetClass="exit" presetSubtype="10" fill="hold" nodeType="withEffect">
                                  <p:stCondLst>
                                    <p:cond delay="0"/>
                                  </p:stCondLst>
                                  <p:childTnLst>
                                    <p:animEffect transition="out" filter="randombar(horizontal)">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4" presetClass="exit" presetSubtype="10" fill="hold" grpId="2" nodeType="withEffect">
                                  <p:stCondLst>
                                    <p:cond delay="0"/>
                                  </p:stCondLst>
                                  <p:childTnLst>
                                    <p:animEffect transition="out" filter="randombar(horizontal)">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ntr" presetSubtype="0" fill="hold" grpId="0" nodeType="withEffect">
                                  <p:stCondLst>
                                    <p:cond delay="75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childTnLst>
                                </p:cTn>
                              </p:par>
                              <p:par>
                                <p:cTn id="67" presetID="56" presetClass="path" presetSubtype="0" accel="50000" decel="50000" fill="hold" grpId="1" nodeType="withEffect">
                                  <p:stCondLst>
                                    <p:cond delay="750"/>
                                  </p:stCondLst>
                                  <p:childTnLst>
                                    <p:animMotion origin="layout" path="M -0.03737 0.0412 L -6.25E-7 -3.7037E-7 " pathEditMode="relative" rAng="0" ptsTypes="AA">
                                      <p:cBhvr>
                                        <p:cTn id="68" dur="700" fill="hold"/>
                                        <p:tgtEl>
                                          <p:spTgt spid="25"/>
                                        </p:tgtEl>
                                        <p:attrNameLst>
                                          <p:attrName>ppt_x</p:attrName>
                                          <p:attrName>ppt_y</p:attrName>
                                        </p:attrNameLst>
                                      </p:cBhvr>
                                      <p:rCtr x="1862" y="-2060"/>
                                    </p:animMotion>
                                  </p:childTnLst>
                                </p:cTn>
                              </p:par>
                              <p:par>
                                <p:cTn id="69" presetID="14" presetClass="exit" presetSubtype="10" fill="hold" grpId="2" nodeType="withEffect">
                                  <p:stCondLst>
                                    <p:cond delay="0"/>
                                  </p:stCondLst>
                                  <p:childTnLst>
                                    <p:animEffect transition="out" filter="randombar(horizontal)">
                                      <p:cBhvr>
                                        <p:cTn id="70" dur="500"/>
                                        <p:tgtEl>
                                          <p:spTgt spid="25"/>
                                        </p:tgtEl>
                                      </p:cBhvr>
                                    </p:animEffect>
                                    <p:set>
                                      <p:cBhvr>
                                        <p:cTn id="71" dur="1" fill="hold">
                                          <p:stCondLst>
                                            <p:cond delay="499"/>
                                          </p:stCondLst>
                                        </p:cTn>
                                        <p:tgtEl>
                                          <p:spTgt spid="25"/>
                                        </p:tgtEl>
                                        <p:attrNameLst>
                                          <p:attrName>style.visibility</p:attrName>
                                        </p:attrNameLst>
                                      </p:cBhvr>
                                      <p:to>
                                        <p:strVal val="hidden"/>
                                      </p:to>
                                    </p:set>
                                  </p:childTnLst>
                                </p:cTn>
                              </p:par>
                              <p:par>
                                <p:cTn id="72" presetID="22" presetClass="entr" presetSubtype="8" fill="hold" nodeType="withEffect">
                                  <p:stCondLst>
                                    <p:cond delay="1000"/>
                                  </p:stCondLst>
                                  <p:childTnLst>
                                    <p:set>
                                      <p:cBhvr>
                                        <p:cTn id="73" dur="1" fill="hold">
                                          <p:stCondLst>
                                            <p:cond delay="0"/>
                                          </p:stCondLst>
                                        </p:cTn>
                                        <p:tgtEl>
                                          <p:spTgt spid="27"/>
                                        </p:tgtEl>
                                        <p:attrNameLst>
                                          <p:attrName>style.visibility</p:attrName>
                                        </p:attrNameLst>
                                      </p:cBhvr>
                                      <p:to>
                                        <p:strVal val="visible"/>
                                      </p:to>
                                    </p:set>
                                    <p:animEffect transition="in" filter="wipe(left)">
                                      <p:cBhvr>
                                        <p:cTn id="74" dur="500"/>
                                        <p:tgtEl>
                                          <p:spTgt spid="27"/>
                                        </p:tgtEl>
                                      </p:cBhvr>
                                    </p:animEffect>
                                  </p:childTnLst>
                                </p:cTn>
                              </p:par>
                              <p:par>
                                <p:cTn id="75" presetID="14" presetClass="exit" presetSubtype="10" fill="hold" nodeType="withEffect">
                                  <p:stCondLst>
                                    <p:cond delay="0"/>
                                  </p:stCondLst>
                                  <p:childTnLst>
                                    <p:animEffect transition="out" filter="randombar(horizontal)">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9" grpId="2" animBg="1"/>
      <p:bldP spid="13" grpId="0" animBg="1"/>
      <p:bldP spid="13" grpId="1" animBg="1"/>
      <p:bldP spid="13" grpId="2" animBg="1"/>
      <p:bldP spid="17" grpId="0" animBg="1"/>
      <p:bldP spid="17" grpId="1" animBg="1"/>
      <p:bldP spid="17" grpId="2" animBg="1"/>
      <p:bldP spid="55" grpId="0"/>
      <p:bldP spid="25" grpId="0" animBg="1"/>
      <p:bldP spid="25" grpId="1" animBg="1"/>
      <p:bldP spid="25"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90BA46C-C56B-418D-A2C4-7D7C43549D99}"/>
              </a:ext>
            </a:extLst>
          </p:cNvPr>
          <p:cNvSpPr/>
          <p:nvPr/>
        </p:nvSpPr>
        <p:spPr>
          <a:xfrm>
            <a:off x="1023815" y="915887"/>
            <a:ext cx="2805576" cy="5232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4D4398"/>
                </a:solidFill>
                <a:latin typeface="微软雅黑" panose="020B0503020204020204" pitchFamily="34" charset="-122"/>
                <a:ea typeface="微软雅黑" panose="020B0503020204020204" pitchFamily="34" charset="-122"/>
              </a:rPr>
              <a:t> 案例开发与投稿</a:t>
            </a:r>
          </a:p>
        </p:txBody>
      </p:sp>
      <p:pic>
        <p:nvPicPr>
          <p:cNvPr id="10" name="图片 9">
            <a:extLst>
              <a:ext uri="{FF2B5EF4-FFF2-40B4-BE49-F238E27FC236}">
                <a16:creationId xmlns:a16="http://schemas.microsoft.com/office/drawing/2014/main" id="{98CEE1F3-4033-44EF-BC36-168DED9E4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grpSp>
        <p:nvGrpSpPr>
          <p:cNvPr id="33" name="组合 32">
            <a:extLst>
              <a:ext uri="{FF2B5EF4-FFF2-40B4-BE49-F238E27FC236}">
                <a16:creationId xmlns:a16="http://schemas.microsoft.com/office/drawing/2014/main" id="{FD0A60AA-D41E-48FA-B6E1-F461938520E2}"/>
              </a:ext>
            </a:extLst>
          </p:cNvPr>
          <p:cNvGrpSpPr/>
          <p:nvPr/>
        </p:nvGrpSpPr>
        <p:grpSpPr>
          <a:xfrm>
            <a:off x="1165474" y="1510515"/>
            <a:ext cx="4542504" cy="813422"/>
            <a:chOff x="-146070" y="2213503"/>
            <a:chExt cx="2525015" cy="896246"/>
          </a:xfrm>
          <a:noFill/>
        </p:grpSpPr>
        <p:sp>
          <p:nvSpPr>
            <p:cNvPr id="34" name="矩形 33">
              <a:extLst>
                <a:ext uri="{FF2B5EF4-FFF2-40B4-BE49-F238E27FC236}">
                  <a16:creationId xmlns:a16="http://schemas.microsoft.com/office/drawing/2014/main" id="{0EDD55D5-A3AA-40E4-A6F2-F595AEF5578D}"/>
                </a:ext>
              </a:extLst>
            </p:cNvPr>
            <p:cNvSpPr/>
            <p:nvPr/>
          </p:nvSpPr>
          <p:spPr>
            <a:xfrm>
              <a:off x="-146070" y="2213505"/>
              <a:ext cx="2525013" cy="8962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solidFill>
                  <a:schemeClr val="tx1">
                    <a:lumMod val="50000"/>
                    <a:lumOff val="50000"/>
                  </a:schemeClr>
                </a:solidFill>
                <a:latin typeface="+mn-ea"/>
                <a:cs typeface="+mn-ea"/>
                <a:sym typeface="+mn-lt"/>
              </a:endParaRPr>
            </a:p>
          </p:txBody>
        </p:sp>
        <p:sp>
          <p:nvSpPr>
            <p:cNvPr id="35" name="文本框 66">
              <a:extLst>
                <a:ext uri="{FF2B5EF4-FFF2-40B4-BE49-F238E27FC236}">
                  <a16:creationId xmlns:a16="http://schemas.microsoft.com/office/drawing/2014/main" id="{3A41F5BC-5796-42AC-8F6A-77A165774611}"/>
                </a:ext>
              </a:extLst>
            </p:cNvPr>
            <p:cNvSpPr txBox="1"/>
            <p:nvPr/>
          </p:nvSpPr>
          <p:spPr>
            <a:xfrm>
              <a:off x="-146069" y="2213503"/>
              <a:ext cx="2525014" cy="874281"/>
            </a:xfrm>
            <a:prstGeom prst="rect">
              <a:avLst/>
            </a:prstGeom>
            <a:grpFill/>
            <a:ln>
              <a:noFill/>
            </a:ln>
          </p:spPr>
          <p:txBody>
            <a:bodyPr wrap="square" rtlCol="0">
              <a:spAutoFit/>
            </a:bodyPr>
            <a:lstStyle/>
            <a:p>
              <a:pPr algn="just">
                <a:lnSpc>
                  <a:spcPct val="150000"/>
                </a:lnSpc>
              </a:pPr>
              <a:r>
                <a:rPr lang="zh-CN" altLang="en-US" sz="1600" dirty="0">
                  <a:latin typeface="+mn-ea"/>
                  <a:cs typeface="+mn-ea"/>
                  <a:sym typeface="+mn-lt"/>
                </a:rPr>
                <a:t>日常投稿通道全年开放</a:t>
              </a:r>
              <a:endParaRPr lang="en-US" altLang="zh-CN" sz="1600" dirty="0">
                <a:latin typeface="+mn-ea"/>
                <a:cs typeface="+mn-ea"/>
                <a:sym typeface="+mn-lt"/>
              </a:endParaRPr>
            </a:p>
            <a:p>
              <a:pPr algn="just">
                <a:lnSpc>
                  <a:spcPct val="150000"/>
                </a:lnSpc>
              </a:pPr>
              <a:r>
                <a:rPr lang="zh-CN" altLang="en-US" sz="1600" dirty="0">
                  <a:latin typeface="+mn-ea"/>
                  <a:cs typeface="+mn-ea"/>
                  <a:sym typeface="+mn-lt"/>
                </a:rPr>
                <a:t>投稿邮箱：</a:t>
              </a:r>
              <a:r>
                <a:rPr lang="en-US" altLang="zh-CN" sz="1600" dirty="0">
                  <a:latin typeface="+mn-ea"/>
                  <a:cs typeface="+mn-ea"/>
                  <a:sym typeface="+mn-lt"/>
                </a:rPr>
                <a:t>case_editorial@sem.tsinghua.edu.cn</a:t>
              </a:r>
            </a:p>
          </p:txBody>
        </p:sp>
      </p:grpSp>
      <p:pic>
        <p:nvPicPr>
          <p:cNvPr id="3" name="图片 2">
            <a:extLst>
              <a:ext uri="{FF2B5EF4-FFF2-40B4-BE49-F238E27FC236}">
                <a16:creationId xmlns:a16="http://schemas.microsoft.com/office/drawing/2014/main" id="{F5BC50C3-A1D8-4AA6-85BB-D1D995A7334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990" b="91320" l="1896" r="98003">
                        <a14:foregroundMark x1="7346" y1="55012" x2="7346" y2="55012"/>
                        <a14:foregroundMark x1="12796" y1="55868" x2="12796" y2="55868"/>
                        <a14:foregroundMark x1="19905" y1="47555" x2="19905" y2="47555"/>
                        <a14:foregroundMark x1="25592" y1="48411" x2="25592" y2="48411"/>
                        <a14:foregroundMark x1="27353" y1="71638" x2="27353" y2="70416"/>
                        <a14:foregroundMark x1="29079" y1="27017" x2="29079" y2="27017"/>
                        <a14:foregroundMark x1="60190" y1="31051" x2="60190" y2="31051"/>
                        <a14:foregroundMark x1="59208" y1="70049" x2="59208" y2="70049"/>
                        <a14:foregroundMark x1="62830" y1="54279" x2="63372" y2="53912"/>
                        <a14:foregroundMark x1="70481" y1="53056" x2="70481" y2="53056"/>
                        <a14:foregroundMark x1="76473" y1="49144" x2="76473" y2="49144"/>
                        <a14:foregroundMark x1="82600" y1="51100" x2="82600" y2="51100"/>
                        <a14:foregroundMark x1="87068" y1="52323" x2="87068" y2="52323"/>
                        <a14:foregroundMark x1="92519" y1="49511" x2="92519" y2="49511"/>
                        <a14:foregroundMark x1="93297" y1="44010" x2="93297" y2="44010"/>
                        <a14:foregroundMark x1="80941" y1="43643" x2="80941" y2="43643"/>
                        <a14:foregroundMark x1="74848" y1="44010" x2="74848" y2="44010"/>
                        <a14:foregroundMark x1="55823" y1="49511" x2="55823" y2="49511"/>
                        <a14:foregroundMark x1="50169" y1="47555" x2="50169" y2="47555"/>
                        <a14:foregroundMark x1="43602" y1="47922" x2="43602" y2="47922"/>
                        <a14:foregroundMark x1="36831" y1="47922" x2="36831" y2="47922"/>
                        <a14:foregroundMark x1="9648" y1="49511" x2="9648" y2="49511"/>
                        <a14:foregroundMark x1="15640" y1="50000" x2="15640" y2="50000"/>
                        <a14:foregroundMark x1="22207" y1="49144" x2="22207" y2="49144"/>
                        <a14:foregroundMark x1="28538" y1="50733" x2="28538" y2="50733"/>
                        <a14:foregroundMark x1="34529" y1="49144" x2="34529" y2="49144"/>
                        <a14:foregroundMark x1="40657" y1="50000" x2="40657" y2="50000"/>
                        <a14:foregroundMark x1="46987" y1="49511" x2="46987" y2="49511"/>
                        <a14:foregroundMark x1="53013" y1="49511" x2="53013" y2="49511"/>
                        <a14:foregroundMark x1="59208" y1="50000" x2="59208" y2="50000"/>
                        <a14:foregroundMark x1="65572" y1="51100" x2="65572" y2="51100"/>
                        <a14:foregroundMark x1="71462" y1="50000" x2="71462" y2="50000"/>
                        <a14:foregroundMark x1="77894" y1="50367" x2="77894" y2="50367"/>
                        <a14:foregroundMark x1="84123" y1="50000" x2="84123" y2="50000"/>
                        <a14:foregroundMark x1="90115" y1="49511" x2="90115" y2="49511"/>
                      </a14:backgroundRemoval>
                    </a14:imgEffect>
                  </a14:imgLayer>
                </a14:imgProps>
              </a:ext>
              <a:ext uri="{28A0092B-C50C-407E-A947-70E740481C1C}">
                <a14:useLocalDpi xmlns:a14="http://schemas.microsoft.com/office/drawing/2010/main" val="0"/>
              </a:ext>
            </a:extLst>
          </a:blip>
          <a:stretch>
            <a:fillRect/>
          </a:stretch>
        </p:blipFill>
        <p:spPr>
          <a:xfrm>
            <a:off x="703059" y="2824117"/>
            <a:ext cx="10785881" cy="2986747"/>
          </a:xfrm>
          <a:prstGeom prst="rect">
            <a:avLst/>
          </a:prstGeom>
        </p:spPr>
      </p:pic>
    </p:spTree>
    <p:extLst>
      <p:ext uri="{BB962C8B-B14F-4D97-AF65-F5344CB8AC3E}">
        <p14:creationId xmlns:p14="http://schemas.microsoft.com/office/powerpoint/2010/main" val="358954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D90BA46C-C56B-418D-A2C4-7D7C43549D99}"/>
              </a:ext>
            </a:extLst>
          </p:cNvPr>
          <p:cNvSpPr/>
          <p:nvPr/>
        </p:nvSpPr>
        <p:spPr>
          <a:xfrm>
            <a:off x="1023815" y="915887"/>
            <a:ext cx="4600940" cy="5232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4D4398"/>
                </a:solidFill>
                <a:latin typeface="微软雅黑" panose="020B0503020204020204" pitchFamily="34" charset="-122"/>
                <a:ea typeface="微软雅黑" panose="020B0503020204020204" pitchFamily="34" charset="-122"/>
              </a:rPr>
              <a:t> “卓越开发者”案例大奖赛</a:t>
            </a:r>
          </a:p>
        </p:txBody>
      </p:sp>
      <p:pic>
        <p:nvPicPr>
          <p:cNvPr id="10" name="图片 9">
            <a:extLst>
              <a:ext uri="{FF2B5EF4-FFF2-40B4-BE49-F238E27FC236}">
                <a16:creationId xmlns:a16="http://schemas.microsoft.com/office/drawing/2014/main" id="{98CEE1F3-4033-44EF-BC36-168DED9E4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pic>
        <p:nvPicPr>
          <p:cNvPr id="52" name="图片 51">
            <a:extLst>
              <a:ext uri="{FF2B5EF4-FFF2-40B4-BE49-F238E27FC236}">
                <a16:creationId xmlns:a16="http://schemas.microsoft.com/office/drawing/2014/main" id="{56C67609-D99E-4C36-832F-DC49837177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5357" y="4938175"/>
            <a:ext cx="1088211" cy="1088211"/>
          </a:xfrm>
          <a:prstGeom prst="rect">
            <a:avLst/>
          </a:prstGeom>
        </p:spPr>
      </p:pic>
      <p:pic>
        <p:nvPicPr>
          <p:cNvPr id="5" name="图片 4">
            <a:extLst>
              <a:ext uri="{FF2B5EF4-FFF2-40B4-BE49-F238E27FC236}">
                <a16:creationId xmlns:a16="http://schemas.microsoft.com/office/drawing/2014/main" id="{46FACC6F-9CB6-43EF-97BE-89A2E8078EE5}"/>
              </a:ext>
            </a:extLst>
          </p:cNvPr>
          <p:cNvPicPr>
            <a:picLocks noChangeAspect="1"/>
          </p:cNvPicPr>
          <p:nvPr/>
        </p:nvPicPr>
        <p:blipFill rotWithShape="1">
          <a:blip r:embed="rId4">
            <a:extLst>
              <a:ext uri="{28A0092B-C50C-407E-A947-70E740481C1C}">
                <a14:useLocalDpi xmlns:a14="http://schemas.microsoft.com/office/drawing/2010/main" val="0"/>
              </a:ext>
            </a:extLst>
          </a:blip>
          <a:srcRect b="89236"/>
          <a:stretch/>
        </p:blipFill>
        <p:spPr>
          <a:xfrm>
            <a:off x="1015609" y="1439107"/>
            <a:ext cx="5465981" cy="2382445"/>
          </a:xfrm>
          <a:prstGeom prst="rect">
            <a:avLst/>
          </a:prstGeom>
        </p:spPr>
      </p:pic>
      <p:pic>
        <p:nvPicPr>
          <p:cNvPr id="8" name="图片 7">
            <a:extLst>
              <a:ext uri="{FF2B5EF4-FFF2-40B4-BE49-F238E27FC236}">
                <a16:creationId xmlns:a16="http://schemas.microsoft.com/office/drawing/2014/main" id="{933E14FB-FDEB-421E-AD49-2566E94913D4}"/>
              </a:ext>
            </a:extLst>
          </p:cNvPr>
          <p:cNvPicPr>
            <a:picLocks noChangeAspect="1"/>
          </p:cNvPicPr>
          <p:nvPr/>
        </p:nvPicPr>
        <p:blipFill rotWithShape="1">
          <a:blip r:embed="rId5">
            <a:extLst>
              <a:ext uri="{28A0092B-C50C-407E-A947-70E740481C1C}">
                <a14:useLocalDpi xmlns:a14="http://schemas.microsoft.com/office/drawing/2010/main" val="0"/>
              </a:ext>
            </a:extLst>
          </a:blip>
          <a:srcRect t="69104" b="16129"/>
          <a:stretch/>
        </p:blipFill>
        <p:spPr>
          <a:xfrm>
            <a:off x="6593739" y="1553780"/>
            <a:ext cx="3934962" cy="2153098"/>
          </a:xfrm>
          <a:prstGeom prst="rect">
            <a:avLst/>
          </a:prstGeom>
          <a:ln>
            <a:solidFill>
              <a:srgbClr val="7030A0"/>
            </a:solidFill>
          </a:ln>
        </p:spPr>
      </p:pic>
      <p:pic>
        <p:nvPicPr>
          <p:cNvPr id="11" name="图片 10">
            <a:extLst>
              <a:ext uri="{FF2B5EF4-FFF2-40B4-BE49-F238E27FC236}">
                <a16:creationId xmlns:a16="http://schemas.microsoft.com/office/drawing/2014/main" id="{42E823D6-C75B-49E5-A255-1EA0C41F9083}"/>
              </a:ext>
            </a:extLst>
          </p:cNvPr>
          <p:cNvPicPr>
            <a:picLocks noChangeAspect="1"/>
          </p:cNvPicPr>
          <p:nvPr/>
        </p:nvPicPr>
        <p:blipFill rotWithShape="1">
          <a:blip r:embed="rId5">
            <a:extLst>
              <a:ext uri="{28A0092B-C50C-407E-A947-70E740481C1C}">
                <a14:useLocalDpi xmlns:a14="http://schemas.microsoft.com/office/drawing/2010/main" val="0"/>
              </a:ext>
            </a:extLst>
          </a:blip>
          <a:srcRect b="78750"/>
          <a:stretch/>
        </p:blipFill>
        <p:spPr>
          <a:xfrm>
            <a:off x="1023816" y="4163151"/>
            <a:ext cx="2446972" cy="1926666"/>
          </a:xfrm>
          <a:prstGeom prst="rect">
            <a:avLst/>
          </a:prstGeom>
        </p:spPr>
      </p:pic>
      <p:pic>
        <p:nvPicPr>
          <p:cNvPr id="17" name="图片 16">
            <a:extLst>
              <a:ext uri="{FF2B5EF4-FFF2-40B4-BE49-F238E27FC236}">
                <a16:creationId xmlns:a16="http://schemas.microsoft.com/office/drawing/2014/main" id="{A789E196-C002-453A-A49D-3DC9554A3F10}"/>
              </a:ext>
            </a:extLst>
          </p:cNvPr>
          <p:cNvPicPr>
            <a:picLocks noChangeAspect="1"/>
          </p:cNvPicPr>
          <p:nvPr/>
        </p:nvPicPr>
        <p:blipFill rotWithShape="1">
          <a:blip r:embed="rId5">
            <a:extLst>
              <a:ext uri="{28A0092B-C50C-407E-A947-70E740481C1C}">
                <a14:useLocalDpi xmlns:a14="http://schemas.microsoft.com/office/drawing/2010/main" val="0"/>
              </a:ext>
            </a:extLst>
          </a:blip>
          <a:srcRect t="20890" b="60287"/>
          <a:stretch/>
        </p:blipFill>
        <p:spPr>
          <a:xfrm>
            <a:off x="3595179" y="4145233"/>
            <a:ext cx="2788088" cy="1944584"/>
          </a:xfrm>
          <a:prstGeom prst="rect">
            <a:avLst/>
          </a:prstGeom>
        </p:spPr>
      </p:pic>
      <p:pic>
        <p:nvPicPr>
          <p:cNvPr id="13" name="图片 12">
            <a:extLst>
              <a:ext uri="{FF2B5EF4-FFF2-40B4-BE49-F238E27FC236}">
                <a16:creationId xmlns:a16="http://schemas.microsoft.com/office/drawing/2014/main" id="{A5ABB087-9CFC-400C-BB3E-B615DFDB208F}"/>
              </a:ext>
            </a:extLst>
          </p:cNvPr>
          <p:cNvPicPr>
            <a:picLocks noChangeAspect="1"/>
          </p:cNvPicPr>
          <p:nvPr/>
        </p:nvPicPr>
        <p:blipFill>
          <a:blip r:embed="rId6"/>
          <a:stretch>
            <a:fillRect/>
          </a:stretch>
        </p:blipFill>
        <p:spPr>
          <a:xfrm>
            <a:off x="6507658" y="4036784"/>
            <a:ext cx="3390857" cy="1989602"/>
          </a:xfrm>
          <a:prstGeom prst="rect">
            <a:avLst/>
          </a:prstGeom>
        </p:spPr>
      </p:pic>
    </p:spTree>
    <p:extLst>
      <p:ext uri="{BB962C8B-B14F-4D97-AF65-F5344CB8AC3E}">
        <p14:creationId xmlns:p14="http://schemas.microsoft.com/office/powerpoint/2010/main" val="198740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2">
            <a:extLst>
              <a:ext uri="{28A0092B-C50C-407E-A947-70E740481C1C}">
                <a14:useLocalDpi xmlns:a14="http://schemas.microsoft.com/office/drawing/2010/main" val="0"/>
              </a:ext>
            </a:extLst>
          </a:blip>
          <a:srcRect l="70007" t="2365" r="3253" b="15992"/>
          <a:stretch>
            <a:fillRect/>
          </a:stretch>
        </p:blipFill>
        <p:spPr>
          <a:xfrm rot="16200000" flipH="1">
            <a:off x="6011103" y="669705"/>
            <a:ext cx="6974632" cy="5496327"/>
          </a:xfrm>
          <a:custGeom>
            <a:avLst/>
            <a:gdLst>
              <a:gd name="connsiteX0" fmla="*/ 0 w 6974632"/>
              <a:gd name="connsiteY0" fmla="*/ 5244280 h 5260260"/>
              <a:gd name="connsiteX1" fmla="*/ 0 w 6974632"/>
              <a:gd name="connsiteY1" fmla="*/ 5244432 h 5260260"/>
              <a:gd name="connsiteX2" fmla="*/ 6974632 w 6974632"/>
              <a:gd name="connsiteY2" fmla="*/ 5260260 h 5260260"/>
              <a:gd name="connsiteX3" fmla="*/ 6974632 w 6974632"/>
              <a:gd name="connsiteY3" fmla="*/ 0 h 5260260"/>
              <a:gd name="connsiteX4" fmla="*/ 12032 w 6974632"/>
              <a:gd name="connsiteY4" fmla="*/ 857314 h 5260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4632" h="5260260">
                <a:moveTo>
                  <a:pt x="0" y="5244280"/>
                </a:moveTo>
                <a:lnTo>
                  <a:pt x="0" y="5244432"/>
                </a:lnTo>
                <a:lnTo>
                  <a:pt x="6974632" y="5260260"/>
                </a:lnTo>
                <a:lnTo>
                  <a:pt x="6974632" y="0"/>
                </a:lnTo>
                <a:lnTo>
                  <a:pt x="12032" y="857314"/>
                </a:lnTo>
                <a:close/>
              </a:path>
            </a:pathLst>
          </a:custGeom>
        </p:spPr>
      </p:pic>
      <p:sp>
        <p:nvSpPr>
          <p:cNvPr id="11" name="矩形 10"/>
          <p:cNvSpPr/>
          <p:nvPr/>
        </p:nvSpPr>
        <p:spPr>
          <a:xfrm>
            <a:off x="7673309" y="1327767"/>
            <a:ext cx="4326092" cy="523919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Aft>
                <a:spcPts val="600"/>
              </a:spcAft>
            </a:pPr>
            <a:r>
              <a:rPr lang="zh-CN" altLang="en-US" sz="2000" dirty="0">
                <a:solidFill>
                  <a:schemeClr val="bg1"/>
                </a:solidFill>
              </a:rPr>
              <a:t>形式：案例教学领域权威亲临学校</a:t>
            </a:r>
            <a:endParaRPr lang="en-US" altLang="zh-CN" sz="2000" dirty="0">
              <a:solidFill>
                <a:schemeClr val="bg1"/>
              </a:solidFill>
            </a:endParaRPr>
          </a:p>
          <a:p>
            <a:pPr>
              <a:lnSpc>
                <a:spcPct val="150000"/>
              </a:lnSpc>
              <a:spcAft>
                <a:spcPts val="600"/>
              </a:spcAft>
            </a:pPr>
            <a:r>
              <a:rPr lang="en-US" altLang="zh-CN" sz="2000" dirty="0">
                <a:solidFill>
                  <a:schemeClr val="bg1"/>
                </a:solidFill>
              </a:rPr>
              <a:t>            </a:t>
            </a:r>
            <a:r>
              <a:rPr lang="zh-CN" altLang="en-US" sz="2000" dirty="0">
                <a:solidFill>
                  <a:schemeClr val="bg1"/>
                </a:solidFill>
              </a:rPr>
              <a:t>面对面现场交流</a:t>
            </a:r>
            <a:endParaRPr lang="en-US" altLang="zh-CN" sz="2000" dirty="0">
              <a:solidFill>
                <a:schemeClr val="bg1"/>
              </a:solidFill>
            </a:endParaRPr>
          </a:p>
          <a:p>
            <a:pPr>
              <a:lnSpc>
                <a:spcPct val="150000"/>
              </a:lnSpc>
              <a:spcAft>
                <a:spcPts val="600"/>
              </a:spcAft>
            </a:pPr>
            <a:r>
              <a:rPr lang="zh-CN" altLang="en-US" sz="2000" dirty="0">
                <a:solidFill>
                  <a:schemeClr val="bg1"/>
                </a:solidFill>
              </a:rPr>
              <a:t>            </a:t>
            </a:r>
            <a:r>
              <a:rPr lang="zh-CN" altLang="en-US" sz="2000" b="1" dirty="0">
                <a:solidFill>
                  <a:schemeClr val="bg1"/>
                </a:solidFill>
              </a:rPr>
              <a:t>案例教学与案例开发</a:t>
            </a:r>
            <a:endParaRPr lang="en-US" altLang="zh-CN" sz="2000" b="1" dirty="0">
              <a:solidFill>
                <a:schemeClr val="bg1"/>
              </a:solidFill>
            </a:endParaRPr>
          </a:p>
          <a:p>
            <a:pPr>
              <a:lnSpc>
                <a:spcPct val="150000"/>
              </a:lnSpc>
              <a:spcAft>
                <a:spcPts val="600"/>
              </a:spcAft>
            </a:pPr>
            <a:r>
              <a:rPr lang="en-US" altLang="zh-CN" sz="2000" dirty="0">
                <a:solidFill>
                  <a:schemeClr val="bg1"/>
                </a:solidFill>
              </a:rPr>
              <a:t>            </a:t>
            </a:r>
            <a:r>
              <a:rPr lang="zh-CN" altLang="en-US" sz="2000" dirty="0">
                <a:solidFill>
                  <a:schemeClr val="bg1"/>
                </a:solidFill>
              </a:rPr>
              <a:t>分享经验</a:t>
            </a:r>
            <a:r>
              <a:rPr lang="en-US" altLang="zh-CN" sz="2000" dirty="0">
                <a:solidFill>
                  <a:schemeClr val="bg1"/>
                </a:solidFill>
              </a:rPr>
              <a:t>+</a:t>
            </a:r>
            <a:r>
              <a:rPr lang="zh-CN" altLang="en-US" sz="2000" dirty="0">
                <a:solidFill>
                  <a:schemeClr val="bg1"/>
                </a:solidFill>
              </a:rPr>
              <a:t>答疑解惑</a:t>
            </a:r>
            <a:endParaRPr lang="en-US" altLang="zh-CN" sz="2000" dirty="0">
              <a:solidFill>
                <a:schemeClr val="bg1"/>
              </a:solidFill>
            </a:endParaRPr>
          </a:p>
          <a:p>
            <a:pPr>
              <a:lnSpc>
                <a:spcPct val="150000"/>
              </a:lnSpc>
              <a:spcAft>
                <a:spcPts val="600"/>
              </a:spcAft>
            </a:pPr>
            <a:endParaRPr lang="en-US" altLang="zh-CN" sz="2000" dirty="0">
              <a:solidFill>
                <a:schemeClr val="bg1"/>
              </a:solidFill>
            </a:endParaRPr>
          </a:p>
          <a:p>
            <a:pPr marL="717550" indent="-717550">
              <a:lnSpc>
                <a:spcPct val="150000"/>
              </a:lnSpc>
              <a:spcAft>
                <a:spcPts val="600"/>
              </a:spcAft>
            </a:pPr>
            <a:r>
              <a:rPr lang="zh-CN" altLang="en-US" sz="2000" dirty="0">
                <a:solidFill>
                  <a:schemeClr val="bg1"/>
                </a:solidFill>
              </a:rPr>
              <a:t>效果：已在福建、浙江、河北、广东、湖北、江西、 贵州、山东、江苏、等多地多个学校开展，得到一致好评！</a:t>
            </a:r>
            <a:endParaRPr lang="en-US" altLang="zh-CN" sz="2000" dirty="0">
              <a:solidFill>
                <a:schemeClr val="bg1"/>
              </a:solidFill>
            </a:endParaRPr>
          </a:p>
          <a:p>
            <a:pPr>
              <a:lnSpc>
                <a:spcPct val="200000"/>
              </a:lnSpc>
            </a:pPr>
            <a:endParaRPr lang="en-US" altLang="zh-CN" sz="2000" dirty="0">
              <a:solidFill>
                <a:schemeClr val="bg1"/>
              </a:solidFill>
            </a:endParaRPr>
          </a:p>
        </p:txBody>
      </p:sp>
      <p:sp>
        <p:nvSpPr>
          <p:cNvPr id="2" name="矩形 1"/>
          <p:cNvSpPr/>
          <p:nvPr/>
        </p:nvSpPr>
        <p:spPr>
          <a:xfrm>
            <a:off x="610860" y="622525"/>
            <a:ext cx="2087431" cy="5232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4D4398"/>
                </a:solidFill>
                <a:latin typeface="微软雅黑" panose="020B0503020204020204" pitchFamily="34" charset="-122"/>
                <a:ea typeface="微软雅黑" panose="020B0503020204020204" pitchFamily="34" charset="-122"/>
              </a:rPr>
              <a:t> 案例示范课</a:t>
            </a:r>
          </a:p>
        </p:txBody>
      </p:sp>
      <p:pic>
        <p:nvPicPr>
          <p:cNvPr id="3" name="图片 2"/>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026528" y="229762"/>
            <a:ext cx="1811512" cy="542221"/>
          </a:xfrm>
          <a:prstGeom prst="rect">
            <a:avLst/>
          </a:prstGeom>
        </p:spPr>
      </p:pic>
      <p:pic>
        <p:nvPicPr>
          <p:cNvPr id="5" name="图片 4">
            <a:extLst>
              <a:ext uri="{FF2B5EF4-FFF2-40B4-BE49-F238E27FC236}">
                <a16:creationId xmlns:a16="http://schemas.microsoft.com/office/drawing/2014/main" id="{4FD32BD4-96BF-41FE-968D-DD8D866F71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882" y="1596173"/>
            <a:ext cx="3358838" cy="1877504"/>
          </a:xfrm>
          <a:prstGeom prst="rect">
            <a:avLst/>
          </a:prstGeom>
          <a:noFill/>
        </p:spPr>
      </p:pic>
      <p:pic>
        <p:nvPicPr>
          <p:cNvPr id="7" name="图片 6">
            <a:extLst>
              <a:ext uri="{FF2B5EF4-FFF2-40B4-BE49-F238E27FC236}">
                <a16:creationId xmlns:a16="http://schemas.microsoft.com/office/drawing/2014/main" id="{660A3BF4-43D4-4F98-916F-071064120E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840" r="4929"/>
          <a:stretch/>
        </p:blipFill>
        <p:spPr>
          <a:xfrm>
            <a:off x="1931354" y="2708374"/>
            <a:ext cx="3084420" cy="1877504"/>
          </a:xfrm>
          <a:prstGeom prst="rect">
            <a:avLst/>
          </a:prstGeom>
        </p:spPr>
      </p:pic>
      <p:pic>
        <p:nvPicPr>
          <p:cNvPr id="6" name="图片 5">
            <a:extLst>
              <a:ext uri="{FF2B5EF4-FFF2-40B4-BE49-F238E27FC236}">
                <a16:creationId xmlns:a16="http://schemas.microsoft.com/office/drawing/2014/main" id="{139035D4-0D3F-4EC5-8714-B1994D6BA0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18" t="22991"/>
          <a:stretch/>
        </p:blipFill>
        <p:spPr>
          <a:xfrm>
            <a:off x="2929890" y="3924105"/>
            <a:ext cx="3358838" cy="20044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7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750" fill="hold"/>
                                        <p:tgtEl>
                                          <p:spTgt spid="6"/>
                                        </p:tgtEl>
                                        <p:attrNameLst>
                                          <p:attrName>ppt_w</p:attrName>
                                        </p:attrNameLst>
                                      </p:cBhvr>
                                      <p:tavLst>
                                        <p:tav tm="0">
                                          <p:val>
                                            <p:fltVal val="0"/>
                                          </p:val>
                                        </p:tav>
                                        <p:tav tm="100000">
                                          <p:val>
                                            <p:strVal val="#ppt_w"/>
                                          </p:val>
                                        </p:tav>
                                      </p:tavLst>
                                    </p:anim>
                                    <p:anim calcmode="lin" valueType="num">
                                      <p:cBhvr>
                                        <p:cTn id="18" dur="750" fill="hold"/>
                                        <p:tgtEl>
                                          <p:spTgt spid="6"/>
                                        </p:tgtEl>
                                        <p:attrNameLst>
                                          <p:attrName>ppt_h</p:attrName>
                                        </p:attrNameLst>
                                      </p:cBhvr>
                                      <p:tavLst>
                                        <p:tav tm="0">
                                          <p:val>
                                            <p:fltVal val="0"/>
                                          </p:val>
                                        </p:tav>
                                        <p:tav tm="100000">
                                          <p:val>
                                            <p:strVal val="#ppt_h"/>
                                          </p:val>
                                        </p:tav>
                                      </p:tavLst>
                                    </p:anim>
                                    <p:animEffect transition="in" filter="fade">
                                      <p:cBhvr>
                                        <p:cTn id="1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rotWithShape="1">
          <a:blip r:embed="rId2">
            <a:extLst>
              <a:ext uri="{28A0092B-C50C-407E-A947-70E740481C1C}">
                <a14:useLocalDpi xmlns:a14="http://schemas.microsoft.com/office/drawing/2010/main" val="0"/>
              </a:ext>
            </a:extLst>
          </a:blip>
          <a:srcRect l="191" t="1225" b="15525"/>
          <a:stretch>
            <a:fillRect/>
          </a:stretch>
        </p:blipFill>
        <p:spPr>
          <a:xfrm flipH="1">
            <a:off x="-19760" y="5287025"/>
            <a:ext cx="12211760" cy="1595566"/>
          </a:xfrm>
          <a:custGeom>
            <a:avLst/>
            <a:gdLst>
              <a:gd name="connsiteX0" fmla="*/ 12168658 w 12168658"/>
              <a:gd name="connsiteY0" fmla="*/ 0 h 3371520"/>
              <a:gd name="connsiteX1" fmla="*/ 12168658 w 12168658"/>
              <a:gd name="connsiteY1" fmla="*/ 3371520 h 3371520"/>
              <a:gd name="connsiteX2" fmla="*/ 0 w 12168658"/>
              <a:gd name="connsiteY2" fmla="*/ 3371520 h 3371520"/>
            </a:gdLst>
            <a:ahLst/>
            <a:cxnLst>
              <a:cxn ang="0">
                <a:pos x="connsiteX0" y="connsiteY0"/>
              </a:cxn>
              <a:cxn ang="0">
                <a:pos x="connsiteX1" y="connsiteY1"/>
              </a:cxn>
              <a:cxn ang="0">
                <a:pos x="connsiteX2" y="connsiteY2"/>
              </a:cxn>
            </a:cxnLst>
            <a:rect l="l" t="t" r="r" b="b"/>
            <a:pathLst>
              <a:path w="12168658" h="3371520">
                <a:moveTo>
                  <a:pt x="12168658" y="0"/>
                </a:moveTo>
                <a:lnTo>
                  <a:pt x="12168658" y="3371520"/>
                </a:lnTo>
                <a:lnTo>
                  <a:pt x="0" y="3371520"/>
                </a:lnTo>
                <a:close/>
              </a:path>
            </a:pathLst>
          </a:custGeom>
        </p:spPr>
      </p:pic>
      <p:pic>
        <p:nvPicPr>
          <p:cNvPr id="35" name="图片 34"/>
          <p:cNvPicPr>
            <a:picLocks noChangeAspect="1"/>
          </p:cNvPicPr>
          <p:nvPr/>
        </p:nvPicPr>
        <p:blipFill rotWithShape="1">
          <a:blip r:embed="rId2">
            <a:extLst>
              <a:ext uri="{28A0092B-C50C-407E-A947-70E740481C1C}">
                <a14:useLocalDpi xmlns:a14="http://schemas.microsoft.com/office/drawing/2010/main" val="0"/>
              </a:ext>
            </a:extLst>
          </a:blip>
          <a:srcRect l="191" t="1225" b="15525"/>
          <a:stretch>
            <a:fillRect/>
          </a:stretch>
        </p:blipFill>
        <p:spPr>
          <a:xfrm>
            <a:off x="8624583" y="5997874"/>
            <a:ext cx="3600000" cy="888724"/>
          </a:xfrm>
          <a:custGeom>
            <a:avLst/>
            <a:gdLst>
              <a:gd name="connsiteX0" fmla="*/ 12168658 w 12168658"/>
              <a:gd name="connsiteY0" fmla="*/ 0 h 3371520"/>
              <a:gd name="connsiteX1" fmla="*/ 12168658 w 12168658"/>
              <a:gd name="connsiteY1" fmla="*/ 3371520 h 3371520"/>
              <a:gd name="connsiteX2" fmla="*/ 0 w 12168658"/>
              <a:gd name="connsiteY2" fmla="*/ 3371520 h 3371520"/>
            </a:gdLst>
            <a:ahLst/>
            <a:cxnLst>
              <a:cxn ang="0">
                <a:pos x="connsiteX0" y="connsiteY0"/>
              </a:cxn>
              <a:cxn ang="0">
                <a:pos x="connsiteX1" y="connsiteY1"/>
              </a:cxn>
              <a:cxn ang="0">
                <a:pos x="connsiteX2" y="connsiteY2"/>
              </a:cxn>
            </a:cxnLst>
            <a:rect l="l" t="t" r="r" b="b"/>
            <a:pathLst>
              <a:path w="12168658" h="3371520">
                <a:moveTo>
                  <a:pt x="12168658" y="0"/>
                </a:moveTo>
                <a:lnTo>
                  <a:pt x="12168658" y="3371520"/>
                </a:lnTo>
                <a:lnTo>
                  <a:pt x="0" y="3371520"/>
                </a:lnTo>
                <a:close/>
              </a:path>
            </a:pathLst>
          </a:custGeom>
        </p:spPr>
      </p:pic>
      <p:sp>
        <p:nvSpPr>
          <p:cNvPr id="36" name="直角三角形 35"/>
          <p:cNvSpPr/>
          <p:nvPr/>
        </p:nvSpPr>
        <p:spPr>
          <a:xfrm flipH="1">
            <a:off x="8624583" y="5997874"/>
            <a:ext cx="3600000" cy="888723"/>
          </a:xfrm>
          <a:prstGeom prst="rtTriangle">
            <a:avLst/>
          </a:prstGeom>
          <a:solidFill>
            <a:srgbClr val="A66BD3">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6" name="组合 45"/>
          <p:cNvGrpSpPr/>
          <p:nvPr/>
        </p:nvGrpSpPr>
        <p:grpSpPr>
          <a:xfrm>
            <a:off x="975058" y="3362986"/>
            <a:ext cx="10754986" cy="438144"/>
            <a:chOff x="534438" y="3368953"/>
            <a:chExt cx="10944224" cy="438144"/>
          </a:xfrm>
          <a:solidFill>
            <a:srgbClr val="D4C2EE"/>
          </a:solidFill>
          <a:effectLst/>
        </p:grpSpPr>
        <p:sp>
          <p:nvSpPr>
            <p:cNvPr id="47" name="矩形 46"/>
            <p:cNvSpPr/>
            <p:nvPr/>
          </p:nvSpPr>
          <p:spPr>
            <a:xfrm>
              <a:off x="11049789" y="3503489"/>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cs typeface="+mn-ea"/>
                <a:sym typeface="+mn-lt"/>
              </a:endParaRPr>
            </a:p>
          </p:txBody>
        </p:sp>
        <p:grpSp>
          <p:nvGrpSpPr>
            <p:cNvPr id="48" name="组合 47"/>
            <p:cNvGrpSpPr/>
            <p:nvPr/>
          </p:nvGrpSpPr>
          <p:grpSpPr>
            <a:xfrm>
              <a:off x="534438" y="3368953"/>
              <a:ext cx="10944224" cy="438144"/>
              <a:chOff x="623889" y="3209929"/>
              <a:chExt cx="10944224" cy="438144"/>
            </a:xfrm>
            <a:grpFill/>
          </p:grpSpPr>
          <p:sp>
            <p:nvSpPr>
              <p:cNvPr id="49" name="矩形 48"/>
              <p:cNvSpPr/>
              <p:nvPr/>
            </p:nvSpPr>
            <p:spPr>
              <a:xfrm>
                <a:off x="623889" y="3344465"/>
                <a:ext cx="5039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cs typeface="+mn-ea"/>
                  <a:sym typeface="+mn-lt"/>
                </a:endParaRPr>
              </a:p>
            </p:txBody>
          </p:sp>
          <p:sp>
            <p:nvSpPr>
              <p:cNvPr id="50" name="矩形 49"/>
              <p:cNvSpPr/>
              <p:nvPr/>
            </p:nvSpPr>
            <p:spPr>
              <a:xfrm>
                <a:off x="717047"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cs typeface="+mn-ea"/>
                  <a:sym typeface="+mn-lt"/>
                </a:endParaRPr>
              </a:p>
            </p:txBody>
          </p:sp>
          <p:sp>
            <p:nvSpPr>
              <p:cNvPr id="51" name="矩形 50"/>
              <p:cNvSpPr/>
              <p:nvPr/>
            </p:nvSpPr>
            <p:spPr>
              <a:xfrm>
                <a:off x="866901"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cs typeface="+mn-ea"/>
                  <a:sym typeface="+mn-lt"/>
                </a:endParaRPr>
              </a:p>
            </p:txBody>
          </p:sp>
          <p:sp>
            <p:nvSpPr>
              <p:cNvPr id="52" name="矩形 51"/>
              <p:cNvSpPr/>
              <p:nvPr/>
            </p:nvSpPr>
            <p:spPr>
              <a:xfrm>
                <a:off x="1108099" y="3344465"/>
                <a:ext cx="9613876"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cs typeface="+mn-ea"/>
                  <a:sym typeface="+mn-lt"/>
                </a:endParaRPr>
              </a:p>
            </p:txBody>
          </p:sp>
          <p:sp>
            <p:nvSpPr>
              <p:cNvPr id="53" name="矩形 52"/>
              <p:cNvSpPr/>
              <p:nvPr/>
            </p:nvSpPr>
            <p:spPr>
              <a:xfrm>
                <a:off x="10994902" y="3344465"/>
                <a:ext cx="107093"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cs typeface="+mn-ea"/>
                  <a:sym typeface="+mn-lt"/>
                </a:endParaRPr>
              </a:p>
            </p:txBody>
          </p:sp>
          <p:sp>
            <p:nvSpPr>
              <p:cNvPr id="54" name="矩形 53"/>
              <p:cNvSpPr/>
              <p:nvPr/>
            </p:nvSpPr>
            <p:spPr>
              <a:xfrm>
                <a:off x="10759220" y="3344465"/>
                <a:ext cx="198437" cy="1690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cs typeface="+mn-ea"/>
                  <a:sym typeface="+mn-lt"/>
                </a:endParaRPr>
              </a:p>
            </p:txBody>
          </p:sp>
          <p:sp>
            <p:nvSpPr>
              <p:cNvPr id="55" name="等腰三角形 54"/>
              <p:cNvSpPr/>
              <p:nvPr/>
            </p:nvSpPr>
            <p:spPr>
              <a:xfrm rot="5400000">
                <a:off x="11159803" y="3239763"/>
                <a:ext cx="438144" cy="37847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mn-ea"/>
                  <a:cs typeface="+mn-ea"/>
                  <a:sym typeface="+mn-lt"/>
                </a:endParaRPr>
              </a:p>
            </p:txBody>
          </p:sp>
        </p:grpSp>
      </p:grpSp>
      <p:grpSp>
        <p:nvGrpSpPr>
          <p:cNvPr id="56" name="组合 55"/>
          <p:cNvGrpSpPr/>
          <p:nvPr/>
        </p:nvGrpSpPr>
        <p:grpSpPr>
          <a:xfrm>
            <a:off x="1267636" y="3246015"/>
            <a:ext cx="583096" cy="676392"/>
            <a:chOff x="1109756" y="3090803"/>
            <a:chExt cx="583096" cy="676392"/>
          </a:xfrm>
          <a:solidFill>
            <a:srgbClr val="6330A4"/>
          </a:solidFill>
          <a:effectLst/>
        </p:grpSpPr>
        <p:sp>
          <p:nvSpPr>
            <p:cNvPr id="57" name="六边形 56"/>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n-ea"/>
                <a:cs typeface="+mn-ea"/>
                <a:sym typeface="+mn-lt"/>
              </a:endParaRPr>
            </a:p>
          </p:txBody>
        </p:sp>
        <p:sp>
          <p:nvSpPr>
            <p:cNvPr id="58" name="文本框 64"/>
            <p:cNvSpPr txBox="1"/>
            <p:nvPr/>
          </p:nvSpPr>
          <p:spPr>
            <a:xfrm>
              <a:off x="1115002" y="3275044"/>
              <a:ext cx="577850" cy="307777"/>
            </a:xfrm>
            <a:prstGeom prst="rect">
              <a:avLst/>
            </a:prstGeom>
            <a:grpFill/>
          </p:spPr>
          <p:txBody>
            <a:bodyPr wrap="square" rtlCol="0">
              <a:spAutoFit/>
            </a:bodyPr>
            <a:lstStyle/>
            <a:p>
              <a:pPr algn="ctr"/>
              <a:r>
                <a:rPr lang="en-US" altLang="zh-CN" sz="1400" dirty="0">
                  <a:solidFill>
                    <a:schemeClr val="bg1"/>
                  </a:solidFill>
                  <a:latin typeface="+mn-ea"/>
                  <a:cs typeface="+mn-ea"/>
                  <a:sym typeface="+mn-lt"/>
                </a:rPr>
                <a:t>2012</a:t>
              </a:r>
              <a:endParaRPr lang="zh-CN" altLang="en-US" sz="1400" dirty="0">
                <a:solidFill>
                  <a:schemeClr val="bg1"/>
                </a:solidFill>
                <a:latin typeface="+mn-ea"/>
                <a:cs typeface="+mn-ea"/>
                <a:sym typeface="+mn-lt"/>
              </a:endParaRPr>
            </a:p>
          </p:txBody>
        </p:sp>
      </p:grpSp>
      <p:grpSp>
        <p:nvGrpSpPr>
          <p:cNvPr id="59" name="组合 58"/>
          <p:cNvGrpSpPr/>
          <p:nvPr/>
        </p:nvGrpSpPr>
        <p:grpSpPr>
          <a:xfrm>
            <a:off x="857267" y="2421868"/>
            <a:ext cx="1409080" cy="533873"/>
            <a:chOff x="965610" y="2213503"/>
            <a:chExt cx="1413334" cy="588233"/>
          </a:xfrm>
          <a:noFill/>
        </p:grpSpPr>
        <p:sp>
          <p:nvSpPr>
            <p:cNvPr id="60" name="矩形 59"/>
            <p:cNvSpPr/>
            <p:nvPr/>
          </p:nvSpPr>
          <p:spPr>
            <a:xfrm>
              <a:off x="965610" y="2213505"/>
              <a:ext cx="1413334" cy="588231"/>
            </a:xfrm>
            <a:prstGeom prst="rect">
              <a:avLst/>
            </a:prstGeom>
            <a:grpFill/>
            <a:ln>
              <a:solidFill>
                <a:srgbClr val="123C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solidFill>
                  <a:schemeClr val="tx1">
                    <a:lumMod val="50000"/>
                    <a:lumOff val="50000"/>
                  </a:schemeClr>
                </a:solidFill>
                <a:latin typeface="+mn-ea"/>
                <a:cs typeface="+mn-ea"/>
                <a:sym typeface="+mn-lt"/>
              </a:endParaRPr>
            </a:p>
          </p:txBody>
        </p:sp>
        <p:sp>
          <p:nvSpPr>
            <p:cNvPr id="61" name="文本框 66"/>
            <p:cNvSpPr txBox="1"/>
            <p:nvPr/>
          </p:nvSpPr>
          <p:spPr>
            <a:xfrm>
              <a:off x="965610" y="2213503"/>
              <a:ext cx="1413334" cy="467343"/>
            </a:xfrm>
            <a:prstGeom prst="rect">
              <a:avLst/>
            </a:prstGeom>
            <a:grpFill/>
          </p:spPr>
          <p:txBody>
            <a:bodyPr wrap="square" rtlCol="0">
              <a:spAutoFit/>
            </a:bodyPr>
            <a:lstStyle/>
            <a:p>
              <a:pPr algn="just">
                <a:lnSpc>
                  <a:spcPct val="150000"/>
                </a:lnSpc>
              </a:pPr>
              <a:r>
                <a:rPr lang="zh-CN" altLang="en-US" sz="1600" dirty="0">
                  <a:latin typeface="+mn-ea"/>
                  <a:cs typeface="+mn-ea"/>
                  <a:sym typeface="+mn-lt"/>
                </a:rPr>
                <a:t>北京</a:t>
              </a:r>
              <a:r>
                <a:rPr lang="en-US" altLang="zh-CN" sz="1600" dirty="0">
                  <a:latin typeface="+mn-ea"/>
                  <a:cs typeface="+mn-ea"/>
                  <a:sym typeface="+mn-lt"/>
                </a:rPr>
                <a:t>·</a:t>
              </a:r>
              <a:r>
                <a:rPr lang="zh-CN" altLang="en-US" sz="1600" dirty="0">
                  <a:latin typeface="+mn-ea"/>
                  <a:cs typeface="+mn-ea"/>
                  <a:sym typeface="+mn-lt"/>
                </a:rPr>
                <a:t>清华园</a:t>
              </a:r>
              <a:endParaRPr lang="en-US" altLang="zh-CN" sz="1600" dirty="0">
                <a:latin typeface="+mn-ea"/>
                <a:cs typeface="+mn-ea"/>
                <a:sym typeface="+mn-lt"/>
              </a:endParaRPr>
            </a:p>
          </p:txBody>
        </p:sp>
      </p:grpSp>
      <p:grpSp>
        <p:nvGrpSpPr>
          <p:cNvPr id="62" name="组合 61"/>
          <p:cNvGrpSpPr/>
          <p:nvPr/>
        </p:nvGrpSpPr>
        <p:grpSpPr>
          <a:xfrm>
            <a:off x="2342218" y="3246015"/>
            <a:ext cx="583096" cy="676392"/>
            <a:chOff x="1109756" y="3090803"/>
            <a:chExt cx="583096" cy="676392"/>
          </a:xfrm>
          <a:solidFill>
            <a:srgbClr val="6330A4"/>
          </a:solidFill>
          <a:effectLst/>
        </p:grpSpPr>
        <p:sp>
          <p:nvSpPr>
            <p:cNvPr id="63" name="六边形 62"/>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n-ea"/>
                <a:cs typeface="+mn-ea"/>
                <a:sym typeface="+mn-lt"/>
              </a:endParaRPr>
            </a:p>
          </p:txBody>
        </p:sp>
        <p:sp>
          <p:nvSpPr>
            <p:cNvPr id="64" name="文本框 72"/>
            <p:cNvSpPr txBox="1"/>
            <p:nvPr/>
          </p:nvSpPr>
          <p:spPr>
            <a:xfrm>
              <a:off x="1115002" y="3274666"/>
              <a:ext cx="577850" cy="307777"/>
            </a:xfrm>
            <a:prstGeom prst="rect">
              <a:avLst/>
            </a:prstGeom>
            <a:grpFill/>
          </p:spPr>
          <p:txBody>
            <a:bodyPr wrap="square" rtlCol="0">
              <a:spAutoFit/>
            </a:bodyPr>
            <a:lstStyle/>
            <a:p>
              <a:pPr algn="ctr">
                <a:spcBef>
                  <a:spcPts val="1200"/>
                </a:spcBef>
              </a:pPr>
              <a:r>
                <a:rPr lang="en-US" altLang="zh-CN" sz="1400" dirty="0">
                  <a:solidFill>
                    <a:schemeClr val="bg1"/>
                  </a:solidFill>
                  <a:latin typeface="+mn-ea"/>
                  <a:cs typeface="+mn-ea"/>
                  <a:sym typeface="+mn-lt"/>
                </a:rPr>
                <a:t>2013</a:t>
              </a:r>
              <a:endParaRPr lang="zh-CN" altLang="en-US" sz="1400" dirty="0">
                <a:solidFill>
                  <a:schemeClr val="bg1"/>
                </a:solidFill>
                <a:latin typeface="+mn-ea"/>
                <a:cs typeface="+mn-ea"/>
                <a:sym typeface="+mn-lt"/>
              </a:endParaRPr>
            </a:p>
          </p:txBody>
        </p:sp>
      </p:grpSp>
      <p:grpSp>
        <p:nvGrpSpPr>
          <p:cNvPr id="65" name="组合 64"/>
          <p:cNvGrpSpPr/>
          <p:nvPr/>
        </p:nvGrpSpPr>
        <p:grpSpPr>
          <a:xfrm>
            <a:off x="1693145" y="4095121"/>
            <a:ext cx="2202898" cy="870785"/>
            <a:chOff x="1853741" y="1952626"/>
            <a:chExt cx="1413335" cy="615053"/>
          </a:xfrm>
          <a:noFill/>
        </p:grpSpPr>
        <p:sp>
          <p:nvSpPr>
            <p:cNvPr id="66" name="矩形 65"/>
            <p:cNvSpPr/>
            <p:nvPr/>
          </p:nvSpPr>
          <p:spPr>
            <a:xfrm>
              <a:off x="1853741" y="1952626"/>
              <a:ext cx="1196515" cy="615053"/>
            </a:xfrm>
            <a:prstGeom prst="rect">
              <a:avLst/>
            </a:prstGeom>
            <a:grpFill/>
            <a:ln>
              <a:solidFill>
                <a:srgbClr val="123C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solidFill>
                  <a:schemeClr val="tx1">
                    <a:lumMod val="50000"/>
                    <a:lumOff val="50000"/>
                  </a:schemeClr>
                </a:solidFill>
                <a:latin typeface="+mn-ea"/>
                <a:cs typeface="+mn-ea"/>
                <a:sym typeface="+mn-lt"/>
              </a:endParaRPr>
            </a:p>
          </p:txBody>
        </p:sp>
        <p:sp>
          <p:nvSpPr>
            <p:cNvPr id="67" name="文本框 75"/>
            <p:cNvSpPr txBox="1"/>
            <p:nvPr/>
          </p:nvSpPr>
          <p:spPr>
            <a:xfrm>
              <a:off x="1853742" y="1965498"/>
              <a:ext cx="1413334" cy="560456"/>
            </a:xfrm>
            <a:prstGeom prst="rect">
              <a:avLst/>
            </a:prstGeom>
            <a:grpFill/>
          </p:spPr>
          <p:txBody>
            <a:bodyPr wrap="square" rtlCol="0">
              <a:spAutoFit/>
            </a:bodyPr>
            <a:lstStyle>
              <a:defPPr>
                <a:defRPr lang="zh-CN"/>
              </a:defPPr>
              <a:lvl1pPr algn="just">
                <a:defRPr sz="1200">
                  <a:solidFill>
                    <a:schemeClr val="bg1"/>
                  </a:solidFill>
                  <a:latin typeface="微软雅黑" panose="020B0503020204020204" pitchFamily="34" charset="-122"/>
                  <a:ea typeface="微软雅黑" panose="020B0503020204020204" pitchFamily="34" charset="-122"/>
                </a:defRPr>
              </a:lvl1pPr>
            </a:lstStyle>
            <a:p>
              <a:pPr>
                <a:lnSpc>
                  <a:spcPct val="150000"/>
                </a:lnSpc>
              </a:pPr>
              <a:r>
                <a:rPr lang="zh-CN" altLang="en-US" sz="1600" dirty="0">
                  <a:solidFill>
                    <a:schemeClr val="tx1"/>
                  </a:solidFill>
                  <a:latin typeface="+mn-ea"/>
                  <a:ea typeface="+mn-ea"/>
                  <a:cs typeface="+mn-ea"/>
                  <a:sym typeface="+mn-lt"/>
                </a:rPr>
                <a:t>两次</a:t>
              </a:r>
              <a:endParaRPr lang="en-US" altLang="zh-CN" sz="1600" dirty="0">
                <a:solidFill>
                  <a:schemeClr val="tx1"/>
                </a:solidFill>
                <a:latin typeface="+mn-ea"/>
                <a:ea typeface="+mn-ea"/>
                <a:cs typeface="+mn-ea"/>
                <a:sym typeface="+mn-lt"/>
              </a:endParaRPr>
            </a:p>
            <a:p>
              <a:pPr>
                <a:lnSpc>
                  <a:spcPct val="150000"/>
                </a:lnSpc>
              </a:pPr>
              <a:r>
                <a:rPr lang="zh-CN" altLang="en-US" sz="1600" dirty="0">
                  <a:solidFill>
                    <a:schemeClr val="tx1"/>
                  </a:solidFill>
                  <a:latin typeface="+mn-ea"/>
                  <a:ea typeface="+mn-ea"/>
                  <a:cs typeface="+mn-ea"/>
                  <a:sym typeface="+mn-lt"/>
                </a:rPr>
                <a:t>北京</a:t>
              </a:r>
              <a:r>
                <a:rPr lang="en-US" altLang="zh-CN" sz="1600" dirty="0">
                  <a:solidFill>
                    <a:schemeClr val="tx1"/>
                  </a:solidFill>
                  <a:latin typeface="+mn-ea"/>
                  <a:ea typeface="+mn-ea"/>
                  <a:cs typeface="+mn-ea"/>
                  <a:sym typeface="+mn-lt"/>
                </a:rPr>
                <a:t>·</a:t>
              </a:r>
              <a:r>
                <a:rPr lang="zh-CN" altLang="en-US" sz="1600" dirty="0">
                  <a:solidFill>
                    <a:schemeClr val="tx1"/>
                  </a:solidFill>
                  <a:latin typeface="+mn-ea"/>
                  <a:ea typeface="+mn-ea"/>
                  <a:cs typeface="+mn-ea"/>
                  <a:sym typeface="+mn-lt"/>
                </a:rPr>
                <a:t>清华园</a:t>
              </a:r>
            </a:p>
          </p:txBody>
        </p:sp>
      </p:grpSp>
      <p:grpSp>
        <p:nvGrpSpPr>
          <p:cNvPr id="68" name="组合 67"/>
          <p:cNvGrpSpPr/>
          <p:nvPr/>
        </p:nvGrpSpPr>
        <p:grpSpPr>
          <a:xfrm>
            <a:off x="3452364" y="3246015"/>
            <a:ext cx="583096" cy="676392"/>
            <a:chOff x="1109756" y="3090803"/>
            <a:chExt cx="583096" cy="676392"/>
          </a:xfrm>
          <a:solidFill>
            <a:srgbClr val="6330A4"/>
          </a:solidFill>
          <a:effectLst/>
        </p:grpSpPr>
        <p:sp>
          <p:nvSpPr>
            <p:cNvPr id="69" name="六边形 68"/>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n-ea"/>
                <a:cs typeface="+mn-ea"/>
                <a:sym typeface="+mn-lt"/>
              </a:endParaRPr>
            </a:p>
          </p:txBody>
        </p:sp>
        <p:sp>
          <p:nvSpPr>
            <p:cNvPr id="70" name="文本框 79"/>
            <p:cNvSpPr txBox="1"/>
            <p:nvPr/>
          </p:nvSpPr>
          <p:spPr>
            <a:xfrm>
              <a:off x="1115002" y="3259637"/>
              <a:ext cx="577850" cy="307777"/>
            </a:xfrm>
            <a:prstGeom prst="rect">
              <a:avLst/>
            </a:prstGeom>
            <a:grpFill/>
          </p:spPr>
          <p:txBody>
            <a:bodyPr wrap="square" rtlCol="0">
              <a:spAutoFit/>
            </a:bodyPr>
            <a:lstStyle/>
            <a:p>
              <a:pPr algn="ctr"/>
              <a:r>
                <a:rPr lang="en-US" altLang="zh-CN" sz="1400" dirty="0">
                  <a:solidFill>
                    <a:schemeClr val="bg1"/>
                  </a:solidFill>
                  <a:latin typeface="+mn-ea"/>
                  <a:cs typeface="+mn-ea"/>
                  <a:sym typeface="+mn-lt"/>
                </a:rPr>
                <a:t>2014</a:t>
              </a:r>
              <a:endParaRPr lang="zh-CN" altLang="en-US" sz="1400" dirty="0">
                <a:solidFill>
                  <a:schemeClr val="bg1"/>
                </a:solidFill>
                <a:latin typeface="+mn-ea"/>
                <a:cs typeface="+mn-ea"/>
                <a:sym typeface="+mn-lt"/>
              </a:endParaRPr>
            </a:p>
          </p:txBody>
        </p:sp>
      </p:grpSp>
      <p:grpSp>
        <p:nvGrpSpPr>
          <p:cNvPr id="71" name="组合 70"/>
          <p:cNvGrpSpPr/>
          <p:nvPr/>
        </p:nvGrpSpPr>
        <p:grpSpPr>
          <a:xfrm>
            <a:off x="2584876" y="2075310"/>
            <a:ext cx="2952327" cy="870330"/>
            <a:chOff x="1853741" y="1944780"/>
            <a:chExt cx="1423956" cy="607371"/>
          </a:xfrm>
          <a:noFill/>
        </p:grpSpPr>
        <p:sp>
          <p:nvSpPr>
            <p:cNvPr id="72" name="矩形 71"/>
            <p:cNvSpPr/>
            <p:nvPr/>
          </p:nvSpPr>
          <p:spPr>
            <a:xfrm>
              <a:off x="1853741" y="1952625"/>
              <a:ext cx="1098433" cy="599526"/>
            </a:xfrm>
            <a:prstGeom prst="rect">
              <a:avLst/>
            </a:prstGeom>
            <a:grpFill/>
            <a:ln>
              <a:solidFill>
                <a:srgbClr val="123C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solidFill>
                  <a:schemeClr val="tx1">
                    <a:lumMod val="50000"/>
                    <a:lumOff val="50000"/>
                  </a:schemeClr>
                </a:solidFill>
                <a:latin typeface="+mn-ea"/>
                <a:cs typeface="+mn-ea"/>
                <a:sym typeface="+mn-lt"/>
              </a:endParaRPr>
            </a:p>
          </p:txBody>
        </p:sp>
        <p:sp>
          <p:nvSpPr>
            <p:cNvPr id="73" name="文本框 82"/>
            <p:cNvSpPr txBox="1"/>
            <p:nvPr/>
          </p:nvSpPr>
          <p:spPr>
            <a:xfrm>
              <a:off x="1864363" y="1944780"/>
              <a:ext cx="1413334" cy="553745"/>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lnSpc>
                  <a:spcPct val="150000"/>
                </a:lnSpc>
              </a:pPr>
              <a:r>
                <a:rPr lang="zh-CN" altLang="en-US" sz="1600" dirty="0">
                  <a:solidFill>
                    <a:schemeClr val="tx1"/>
                  </a:solidFill>
                  <a:latin typeface="+mn-ea"/>
                  <a:ea typeface="+mn-ea"/>
                  <a:cs typeface="+mn-ea"/>
                  <a:sym typeface="+mn-lt"/>
                </a:rPr>
                <a:t>石家庄</a:t>
              </a:r>
              <a:r>
                <a:rPr lang="en-US" altLang="zh-CN" sz="1600" dirty="0">
                  <a:solidFill>
                    <a:schemeClr val="tx1"/>
                  </a:solidFill>
                  <a:latin typeface="+mn-ea"/>
                  <a:ea typeface="+mn-ea"/>
                  <a:cs typeface="+mn-ea"/>
                  <a:sym typeface="+mn-lt"/>
                </a:rPr>
                <a:t>·</a:t>
              </a:r>
              <a:r>
                <a:rPr lang="zh-CN" altLang="en-US" sz="1600" dirty="0">
                  <a:solidFill>
                    <a:schemeClr val="tx1"/>
                  </a:solidFill>
                  <a:latin typeface="+mn-ea"/>
                  <a:ea typeface="+mn-ea"/>
                  <a:cs typeface="+mn-ea"/>
                  <a:sym typeface="+mn-lt"/>
                </a:rPr>
                <a:t>河北经贸大学</a:t>
              </a:r>
              <a:endParaRPr lang="en-US" altLang="zh-CN" sz="1600" dirty="0">
                <a:solidFill>
                  <a:schemeClr val="tx1"/>
                </a:solidFill>
                <a:latin typeface="+mn-ea"/>
                <a:ea typeface="+mn-ea"/>
                <a:cs typeface="+mn-ea"/>
                <a:sym typeface="+mn-lt"/>
              </a:endParaRPr>
            </a:p>
            <a:p>
              <a:pPr>
                <a:lnSpc>
                  <a:spcPct val="150000"/>
                </a:lnSpc>
              </a:pPr>
              <a:r>
                <a:rPr lang="zh-CN" altLang="en-US" sz="1600" dirty="0">
                  <a:solidFill>
                    <a:schemeClr val="tx1"/>
                  </a:solidFill>
                  <a:latin typeface="+mn-ea"/>
                  <a:ea typeface="+mn-ea"/>
                  <a:cs typeface="+mn-ea"/>
                  <a:sym typeface="+mn-lt"/>
                </a:rPr>
                <a:t>北京</a:t>
              </a:r>
              <a:r>
                <a:rPr lang="en-US" altLang="zh-CN" sz="1600" dirty="0">
                  <a:solidFill>
                    <a:schemeClr val="tx1"/>
                  </a:solidFill>
                  <a:latin typeface="+mn-ea"/>
                  <a:ea typeface="+mn-ea"/>
                  <a:cs typeface="+mn-ea"/>
                  <a:sym typeface="+mn-lt"/>
                </a:rPr>
                <a:t>·</a:t>
              </a:r>
              <a:r>
                <a:rPr lang="zh-CN" altLang="en-US" sz="1600" dirty="0">
                  <a:solidFill>
                    <a:schemeClr val="tx1"/>
                  </a:solidFill>
                  <a:latin typeface="+mn-ea"/>
                  <a:ea typeface="+mn-ea"/>
                  <a:cs typeface="+mn-ea"/>
                  <a:sym typeface="+mn-lt"/>
                </a:rPr>
                <a:t>清华园</a:t>
              </a:r>
            </a:p>
          </p:txBody>
        </p:sp>
      </p:grpSp>
      <p:grpSp>
        <p:nvGrpSpPr>
          <p:cNvPr id="74" name="组合 73"/>
          <p:cNvGrpSpPr/>
          <p:nvPr/>
        </p:nvGrpSpPr>
        <p:grpSpPr>
          <a:xfrm>
            <a:off x="4430381" y="3246015"/>
            <a:ext cx="720080" cy="676392"/>
            <a:chOff x="1039738" y="3090803"/>
            <a:chExt cx="720080" cy="676392"/>
          </a:xfrm>
          <a:solidFill>
            <a:srgbClr val="6330A4"/>
          </a:solidFill>
          <a:effectLst/>
        </p:grpSpPr>
        <p:sp>
          <p:nvSpPr>
            <p:cNvPr id="75" name="六边形 74"/>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n-ea"/>
                <a:cs typeface="+mn-ea"/>
                <a:sym typeface="+mn-lt"/>
              </a:endParaRPr>
            </a:p>
          </p:txBody>
        </p:sp>
        <p:sp>
          <p:nvSpPr>
            <p:cNvPr id="76" name="文本框 86"/>
            <p:cNvSpPr txBox="1"/>
            <p:nvPr/>
          </p:nvSpPr>
          <p:spPr>
            <a:xfrm>
              <a:off x="1039738" y="3306204"/>
              <a:ext cx="720080" cy="307777"/>
            </a:xfrm>
            <a:prstGeom prst="rect">
              <a:avLst/>
            </a:prstGeom>
            <a:noFill/>
          </p:spPr>
          <p:txBody>
            <a:bodyPr wrap="square" rtlCol="0">
              <a:spAutoFit/>
            </a:bodyPr>
            <a:lstStyle/>
            <a:p>
              <a:pPr algn="ctr"/>
              <a:r>
                <a:rPr lang="en-US" altLang="zh-CN" sz="1400" dirty="0">
                  <a:solidFill>
                    <a:schemeClr val="bg1"/>
                  </a:solidFill>
                  <a:latin typeface="+mn-ea"/>
                  <a:cs typeface="+mn-ea"/>
                  <a:sym typeface="+mn-lt"/>
                </a:rPr>
                <a:t>2015</a:t>
              </a:r>
              <a:endParaRPr lang="zh-CN" altLang="en-US" sz="1400" dirty="0">
                <a:solidFill>
                  <a:schemeClr val="bg1"/>
                </a:solidFill>
                <a:latin typeface="+mn-ea"/>
                <a:cs typeface="+mn-ea"/>
                <a:sym typeface="+mn-lt"/>
              </a:endParaRPr>
            </a:p>
          </p:txBody>
        </p:sp>
      </p:grpSp>
      <p:grpSp>
        <p:nvGrpSpPr>
          <p:cNvPr id="77" name="组合 76"/>
          <p:cNvGrpSpPr/>
          <p:nvPr/>
        </p:nvGrpSpPr>
        <p:grpSpPr>
          <a:xfrm>
            <a:off x="3932554" y="4095121"/>
            <a:ext cx="1775300" cy="867662"/>
            <a:chOff x="1754604" y="1920981"/>
            <a:chExt cx="1512472" cy="395355"/>
          </a:xfrm>
          <a:noFill/>
        </p:grpSpPr>
        <p:sp>
          <p:nvSpPr>
            <p:cNvPr id="78" name="矩形 77"/>
            <p:cNvSpPr/>
            <p:nvPr/>
          </p:nvSpPr>
          <p:spPr>
            <a:xfrm>
              <a:off x="1754604" y="1920981"/>
              <a:ext cx="1512472" cy="395355"/>
            </a:xfrm>
            <a:prstGeom prst="rect">
              <a:avLst/>
            </a:prstGeom>
            <a:grpFill/>
            <a:ln>
              <a:solidFill>
                <a:srgbClr val="123C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solidFill>
                  <a:schemeClr val="tx1">
                    <a:lumMod val="50000"/>
                    <a:lumOff val="50000"/>
                  </a:schemeClr>
                </a:solidFill>
                <a:latin typeface="+mn-ea"/>
                <a:cs typeface="+mn-ea"/>
                <a:sym typeface="+mn-lt"/>
              </a:endParaRPr>
            </a:p>
          </p:txBody>
        </p:sp>
        <p:sp>
          <p:nvSpPr>
            <p:cNvPr id="79" name="文本框 75"/>
            <p:cNvSpPr txBox="1"/>
            <p:nvPr/>
          </p:nvSpPr>
          <p:spPr>
            <a:xfrm>
              <a:off x="1754604" y="1923306"/>
              <a:ext cx="1512472" cy="361557"/>
            </a:xfrm>
            <a:prstGeom prst="rect">
              <a:avLst/>
            </a:prstGeom>
            <a:grpFill/>
          </p:spPr>
          <p:txBody>
            <a:bodyPr wrap="square" rtlCol="0">
              <a:spAutoFit/>
            </a:bodyPr>
            <a:lstStyle>
              <a:defPPr>
                <a:defRPr lang="zh-CN"/>
              </a:defPPr>
              <a:lvl1pPr algn="just">
                <a:defRPr sz="1200">
                  <a:solidFill>
                    <a:schemeClr val="bg1"/>
                  </a:solidFill>
                  <a:latin typeface="微软雅黑" panose="020B0503020204020204" pitchFamily="34" charset="-122"/>
                  <a:ea typeface="微软雅黑" panose="020B0503020204020204" pitchFamily="34" charset="-122"/>
                </a:defRPr>
              </a:lvl1pPr>
            </a:lstStyle>
            <a:p>
              <a:pPr>
                <a:lnSpc>
                  <a:spcPct val="150000"/>
                </a:lnSpc>
              </a:pPr>
              <a:r>
                <a:rPr lang="zh-CN" altLang="en-US" sz="1600" dirty="0">
                  <a:solidFill>
                    <a:schemeClr val="tx1"/>
                  </a:solidFill>
                  <a:latin typeface="+mn-ea"/>
                  <a:ea typeface="+mn-ea"/>
                  <a:cs typeface="+mn-ea"/>
                  <a:sym typeface="+mn-lt"/>
                </a:rPr>
                <a:t>福州</a:t>
              </a:r>
              <a:r>
                <a:rPr lang="en-US" altLang="zh-CN" sz="1600" dirty="0">
                  <a:solidFill>
                    <a:schemeClr val="tx1"/>
                  </a:solidFill>
                  <a:latin typeface="+mn-ea"/>
                  <a:ea typeface="+mn-ea"/>
                  <a:cs typeface="+mn-ea"/>
                  <a:sym typeface="+mn-lt"/>
                </a:rPr>
                <a:t>·</a:t>
              </a:r>
              <a:r>
                <a:rPr lang="zh-CN" altLang="en-US" sz="1600" dirty="0">
                  <a:solidFill>
                    <a:schemeClr val="tx1"/>
                  </a:solidFill>
                  <a:latin typeface="+mn-ea"/>
                  <a:ea typeface="+mn-ea"/>
                  <a:cs typeface="+mn-ea"/>
                  <a:sym typeface="+mn-lt"/>
                </a:rPr>
                <a:t>福州大学</a:t>
              </a:r>
              <a:endParaRPr lang="en-US" altLang="zh-CN" sz="1600" dirty="0">
                <a:solidFill>
                  <a:schemeClr val="tx1"/>
                </a:solidFill>
                <a:latin typeface="+mn-ea"/>
                <a:ea typeface="+mn-ea"/>
                <a:cs typeface="+mn-ea"/>
                <a:sym typeface="+mn-lt"/>
              </a:endParaRPr>
            </a:p>
            <a:p>
              <a:pPr>
                <a:lnSpc>
                  <a:spcPct val="150000"/>
                </a:lnSpc>
              </a:pPr>
              <a:r>
                <a:rPr lang="zh-CN" altLang="en-US" sz="1600" dirty="0">
                  <a:solidFill>
                    <a:schemeClr val="tx1"/>
                  </a:solidFill>
                  <a:latin typeface="+mn-ea"/>
                  <a:ea typeface="+mn-ea"/>
                  <a:cs typeface="+mn-ea"/>
                  <a:sym typeface="+mn-lt"/>
                </a:rPr>
                <a:t>北京</a:t>
              </a:r>
              <a:r>
                <a:rPr lang="en-US" altLang="zh-CN" sz="1600" dirty="0">
                  <a:solidFill>
                    <a:schemeClr val="tx1"/>
                  </a:solidFill>
                  <a:latin typeface="+mn-ea"/>
                  <a:ea typeface="+mn-ea"/>
                  <a:cs typeface="+mn-ea"/>
                  <a:sym typeface="+mn-lt"/>
                </a:rPr>
                <a:t>·</a:t>
              </a:r>
              <a:r>
                <a:rPr lang="zh-CN" altLang="en-US" sz="1600" dirty="0">
                  <a:solidFill>
                    <a:schemeClr val="tx1"/>
                  </a:solidFill>
                  <a:latin typeface="+mn-ea"/>
                  <a:ea typeface="+mn-ea"/>
                  <a:cs typeface="+mn-ea"/>
                  <a:sym typeface="+mn-lt"/>
                </a:rPr>
                <a:t>清华园</a:t>
              </a:r>
              <a:endParaRPr lang="en-US" altLang="zh-CN" sz="1600" dirty="0">
                <a:solidFill>
                  <a:schemeClr val="tx1"/>
                </a:solidFill>
                <a:latin typeface="+mn-ea"/>
                <a:ea typeface="+mn-ea"/>
                <a:cs typeface="+mn-ea"/>
                <a:sym typeface="+mn-lt"/>
              </a:endParaRPr>
            </a:p>
          </p:txBody>
        </p:sp>
      </p:grpSp>
      <p:grpSp>
        <p:nvGrpSpPr>
          <p:cNvPr id="80" name="组合 79"/>
          <p:cNvGrpSpPr/>
          <p:nvPr/>
        </p:nvGrpSpPr>
        <p:grpSpPr>
          <a:xfrm>
            <a:off x="6718665" y="3238361"/>
            <a:ext cx="720080" cy="676392"/>
            <a:chOff x="1039738" y="3090803"/>
            <a:chExt cx="720080" cy="676392"/>
          </a:xfrm>
          <a:solidFill>
            <a:srgbClr val="6330A4"/>
          </a:solidFill>
          <a:effectLst/>
        </p:grpSpPr>
        <p:sp>
          <p:nvSpPr>
            <p:cNvPr id="81" name="六边形 80"/>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n-ea"/>
                <a:cs typeface="+mn-ea"/>
                <a:sym typeface="+mn-lt"/>
              </a:endParaRPr>
            </a:p>
          </p:txBody>
        </p:sp>
        <p:sp>
          <p:nvSpPr>
            <p:cNvPr id="82" name="文本框 86"/>
            <p:cNvSpPr txBox="1"/>
            <p:nvPr/>
          </p:nvSpPr>
          <p:spPr>
            <a:xfrm>
              <a:off x="1039738" y="3306204"/>
              <a:ext cx="720080" cy="307777"/>
            </a:xfrm>
            <a:prstGeom prst="rect">
              <a:avLst/>
            </a:prstGeom>
            <a:noFill/>
          </p:spPr>
          <p:txBody>
            <a:bodyPr wrap="square" rtlCol="0">
              <a:spAutoFit/>
            </a:bodyPr>
            <a:lstStyle/>
            <a:p>
              <a:pPr algn="ctr"/>
              <a:r>
                <a:rPr lang="en-US" altLang="zh-CN" sz="1400" dirty="0">
                  <a:solidFill>
                    <a:schemeClr val="bg1"/>
                  </a:solidFill>
                  <a:latin typeface="+mn-ea"/>
                  <a:cs typeface="+mn-ea"/>
                  <a:sym typeface="+mn-lt"/>
                </a:rPr>
                <a:t>2017</a:t>
              </a:r>
              <a:endParaRPr lang="zh-CN" altLang="en-US" sz="1400" dirty="0">
                <a:solidFill>
                  <a:schemeClr val="bg1"/>
                </a:solidFill>
                <a:latin typeface="+mn-ea"/>
                <a:cs typeface="+mn-ea"/>
                <a:sym typeface="+mn-lt"/>
              </a:endParaRPr>
            </a:p>
          </p:txBody>
        </p:sp>
      </p:grpSp>
      <p:grpSp>
        <p:nvGrpSpPr>
          <p:cNvPr id="83" name="组合 82"/>
          <p:cNvGrpSpPr/>
          <p:nvPr/>
        </p:nvGrpSpPr>
        <p:grpSpPr>
          <a:xfrm>
            <a:off x="6145249" y="4075312"/>
            <a:ext cx="2331042" cy="887471"/>
            <a:chOff x="1754604" y="1920981"/>
            <a:chExt cx="1512472" cy="404381"/>
          </a:xfrm>
          <a:noFill/>
        </p:grpSpPr>
        <p:sp>
          <p:nvSpPr>
            <p:cNvPr id="84" name="矩形 83"/>
            <p:cNvSpPr/>
            <p:nvPr/>
          </p:nvSpPr>
          <p:spPr>
            <a:xfrm>
              <a:off x="1754604" y="1920981"/>
              <a:ext cx="1337900" cy="404381"/>
            </a:xfrm>
            <a:prstGeom prst="rect">
              <a:avLst/>
            </a:prstGeom>
            <a:grpFill/>
            <a:ln>
              <a:solidFill>
                <a:srgbClr val="123C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solidFill>
                  <a:schemeClr val="tx1">
                    <a:lumMod val="50000"/>
                    <a:lumOff val="50000"/>
                  </a:schemeClr>
                </a:solidFill>
                <a:latin typeface="+mn-ea"/>
                <a:cs typeface="+mn-ea"/>
                <a:sym typeface="+mn-lt"/>
              </a:endParaRPr>
            </a:p>
          </p:txBody>
        </p:sp>
        <p:sp>
          <p:nvSpPr>
            <p:cNvPr id="85" name="文本框 75"/>
            <p:cNvSpPr txBox="1"/>
            <p:nvPr/>
          </p:nvSpPr>
          <p:spPr>
            <a:xfrm>
              <a:off x="1754604" y="1949676"/>
              <a:ext cx="1512472" cy="361557"/>
            </a:xfrm>
            <a:prstGeom prst="rect">
              <a:avLst/>
            </a:prstGeom>
            <a:grpFill/>
          </p:spPr>
          <p:txBody>
            <a:bodyPr wrap="square" rtlCol="0">
              <a:spAutoFit/>
            </a:bodyPr>
            <a:lstStyle>
              <a:defPPr>
                <a:defRPr lang="zh-CN"/>
              </a:defPPr>
              <a:lvl1pPr algn="just">
                <a:defRPr sz="1200">
                  <a:solidFill>
                    <a:schemeClr val="bg1"/>
                  </a:solidFill>
                  <a:latin typeface="微软雅黑" panose="020B0503020204020204" pitchFamily="34" charset="-122"/>
                  <a:ea typeface="微软雅黑" panose="020B0503020204020204" pitchFamily="34" charset="-122"/>
                </a:defRPr>
              </a:lvl1pPr>
            </a:lstStyle>
            <a:p>
              <a:pPr>
                <a:lnSpc>
                  <a:spcPct val="150000"/>
                </a:lnSpc>
              </a:pPr>
              <a:r>
                <a:rPr lang="zh-CN" altLang="en-US" sz="1600" dirty="0">
                  <a:solidFill>
                    <a:schemeClr val="tx1"/>
                  </a:solidFill>
                  <a:latin typeface="+mn-ea"/>
                  <a:ea typeface="+mn-ea"/>
                  <a:cs typeface="+mn-ea"/>
                  <a:sym typeface="+mn-lt"/>
                </a:rPr>
                <a:t>西安</a:t>
              </a:r>
              <a:r>
                <a:rPr lang="en-US" altLang="zh-CN" sz="1600" dirty="0">
                  <a:solidFill>
                    <a:schemeClr val="tx1"/>
                  </a:solidFill>
                  <a:latin typeface="+mn-ea"/>
                  <a:ea typeface="+mn-ea"/>
                  <a:cs typeface="+mn-ea"/>
                  <a:sym typeface="+mn-lt"/>
                </a:rPr>
                <a:t>·</a:t>
              </a:r>
              <a:r>
                <a:rPr lang="zh-CN" altLang="en-US" sz="1600" dirty="0">
                  <a:solidFill>
                    <a:schemeClr val="tx1"/>
                  </a:solidFill>
                  <a:latin typeface="+mn-ea"/>
                  <a:ea typeface="+mn-ea"/>
                  <a:cs typeface="+mn-ea"/>
                  <a:sym typeface="+mn-lt"/>
                </a:rPr>
                <a:t>西北工业大学</a:t>
              </a:r>
              <a:endParaRPr lang="en-US" altLang="zh-CN" sz="1600" dirty="0">
                <a:solidFill>
                  <a:schemeClr val="tx1"/>
                </a:solidFill>
                <a:latin typeface="+mn-ea"/>
                <a:ea typeface="+mn-ea"/>
                <a:cs typeface="+mn-ea"/>
                <a:sym typeface="+mn-lt"/>
              </a:endParaRPr>
            </a:p>
            <a:p>
              <a:pPr>
                <a:lnSpc>
                  <a:spcPct val="150000"/>
                </a:lnSpc>
              </a:pPr>
              <a:r>
                <a:rPr lang="zh-CN" altLang="en-US" sz="1600" dirty="0">
                  <a:solidFill>
                    <a:schemeClr val="tx1"/>
                  </a:solidFill>
                  <a:latin typeface="+mn-ea"/>
                  <a:ea typeface="+mn-ea"/>
                  <a:cs typeface="+mn-ea"/>
                  <a:sym typeface="+mn-lt"/>
                </a:rPr>
                <a:t>北京</a:t>
              </a:r>
              <a:r>
                <a:rPr lang="en-US" altLang="zh-CN" sz="1600" dirty="0">
                  <a:solidFill>
                    <a:schemeClr val="tx1"/>
                  </a:solidFill>
                  <a:latin typeface="+mn-ea"/>
                  <a:ea typeface="+mn-ea"/>
                  <a:cs typeface="+mn-ea"/>
                  <a:sym typeface="+mn-lt"/>
                </a:rPr>
                <a:t>·</a:t>
              </a:r>
              <a:r>
                <a:rPr lang="zh-CN" altLang="en-US" sz="1600" dirty="0">
                  <a:solidFill>
                    <a:schemeClr val="tx1"/>
                  </a:solidFill>
                  <a:latin typeface="+mn-ea"/>
                  <a:ea typeface="+mn-ea"/>
                  <a:cs typeface="+mn-ea"/>
                  <a:sym typeface="+mn-lt"/>
                </a:rPr>
                <a:t>清华园</a:t>
              </a:r>
            </a:p>
          </p:txBody>
        </p:sp>
      </p:grpSp>
      <p:grpSp>
        <p:nvGrpSpPr>
          <p:cNvPr id="86" name="组合 85"/>
          <p:cNvGrpSpPr/>
          <p:nvPr/>
        </p:nvGrpSpPr>
        <p:grpSpPr>
          <a:xfrm>
            <a:off x="5707854" y="3246015"/>
            <a:ext cx="583096" cy="676392"/>
            <a:chOff x="1109756" y="3090803"/>
            <a:chExt cx="583096" cy="676392"/>
          </a:xfrm>
          <a:solidFill>
            <a:srgbClr val="6330A4"/>
          </a:solidFill>
          <a:effectLst/>
        </p:grpSpPr>
        <p:sp>
          <p:nvSpPr>
            <p:cNvPr id="87" name="六边形 86"/>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n-ea"/>
                <a:cs typeface="+mn-ea"/>
                <a:sym typeface="+mn-lt"/>
              </a:endParaRPr>
            </a:p>
          </p:txBody>
        </p:sp>
        <p:sp>
          <p:nvSpPr>
            <p:cNvPr id="88" name="文本框 79"/>
            <p:cNvSpPr txBox="1"/>
            <p:nvPr/>
          </p:nvSpPr>
          <p:spPr>
            <a:xfrm>
              <a:off x="1115002" y="3259637"/>
              <a:ext cx="577850" cy="307777"/>
            </a:xfrm>
            <a:prstGeom prst="rect">
              <a:avLst/>
            </a:prstGeom>
            <a:grpFill/>
          </p:spPr>
          <p:txBody>
            <a:bodyPr wrap="square" rtlCol="0">
              <a:spAutoFit/>
            </a:bodyPr>
            <a:lstStyle/>
            <a:p>
              <a:pPr algn="ctr"/>
              <a:r>
                <a:rPr lang="en-US" altLang="zh-CN" sz="1400" dirty="0">
                  <a:solidFill>
                    <a:schemeClr val="bg1"/>
                  </a:solidFill>
                  <a:latin typeface="+mn-ea"/>
                  <a:cs typeface="+mn-ea"/>
                  <a:sym typeface="+mn-lt"/>
                </a:rPr>
                <a:t>2016</a:t>
              </a:r>
              <a:endParaRPr lang="zh-CN" altLang="en-US" sz="1400" dirty="0">
                <a:solidFill>
                  <a:schemeClr val="bg1"/>
                </a:solidFill>
                <a:latin typeface="+mn-ea"/>
                <a:cs typeface="+mn-ea"/>
                <a:sym typeface="+mn-lt"/>
              </a:endParaRPr>
            </a:p>
          </p:txBody>
        </p:sp>
      </p:grpSp>
      <p:grpSp>
        <p:nvGrpSpPr>
          <p:cNvPr id="89" name="组合 88"/>
          <p:cNvGrpSpPr/>
          <p:nvPr/>
        </p:nvGrpSpPr>
        <p:grpSpPr>
          <a:xfrm>
            <a:off x="5184291" y="2070371"/>
            <a:ext cx="2486519" cy="884753"/>
            <a:chOff x="1853741" y="1944780"/>
            <a:chExt cx="1423956" cy="617436"/>
          </a:xfrm>
          <a:noFill/>
        </p:grpSpPr>
        <p:sp>
          <p:nvSpPr>
            <p:cNvPr id="90" name="矩形 89"/>
            <p:cNvSpPr/>
            <p:nvPr/>
          </p:nvSpPr>
          <p:spPr>
            <a:xfrm>
              <a:off x="1853741" y="1952625"/>
              <a:ext cx="1058868" cy="609591"/>
            </a:xfrm>
            <a:prstGeom prst="rect">
              <a:avLst/>
            </a:prstGeom>
            <a:grpFill/>
            <a:ln>
              <a:solidFill>
                <a:srgbClr val="123C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solidFill>
                  <a:schemeClr val="tx1">
                    <a:lumMod val="50000"/>
                    <a:lumOff val="50000"/>
                  </a:schemeClr>
                </a:solidFill>
                <a:latin typeface="+mn-ea"/>
                <a:cs typeface="+mn-ea"/>
                <a:sym typeface="+mn-lt"/>
              </a:endParaRPr>
            </a:p>
          </p:txBody>
        </p:sp>
        <p:sp>
          <p:nvSpPr>
            <p:cNvPr id="91" name="文本框 82"/>
            <p:cNvSpPr txBox="1"/>
            <p:nvPr/>
          </p:nvSpPr>
          <p:spPr>
            <a:xfrm>
              <a:off x="1864363" y="1944780"/>
              <a:ext cx="1413334" cy="553745"/>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lnSpc>
                  <a:spcPct val="150000"/>
                </a:lnSpc>
              </a:pPr>
              <a:r>
                <a:rPr lang="zh-CN" altLang="en-US" sz="1600" dirty="0">
                  <a:solidFill>
                    <a:schemeClr val="tx1"/>
                  </a:solidFill>
                  <a:latin typeface="+mn-ea"/>
                  <a:ea typeface="+mn-ea"/>
                  <a:cs typeface="+mn-ea"/>
                  <a:sym typeface="+mn-lt"/>
                </a:rPr>
                <a:t>成都</a:t>
              </a:r>
              <a:r>
                <a:rPr lang="en-US" altLang="zh-CN" sz="1600" dirty="0">
                  <a:solidFill>
                    <a:schemeClr val="tx1"/>
                  </a:solidFill>
                  <a:latin typeface="+mn-ea"/>
                  <a:ea typeface="+mn-ea"/>
                  <a:cs typeface="+mn-ea"/>
                  <a:sym typeface="+mn-lt"/>
                </a:rPr>
                <a:t>·</a:t>
              </a:r>
              <a:r>
                <a:rPr lang="zh-CN" altLang="en-US" sz="1600" dirty="0">
                  <a:solidFill>
                    <a:schemeClr val="tx1"/>
                  </a:solidFill>
                  <a:latin typeface="+mn-ea"/>
                  <a:ea typeface="+mn-ea"/>
                  <a:cs typeface="+mn-ea"/>
                  <a:sym typeface="+mn-lt"/>
                </a:rPr>
                <a:t>四川大学</a:t>
              </a:r>
              <a:endParaRPr lang="en-US" altLang="zh-CN" sz="1600" dirty="0">
                <a:solidFill>
                  <a:schemeClr val="tx1"/>
                </a:solidFill>
                <a:latin typeface="+mn-ea"/>
                <a:ea typeface="+mn-ea"/>
                <a:cs typeface="+mn-ea"/>
                <a:sym typeface="+mn-lt"/>
              </a:endParaRPr>
            </a:p>
            <a:p>
              <a:pPr>
                <a:lnSpc>
                  <a:spcPct val="150000"/>
                </a:lnSpc>
              </a:pPr>
              <a:r>
                <a:rPr lang="zh-CN" altLang="en-US" sz="1600" dirty="0">
                  <a:solidFill>
                    <a:schemeClr val="tx1"/>
                  </a:solidFill>
                  <a:latin typeface="+mn-ea"/>
                  <a:ea typeface="+mn-ea"/>
                  <a:cs typeface="+mn-ea"/>
                  <a:sym typeface="+mn-lt"/>
                </a:rPr>
                <a:t>北京</a:t>
              </a:r>
              <a:r>
                <a:rPr lang="en-US" altLang="zh-CN" sz="1600" dirty="0">
                  <a:solidFill>
                    <a:schemeClr val="tx1"/>
                  </a:solidFill>
                  <a:latin typeface="+mn-ea"/>
                  <a:ea typeface="+mn-ea"/>
                  <a:cs typeface="+mn-ea"/>
                  <a:sym typeface="+mn-lt"/>
                </a:rPr>
                <a:t>·</a:t>
              </a:r>
              <a:r>
                <a:rPr lang="zh-CN" altLang="en-US" sz="1600" dirty="0">
                  <a:solidFill>
                    <a:schemeClr val="tx1"/>
                  </a:solidFill>
                  <a:latin typeface="+mn-ea"/>
                  <a:ea typeface="+mn-ea"/>
                  <a:cs typeface="+mn-ea"/>
                  <a:sym typeface="+mn-lt"/>
                </a:rPr>
                <a:t>清华园</a:t>
              </a:r>
            </a:p>
          </p:txBody>
        </p:sp>
      </p:grpSp>
      <p:grpSp>
        <p:nvGrpSpPr>
          <p:cNvPr id="92" name="组合 91"/>
          <p:cNvGrpSpPr/>
          <p:nvPr/>
        </p:nvGrpSpPr>
        <p:grpSpPr>
          <a:xfrm>
            <a:off x="7936478" y="3246015"/>
            <a:ext cx="583096" cy="676392"/>
            <a:chOff x="1109756" y="3090803"/>
            <a:chExt cx="583096" cy="676392"/>
          </a:xfrm>
          <a:solidFill>
            <a:srgbClr val="6330A4"/>
          </a:solidFill>
          <a:effectLst/>
        </p:grpSpPr>
        <p:sp>
          <p:nvSpPr>
            <p:cNvPr id="93" name="六边形 92"/>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n-ea"/>
                <a:cs typeface="+mn-ea"/>
                <a:sym typeface="+mn-lt"/>
              </a:endParaRPr>
            </a:p>
          </p:txBody>
        </p:sp>
        <p:sp>
          <p:nvSpPr>
            <p:cNvPr id="94" name="文本框 79"/>
            <p:cNvSpPr txBox="1"/>
            <p:nvPr/>
          </p:nvSpPr>
          <p:spPr>
            <a:xfrm>
              <a:off x="1115002" y="3259637"/>
              <a:ext cx="577850" cy="307777"/>
            </a:xfrm>
            <a:prstGeom prst="rect">
              <a:avLst/>
            </a:prstGeom>
            <a:grpFill/>
          </p:spPr>
          <p:txBody>
            <a:bodyPr wrap="square" rtlCol="0">
              <a:spAutoFit/>
            </a:bodyPr>
            <a:lstStyle/>
            <a:p>
              <a:pPr algn="ctr"/>
              <a:r>
                <a:rPr lang="en-US" altLang="zh-CN" sz="1400" dirty="0">
                  <a:solidFill>
                    <a:schemeClr val="bg1"/>
                  </a:solidFill>
                  <a:latin typeface="+mn-ea"/>
                  <a:cs typeface="+mn-ea"/>
                  <a:sym typeface="+mn-lt"/>
                </a:rPr>
                <a:t>2018</a:t>
              </a:r>
              <a:endParaRPr lang="zh-CN" altLang="en-US" sz="1400" dirty="0">
                <a:solidFill>
                  <a:schemeClr val="bg1"/>
                </a:solidFill>
                <a:latin typeface="+mn-ea"/>
                <a:cs typeface="+mn-ea"/>
                <a:sym typeface="+mn-lt"/>
              </a:endParaRPr>
            </a:p>
          </p:txBody>
        </p:sp>
      </p:grpSp>
      <p:grpSp>
        <p:nvGrpSpPr>
          <p:cNvPr id="95" name="组合 94"/>
          <p:cNvGrpSpPr/>
          <p:nvPr/>
        </p:nvGrpSpPr>
        <p:grpSpPr>
          <a:xfrm>
            <a:off x="7430081" y="2059668"/>
            <a:ext cx="2486519" cy="897223"/>
            <a:chOff x="1853741" y="1944780"/>
            <a:chExt cx="1423956" cy="626139"/>
          </a:xfrm>
          <a:noFill/>
        </p:grpSpPr>
        <p:sp>
          <p:nvSpPr>
            <p:cNvPr id="96" name="矩形 95"/>
            <p:cNvSpPr/>
            <p:nvPr/>
          </p:nvSpPr>
          <p:spPr>
            <a:xfrm>
              <a:off x="1853741" y="1952625"/>
              <a:ext cx="1058868" cy="618294"/>
            </a:xfrm>
            <a:prstGeom prst="rect">
              <a:avLst/>
            </a:prstGeom>
            <a:grpFill/>
            <a:ln>
              <a:solidFill>
                <a:srgbClr val="123C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solidFill>
                  <a:schemeClr val="tx1">
                    <a:lumMod val="50000"/>
                    <a:lumOff val="50000"/>
                  </a:schemeClr>
                </a:solidFill>
                <a:latin typeface="+mn-ea"/>
                <a:cs typeface="+mn-ea"/>
                <a:sym typeface="+mn-lt"/>
              </a:endParaRPr>
            </a:p>
          </p:txBody>
        </p:sp>
        <p:sp>
          <p:nvSpPr>
            <p:cNvPr id="97" name="文本框 82"/>
            <p:cNvSpPr txBox="1"/>
            <p:nvPr/>
          </p:nvSpPr>
          <p:spPr>
            <a:xfrm>
              <a:off x="1864363" y="1944780"/>
              <a:ext cx="1413334" cy="553745"/>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lnSpc>
                  <a:spcPct val="150000"/>
                </a:lnSpc>
              </a:pPr>
              <a:r>
                <a:rPr lang="zh-CN" altLang="en-US" sz="1600" dirty="0">
                  <a:solidFill>
                    <a:schemeClr val="tx1"/>
                  </a:solidFill>
                  <a:latin typeface="+mn-ea"/>
                  <a:ea typeface="+mn-ea"/>
                  <a:cs typeface="+mn-ea"/>
                  <a:sym typeface="+mn-lt"/>
                </a:rPr>
                <a:t>济南</a:t>
              </a:r>
              <a:r>
                <a:rPr lang="en-US" altLang="zh-CN" sz="1600" dirty="0">
                  <a:solidFill>
                    <a:schemeClr val="tx1"/>
                  </a:solidFill>
                  <a:latin typeface="+mn-ea"/>
                  <a:ea typeface="+mn-ea"/>
                  <a:cs typeface="+mn-ea"/>
                  <a:sym typeface="+mn-lt"/>
                </a:rPr>
                <a:t>·</a:t>
              </a:r>
              <a:r>
                <a:rPr lang="zh-CN" altLang="en-US" sz="1600" dirty="0">
                  <a:solidFill>
                    <a:schemeClr val="tx1"/>
                  </a:solidFill>
                  <a:latin typeface="+mn-ea"/>
                  <a:ea typeface="+mn-ea"/>
                  <a:cs typeface="+mn-ea"/>
                  <a:sym typeface="+mn-lt"/>
                </a:rPr>
                <a:t>山东大学</a:t>
              </a:r>
              <a:endParaRPr lang="en-US" altLang="zh-CN" sz="1600" dirty="0">
                <a:solidFill>
                  <a:schemeClr val="tx1"/>
                </a:solidFill>
                <a:latin typeface="+mn-ea"/>
                <a:ea typeface="+mn-ea"/>
                <a:cs typeface="+mn-ea"/>
                <a:sym typeface="+mn-lt"/>
              </a:endParaRPr>
            </a:p>
            <a:p>
              <a:pPr>
                <a:lnSpc>
                  <a:spcPct val="150000"/>
                </a:lnSpc>
              </a:pPr>
              <a:r>
                <a:rPr lang="zh-CN" altLang="en-US" sz="1600" dirty="0">
                  <a:solidFill>
                    <a:schemeClr val="tx1"/>
                  </a:solidFill>
                  <a:latin typeface="+mn-ea"/>
                  <a:ea typeface="+mn-ea"/>
                  <a:cs typeface="+mn-ea"/>
                  <a:sym typeface="+mn-lt"/>
                </a:rPr>
                <a:t>北京</a:t>
              </a:r>
              <a:r>
                <a:rPr lang="en-US" altLang="zh-CN" sz="1600" dirty="0">
                  <a:solidFill>
                    <a:schemeClr val="tx1"/>
                  </a:solidFill>
                  <a:latin typeface="+mn-ea"/>
                  <a:ea typeface="+mn-ea"/>
                  <a:cs typeface="+mn-ea"/>
                  <a:sym typeface="+mn-lt"/>
                </a:rPr>
                <a:t>·</a:t>
              </a:r>
              <a:r>
                <a:rPr lang="zh-CN" altLang="en-US" sz="1600" dirty="0">
                  <a:solidFill>
                    <a:schemeClr val="tx1"/>
                  </a:solidFill>
                  <a:latin typeface="+mn-ea"/>
                  <a:ea typeface="+mn-ea"/>
                  <a:cs typeface="+mn-ea"/>
                  <a:sym typeface="+mn-lt"/>
                </a:rPr>
                <a:t>清华园</a:t>
              </a:r>
            </a:p>
          </p:txBody>
        </p:sp>
      </p:grpSp>
      <p:grpSp>
        <p:nvGrpSpPr>
          <p:cNvPr id="98" name="组合 97"/>
          <p:cNvGrpSpPr/>
          <p:nvPr/>
        </p:nvGrpSpPr>
        <p:grpSpPr>
          <a:xfrm>
            <a:off x="9044172" y="3208434"/>
            <a:ext cx="583096" cy="676392"/>
            <a:chOff x="1109756" y="3090803"/>
            <a:chExt cx="583096" cy="676392"/>
          </a:xfrm>
          <a:solidFill>
            <a:srgbClr val="6330A4"/>
          </a:solidFill>
          <a:effectLst/>
        </p:grpSpPr>
        <p:sp>
          <p:nvSpPr>
            <p:cNvPr id="99" name="六边形 98"/>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n-ea"/>
                <a:cs typeface="+mn-ea"/>
                <a:sym typeface="+mn-lt"/>
              </a:endParaRPr>
            </a:p>
          </p:txBody>
        </p:sp>
        <p:sp>
          <p:nvSpPr>
            <p:cNvPr id="100" name="文本框 79"/>
            <p:cNvSpPr txBox="1"/>
            <p:nvPr/>
          </p:nvSpPr>
          <p:spPr>
            <a:xfrm>
              <a:off x="1115002" y="3259637"/>
              <a:ext cx="577850" cy="307777"/>
            </a:xfrm>
            <a:prstGeom prst="rect">
              <a:avLst/>
            </a:prstGeom>
            <a:grpFill/>
          </p:spPr>
          <p:txBody>
            <a:bodyPr wrap="square" rtlCol="0">
              <a:spAutoFit/>
            </a:bodyPr>
            <a:lstStyle/>
            <a:p>
              <a:pPr algn="ctr"/>
              <a:r>
                <a:rPr lang="en-US" altLang="zh-CN" sz="1400" dirty="0">
                  <a:solidFill>
                    <a:schemeClr val="bg1"/>
                  </a:solidFill>
                  <a:latin typeface="+mn-ea"/>
                  <a:cs typeface="+mn-ea"/>
                  <a:sym typeface="+mn-lt"/>
                </a:rPr>
                <a:t>2019</a:t>
              </a:r>
              <a:endParaRPr lang="zh-CN" altLang="en-US" sz="1400" dirty="0">
                <a:solidFill>
                  <a:schemeClr val="bg1"/>
                </a:solidFill>
                <a:latin typeface="+mn-ea"/>
                <a:cs typeface="+mn-ea"/>
                <a:sym typeface="+mn-lt"/>
              </a:endParaRPr>
            </a:p>
          </p:txBody>
        </p:sp>
      </p:grpSp>
      <p:grpSp>
        <p:nvGrpSpPr>
          <p:cNvPr id="101" name="组合 100"/>
          <p:cNvGrpSpPr/>
          <p:nvPr/>
        </p:nvGrpSpPr>
        <p:grpSpPr>
          <a:xfrm>
            <a:off x="8680225" y="4084613"/>
            <a:ext cx="2486519" cy="855832"/>
            <a:chOff x="1853741" y="1952625"/>
            <a:chExt cx="1423956" cy="597253"/>
          </a:xfrm>
          <a:noFill/>
        </p:grpSpPr>
        <p:sp>
          <p:nvSpPr>
            <p:cNvPr id="102" name="矩形 101"/>
            <p:cNvSpPr/>
            <p:nvPr/>
          </p:nvSpPr>
          <p:spPr>
            <a:xfrm>
              <a:off x="1853741" y="1952625"/>
              <a:ext cx="1041475" cy="597253"/>
            </a:xfrm>
            <a:prstGeom prst="rect">
              <a:avLst/>
            </a:prstGeom>
            <a:grpFill/>
            <a:ln>
              <a:solidFill>
                <a:srgbClr val="123C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solidFill>
                  <a:schemeClr val="tx1">
                    <a:lumMod val="50000"/>
                    <a:lumOff val="50000"/>
                  </a:schemeClr>
                </a:solidFill>
                <a:latin typeface="+mn-ea"/>
                <a:cs typeface="+mn-ea"/>
                <a:sym typeface="+mn-lt"/>
              </a:endParaRPr>
            </a:p>
          </p:txBody>
        </p:sp>
        <p:sp>
          <p:nvSpPr>
            <p:cNvPr id="103" name="文本框 82"/>
            <p:cNvSpPr txBox="1"/>
            <p:nvPr/>
          </p:nvSpPr>
          <p:spPr>
            <a:xfrm>
              <a:off x="1864363" y="1952858"/>
              <a:ext cx="1413334" cy="296002"/>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lnSpc>
                  <a:spcPct val="150000"/>
                </a:lnSpc>
              </a:pPr>
              <a:r>
                <a:rPr lang="zh-CN" altLang="en-US" sz="1600" dirty="0">
                  <a:solidFill>
                    <a:schemeClr val="tx1"/>
                  </a:solidFill>
                  <a:latin typeface="+mn-ea"/>
                  <a:ea typeface="+mn-ea"/>
                  <a:cs typeface="+mn-ea"/>
                  <a:sym typeface="+mn-lt"/>
                </a:rPr>
                <a:t>杭州</a:t>
              </a:r>
              <a:r>
                <a:rPr lang="en-US" altLang="zh-CN" sz="1600" dirty="0">
                  <a:solidFill>
                    <a:schemeClr val="tx1"/>
                  </a:solidFill>
                  <a:latin typeface="+mn-ea"/>
                  <a:ea typeface="+mn-ea"/>
                  <a:cs typeface="+mn-ea"/>
                  <a:sym typeface="+mn-lt"/>
                </a:rPr>
                <a:t>·</a:t>
              </a:r>
              <a:r>
                <a:rPr lang="zh-CN" altLang="en-US" sz="1600" dirty="0">
                  <a:solidFill>
                    <a:schemeClr val="tx1"/>
                  </a:solidFill>
                  <a:latin typeface="+mn-ea"/>
                  <a:ea typeface="+mn-ea"/>
                  <a:cs typeface="+mn-ea"/>
                  <a:sym typeface="+mn-lt"/>
                </a:rPr>
                <a:t>浙江大学</a:t>
              </a:r>
              <a:endParaRPr lang="en-US" altLang="zh-CN" sz="1600" dirty="0">
                <a:solidFill>
                  <a:schemeClr val="tx1"/>
                </a:solidFill>
                <a:latin typeface="+mn-ea"/>
                <a:ea typeface="+mn-ea"/>
                <a:cs typeface="+mn-ea"/>
                <a:sym typeface="+mn-lt"/>
              </a:endParaRPr>
            </a:p>
          </p:txBody>
        </p:sp>
      </p:grpSp>
      <p:sp>
        <p:nvSpPr>
          <p:cNvPr id="2" name="矩形 1"/>
          <p:cNvSpPr/>
          <p:nvPr/>
        </p:nvSpPr>
        <p:spPr>
          <a:xfrm>
            <a:off x="1023815" y="915887"/>
            <a:ext cx="2087431" cy="5232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4D4398"/>
                </a:solidFill>
                <a:latin typeface="微软雅黑" panose="020B0503020204020204" pitchFamily="34" charset="-122"/>
                <a:ea typeface="微软雅黑" panose="020B0503020204020204" pitchFamily="34" charset="-122"/>
              </a:rPr>
              <a:t> 案例研讨会</a:t>
            </a:r>
          </a:p>
        </p:txBody>
      </p:sp>
      <p:grpSp>
        <p:nvGrpSpPr>
          <p:cNvPr id="104" name="组合 103">
            <a:extLst>
              <a:ext uri="{FF2B5EF4-FFF2-40B4-BE49-F238E27FC236}">
                <a16:creationId xmlns:a16="http://schemas.microsoft.com/office/drawing/2014/main" id="{33C6B3A5-E590-4EDF-AFBC-2E66641C31D2}"/>
              </a:ext>
            </a:extLst>
          </p:cNvPr>
          <p:cNvGrpSpPr/>
          <p:nvPr/>
        </p:nvGrpSpPr>
        <p:grpSpPr>
          <a:xfrm>
            <a:off x="10249037" y="3230541"/>
            <a:ext cx="583096" cy="676392"/>
            <a:chOff x="1109756" y="3090803"/>
            <a:chExt cx="583096" cy="676392"/>
          </a:xfrm>
          <a:solidFill>
            <a:srgbClr val="6330A4"/>
          </a:solidFill>
          <a:effectLst/>
        </p:grpSpPr>
        <p:sp>
          <p:nvSpPr>
            <p:cNvPr id="105" name="六边形 104">
              <a:extLst>
                <a:ext uri="{FF2B5EF4-FFF2-40B4-BE49-F238E27FC236}">
                  <a16:creationId xmlns:a16="http://schemas.microsoft.com/office/drawing/2014/main" id="{35EACF5A-6754-4271-ACBE-46B2ADD2D0AD}"/>
                </a:ext>
              </a:extLst>
            </p:cNvPr>
            <p:cNvSpPr/>
            <p:nvPr/>
          </p:nvSpPr>
          <p:spPr>
            <a:xfrm rot="5400000">
              <a:off x="1063108" y="3137451"/>
              <a:ext cx="676392" cy="583096"/>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solidFill>
                <a:latin typeface="+mn-ea"/>
                <a:cs typeface="+mn-ea"/>
                <a:sym typeface="+mn-lt"/>
              </a:endParaRPr>
            </a:p>
          </p:txBody>
        </p:sp>
        <p:sp>
          <p:nvSpPr>
            <p:cNvPr id="106" name="文本框 79">
              <a:extLst>
                <a:ext uri="{FF2B5EF4-FFF2-40B4-BE49-F238E27FC236}">
                  <a16:creationId xmlns:a16="http://schemas.microsoft.com/office/drawing/2014/main" id="{4911FED1-8C8F-4720-85F8-74753654AB4E}"/>
                </a:ext>
              </a:extLst>
            </p:cNvPr>
            <p:cNvSpPr txBox="1"/>
            <p:nvPr/>
          </p:nvSpPr>
          <p:spPr>
            <a:xfrm>
              <a:off x="1115002" y="3259637"/>
              <a:ext cx="577850" cy="307777"/>
            </a:xfrm>
            <a:prstGeom prst="rect">
              <a:avLst/>
            </a:prstGeom>
            <a:grpFill/>
          </p:spPr>
          <p:txBody>
            <a:bodyPr wrap="square" rtlCol="0">
              <a:spAutoFit/>
            </a:bodyPr>
            <a:lstStyle/>
            <a:p>
              <a:pPr algn="ctr"/>
              <a:r>
                <a:rPr lang="en-US" altLang="zh-CN" sz="1400" dirty="0">
                  <a:solidFill>
                    <a:schemeClr val="bg1"/>
                  </a:solidFill>
                  <a:latin typeface="+mn-ea"/>
                  <a:cs typeface="+mn-ea"/>
                  <a:sym typeface="+mn-lt"/>
                </a:rPr>
                <a:t>2021</a:t>
              </a:r>
              <a:endParaRPr lang="zh-CN" altLang="en-US" sz="1400" dirty="0">
                <a:solidFill>
                  <a:schemeClr val="bg1"/>
                </a:solidFill>
                <a:latin typeface="+mn-ea"/>
                <a:cs typeface="+mn-ea"/>
                <a:sym typeface="+mn-lt"/>
              </a:endParaRPr>
            </a:p>
          </p:txBody>
        </p:sp>
      </p:grpSp>
      <p:grpSp>
        <p:nvGrpSpPr>
          <p:cNvPr id="107" name="组合 106">
            <a:extLst>
              <a:ext uri="{FF2B5EF4-FFF2-40B4-BE49-F238E27FC236}">
                <a16:creationId xmlns:a16="http://schemas.microsoft.com/office/drawing/2014/main" id="{BAC2DA35-8A1A-4AC6-9E05-55C84452B166}"/>
              </a:ext>
            </a:extLst>
          </p:cNvPr>
          <p:cNvGrpSpPr/>
          <p:nvPr/>
        </p:nvGrpSpPr>
        <p:grpSpPr>
          <a:xfrm>
            <a:off x="9563688" y="2076661"/>
            <a:ext cx="2486519" cy="855832"/>
            <a:chOff x="1853741" y="1952625"/>
            <a:chExt cx="1423956" cy="597253"/>
          </a:xfrm>
          <a:noFill/>
        </p:grpSpPr>
        <p:sp>
          <p:nvSpPr>
            <p:cNvPr id="108" name="矩形 107">
              <a:extLst>
                <a:ext uri="{FF2B5EF4-FFF2-40B4-BE49-F238E27FC236}">
                  <a16:creationId xmlns:a16="http://schemas.microsoft.com/office/drawing/2014/main" id="{B09A818B-6FA0-4899-968B-146F09C22DA6}"/>
                </a:ext>
              </a:extLst>
            </p:cNvPr>
            <p:cNvSpPr/>
            <p:nvPr/>
          </p:nvSpPr>
          <p:spPr>
            <a:xfrm>
              <a:off x="1853741" y="1952625"/>
              <a:ext cx="1183884" cy="597253"/>
            </a:xfrm>
            <a:prstGeom prst="rect">
              <a:avLst/>
            </a:prstGeom>
            <a:grpFill/>
            <a:ln>
              <a:solidFill>
                <a:srgbClr val="123C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a:solidFill>
                  <a:schemeClr val="tx1">
                    <a:lumMod val="50000"/>
                    <a:lumOff val="50000"/>
                  </a:schemeClr>
                </a:solidFill>
                <a:latin typeface="+mn-ea"/>
                <a:cs typeface="+mn-ea"/>
                <a:sym typeface="+mn-lt"/>
              </a:endParaRPr>
            </a:p>
          </p:txBody>
        </p:sp>
        <p:sp>
          <p:nvSpPr>
            <p:cNvPr id="109" name="文本框 82">
              <a:extLst>
                <a:ext uri="{FF2B5EF4-FFF2-40B4-BE49-F238E27FC236}">
                  <a16:creationId xmlns:a16="http://schemas.microsoft.com/office/drawing/2014/main" id="{67E54E60-8438-443A-9E5F-676410C9AA1D}"/>
                </a:ext>
              </a:extLst>
            </p:cNvPr>
            <p:cNvSpPr txBox="1"/>
            <p:nvPr/>
          </p:nvSpPr>
          <p:spPr>
            <a:xfrm>
              <a:off x="1864363" y="1952858"/>
              <a:ext cx="1413334" cy="553745"/>
            </a:xfrm>
            <a:prstGeom prst="rect">
              <a:avLst/>
            </a:prstGeom>
            <a:grpFill/>
          </p:spPr>
          <p:txBody>
            <a:bodyPr wrap="square" rtlCol="0">
              <a:spAutoFit/>
            </a:bodyPr>
            <a:lstStyle>
              <a:defPPr>
                <a:defRPr lang="zh-CN"/>
              </a:defPPr>
              <a:lvl1pPr algn="just">
                <a:defRPr sz="12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a:lnSpc>
                  <a:spcPct val="150000"/>
                </a:lnSpc>
              </a:pPr>
              <a:r>
                <a:rPr lang="zh-CN" altLang="en-US" sz="1600" dirty="0">
                  <a:solidFill>
                    <a:schemeClr val="tx1"/>
                  </a:solidFill>
                  <a:latin typeface="+mn-ea"/>
                  <a:ea typeface="+mn-ea"/>
                  <a:cs typeface="+mn-ea"/>
                  <a:sym typeface="+mn-lt"/>
                </a:rPr>
                <a:t>中国工商管理</a:t>
              </a:r>
              <a:endParaRPr lang="en-US" altLang="zh-CN" sz="1600" dirty="0">
                <a:solidFill>
                  <a:schemeClr val="tx1"/>
                </a:solidFill>
                <a:latin typeface="+mn-ea"/>
                <a:ea typeface="+mn-ea"/>
                <a:cs typeface="+mn-ea"/>
                <a:sym typeface="+mn-lt"/>
              </a:endParaRPr>
            </a:p>
            <a:p>
              <a:pPr>
                <a:lnSpc>
                  <a:spcPct val="150000"/>
                </a:lnSpc>
              </a:pPr>
              <a:r>
                <a:rPr lang="zh-CN" altLang="en-US" sz="1600" dirty="0">
                  <a:solidFill>
                    <a:schemeClr val="tx1"/>
                  </a:solidFill>
                  <a:latin typeface="+mn-ea"/>
                  <a:ea typeface="+mn-ea"/>
                  <a:cs typeface="+mn-ea"/>
                  <a:sym typeface="+mn-lt"/>
                </a:rPr>
                <a:t>案例论坛（线上）</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500"/>
                                        <p:tgtEl>
                                          <p:spTgt spid="5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left)">
                                      <p:cBhvr>
                                        <p:cTn id="23" dur="500"/>
                                        <p:tgtEl>
                                          <p:spTgt spid="6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left)">
                                      <p:cBhvr>
                                        <p:cTn id="31" dur="500"/>
                                        <p:tgtEl>
                                          <p:spTgt spid="7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500"/>
                                        <p:tgtEl>
                                          <p:spTgt spid="74"/>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wipe(left)">
                                      <p:cBhvr>
                                        <p:cTn id="39" dur="500"/>
                                        <p:tgtEl>
                                          <p:spTgt spid="7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fade">
                                      <p:cBhvr>
                                        <p:cTn id="43" dur="500"/>
                                        <p:tgtEl>
                                          <p:spTgt spid="80"/>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wipe(left)">
                                      <p:cBhvr>
                                        <p:cTn id="47" dur="500"/>
                                        <p:tgtEl>
                                          <p:spTgt spid="83"/>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500"/>
                                        <p:tgtEl>
                                          <p:spTgt spid="86"/>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left)">
                                      <p:cBhvr>
                                        <p:cTn id="55" dur="500"/>
                                        <p:tgtEl>
                                          <p:spTgt spid="89"/>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92"/>
                                        </p:tgtEl>
                                        <p:attrNameLst>
                                          <p:attrName>style.visibility</p:attrName>
                                        </p:attrNameLst>
                                      </p:cBhvr>
                                      <p:to>
                                        <p:strVal val="visible"/>
                                      </p:to>
                                    </p:set>
                                    <p:animEffect transition="in" filter="fade">
                                      <p:cBhvr>
                                        <p:cTn id="59" dur="500"/>
                                        <p:tgtEl>
                                          <p:spTgt spid="92"/>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wipe(left)">
                                      <p:cBhvr>
                                        <p:cTn id="63" dur="500"/>
                                        <p:tgtEl>
                                          <p:spTgt spid="95"/>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98"/>
                                        </p:tgtEl>
                                        <p:attrNameLst>
                                          <p:attrName>style.visibility</p:attrName>
                                        </p:attrNameLst>
                                      </p:cBhvr>
                                      <p:to>
                                        <p:strVal val="visible"/>
                                      </p:to>
                                    </p:set>
                                    <p:animEffect transition="in" filter="fade">
                                      <p:cBhvr>
                                        <p:cTn id="67" dur="500"/>
                                        <p:tgtEl>
                                          <p:spTgt spid="98"/>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101"/>
                                        </p:tgtEl>
                                        <p:attrNameLst>
                                          <p:attrName>style.visibility</p:attrName>
                                        </p:attrNameLst>
                                      </p:cBhvr>
                                      <p:to>
                                        <p:strVal val="visible"/>
                                      </p:to>
                                    </p:set>
                                    <p:animEffect transition="in" filter="wipe(left)">
                                      <p:cBhvr>
                                        <p:cTn id="71" dur="500"/>
                                        <p:tgtEl>
                                          <p:spTgt spid="101"/>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104"/>
                                        </p:tgtEl>
                                        <p:attrNameLst>
                                          <p:attrName>style.visibility</p:attrName>
                                        </p:attrNameLst>
                                      </p:cBhvr>
                                      <p:to>
                                        <p:strVal val="visible"/>
                                      </p:to>
                                    </p:set>
                                    <p:animEffect transition="in" filter="fade">
                                      <p:cBhvr>
                                        <p:cTn id="75" dur="500"/>
                                        <p:tgtEl>
                                          <p:spTgt spid="104"/>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107"/>
                                        </p:tgtEl>
                                        <p:attrNameLst>
                                          <p:attrName>style.visibility</p:attrName>
                                        </p:attrNameLst>
                                      </p:cBhvr>
                                      <p:to>
                                        <p:strVal val="visible"/>
                                      </p:to>
                                    </p:set>
                                    <p:animEffect transition="in" filter="wipe(left)">
                                      <p:cBhvr>
                                        <p:cTn id="79"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a:extLst>
              <a:ext uri="{FF2B5EF4-FFF2-40B4-BE49-F238E27FC236}">
                <a16:creationId xmlns:a16="http://schemas.microsoft.com/office/drawing/2014/main" id="{9112E39F-4F29-410B-A5C5-1E18CB48B2CA}"/>
              </a:ext>
            </a:extLst>
          </p:cNvPr>
          <p:cNvPicPr>
            <a:picLocks noChangeAspect="1"/>
          </p:cNvPicPr>
          <p:nvPr/>
        </p:nvPicPr>
        <p:blipFill rotWithShape="1">
          <a:blip r:embed="rId2">
            <a:extLst>
              <a:ext uri="{28A0092B-C50C-407E-A947-70E740481C1C}">
                <a14:useLocalDpi xmlns:a14="http://schemas.microsoft.com/office/drawing/2010/main" val="0"/>
              </a:ext>
            </a:extLst>
          </a:blip>
          <a:srcRect l="191" t="1225" b="15525"/>
          <a:stretch/>
        </p:blipFill>
        <p:spPr>
          <a:xfrm>
            <a:off x="8624583" y="5879938"/>
            <a:ext cx="3600000" cy="1006660"/>
          </a:xfrm>
          <a:custGeom>
            <a:avLst/>
            <a:gdLst>
              <a:gd name="connsiteX0" fmla="*/ 12168658 w 12168658"/>
              <a:gd name="connsiteY0" fmla="*/ 0 h 3371520"/>
              <a:gd name="connsiteX1" fmla="*/ 12168658 w 12168658"/>
              <a:gd name="connsiteY1" fmla="*/ 3371520 h 3371520"/>
              <a:gd name="connsiteX2" fmla="*/ 0 w 12168658"/>
              <a:gd name="connsiteY2" fmla="*/ 3371520 h 3371520"/>
            </a:gdLst>
            <a:ahLst/>
            <a:cxnLst>
              <a:cxn ang="0">
                <a:pos x="connsiteX0" y="connsiteY0"/>
              </a:cxn>
              <a:cxn ang="0">
                <a:pos x="connsiteX1" y="connsiteY1"/>
              </a:cxn>
              <a:cxn ang="0">
                <a:pos x="connsiteX2" y="connsiteY2"/>
              </a:cxn>
            </a:cxnLst>
            <a:rect l="l" t="t" r="r" b="b"/>
            <a:pathLst>
              <a:path w="12168658" h="3371520">
                <a:moveTo>
                  <a:pt x="12168658" y="0"/>
                </a:moveTo>
                <a:lnTo>
                  <a:pt x="12168658" y="3371520"/>
                </a:lnTo>
                <a:lnTo>
                  <a:pt x="0" y="3371520"/>
                </a:lnTo>
                <a:close/>
              </a:path>
            </a:pathLst>
          </a:custGeom>
        </p:spPr>
      </p:pic>
      <p:sp>
        <p:nvSpPr>
          <p:cNvPr id="36" name="直角三角形 35">
            <a:extLst>
              <a:ext uri="{FF2B5EF4-FFF2-40B4-BE49-F238E27FC236}">
                <a16:creationId xmlns:a16="http://schemas.microsoft.com/office/drawing/2014/main" id="{88DBF8FB-5ED1-4CC0-BC6A-AF130A310ABE}"/>
              </a:ext>
            </a:extLst>
          </p:cNvPr>
          <p:cNvSpPr/>
          <p:nvPr/>
        </p:nvSpPr>
        <p:spPr>
          <a:xfrm flipH="1">
            <a:off x="8624583" y="5879938"/>
            <a:ext cx="3600000" cy="1006659"/>
          </a:xfrm>
          <a:prstGeom prst="rtTriangle">
            <a:avLst/>
          </a:prstGeom>
          <a:solidFill>
            <a:srgbClr val="A66BD3">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8" name="图片 37">
            <a:extLst>
              <a:ext uri="{FF2B5EF4-FFF2-40B4-BE49-F238E27FC236}">
                <a16:creationId xmlns:a16="http://schemas.microsoft.com/office/drawing/2014/main" id="{FFFCF1D2-C69D-4C49-82CC-29AA4E0B4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65476"/>
            <a:ext cx="3015761" cy="604683"/>
          </a:xfrm>
          <a:prstGeom prst="rect">
            <a:avLst/>
          </a:prstGeom>
        </p:spPr>
      </p:pic>
      <p:pic>
        <p:nvPicPr>
          <p:cNvPr id="106" name="Picture 3" descr="F:\b历次会议\工商\2015.10中国管理案例年会\照片\IMG_2751.jpg">
            <a:extLst>
              <a:ext uri="{FF2B5EF4-FFF2-40B4-BE49-F238E27FC236}">
                <a16:creationId xmlns:a16="http://schemas.microsoft.com/office/drawing/2014/main" id="{815F2288-C001-4959-854B-BCDC29D3DE8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215"/>
          <a:stretch/>
        </p:blipFill>
        <p:spPr bwMode="auto">
          <a:xfrm>
            <a:off x="5306557" y="1891703"/>
            <a:ext cx="3065448" cy="187575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5" descr="F:\b历次会议\工商\2017.06西北工大案例会议\照片\7X1A9521.JPG">
            <a:extLst>
              <a:ext uri="{FF2B5EF4-FFF2-40B4-BE49-F238E27FC236}">
                <a16:creationId xmlns:a16="http://schemas.microsoft.com/office/drawing/2014/main" id="{3EE4C269-23D1-426B-A342-F93A150B76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3783" y="1891703"/>
            <a:ext cx="2813625" cy="187575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6" descr="F:\b历次会议\工商\2017.12清华 冬季研讨会\照片\会议照片\会议合影.jpg">
            <a:extLst>
              <a:ext uri="{FF2B5EF4-FFF2-40B4-BE49-F238E27FC236}">
                <a16:creationId xmlns:a16="http://schemas.microsoft.com/office/drawing/2014/main" id="{3C0DF41A-EAC4-4674-B8E4-FF45CC004D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274" y="1903077"/>
            <a:ext cx="3963430" cy="1865666"/>
          </a:xfrm>
          <a:prstGeom prst="rect">
            <a:avLst/>
          </a:prstGeom>
          <a:noFill/>
          <a:extLst>
            <a:ext uri="{909E8E84-426E-40DD-AFC4-6F175D3DCCD1}">
              <a14:hiddenFill xmlns:a14="http://schemas.microsoft.com/office/drawing/2010/main">
                <a:solidFill>
                  <a:srgbClr val="FFFFFF"/>
                </a:solidFill>
              </a14:hiddenFill>
            </a:ext>
          </a:extLst>
        </p:spPr>
      </p:pic>
      <p:pic>
        <p:nvPicPr>
          <p:cNvPr id="110" name="图片 109">
            <a:extLst>
              <a:ext uri="{FF2B5EF4-FFF2-40B4-BE49-F238E27FC236}">
                <a16:creationId xmlns:a16="http://schemas.microsoft.com/office/drawing/2014/main" id="{F92CCF89-8C8E-4DC5-9585-015725C166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0274" y="4046185"/>
            <a:ext cx="5123762" cy="1708080"/>
          </a:xfrm>
          <a:prstGeom prst="rect">
            <a:avLst/>
          </a:prstGeom>
        </p:spPr>
      </p:pic>
      <p:pic>
        <p:nvPicPr>
          <p:cNvPr id="111" name="图片 110">
            <a:extLst>
              <a:ext uri="{FF2B5EF4-FFF2-40B4-BE49-F238E27FC236}">
                <a16:creationId xmlns:a16="http://schemas.microsoft.com/office/drawing/2014/main" id="{B2379F22-4F6F-43D1-9ECA-502C67F953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9179" y="3960982"/>
            <a:ext cx="4961071" cy="1823639"/>
          </a:xfrm>
          <a:prstGeom prst="rect">
            <a:avLst/>
          </a:prstGeom>
        </p:spPr>
      </p:pic>
      <p:pic>
        <p:nvPicPr>
          <p:cNvPr id="3" name="图片 2">
            <a:extLst>
              <a:ext uri="{FF2B5EF4-FFF2-40B4-BE49-F238E27FC236}">
                <a16:creationId xmlns:a16="http://schemas.microsoft.com/office/drawing/2014/main" id="{C7E63E7C-AEC4-49CA-B62C-74A80CB2276F}"/>
              </a:ext>
            </a:extLst>
          </p:cNvPr>
          <p:cNvPicPr>
            <a:picLocks noChangeAspect="1"/>
          </p:cNvPicPr>
          <p:nvPr/>
        </p:nvPicPr>
        <p:blipFill rotWithShape="1">
          <a:blip r:embed="rId2">
            <a:extLst>
              <a:ext uri="{28A0092B-C50C-407E-A947-70E740481C1C}">
                <a14:useLocalDpi xmlns:a14="http://schemas.microsoft.com/office/drawing/2010/main" val="0"/>
              </a:ext>
            </a:extLst>
          </a:blip>
          <a:srcRect l="191" t="1225" b="15525"/>
          <a:stretch/>
        </p:blipFill>
        <p:spPr>
          <a:xfrm flipH="1">
            <a:off x="-19760" y="5294666"/>
            <a:ext cx="12211760" cy="1587925"/>
          </a:xfrm>
          <a:custGeom>
            <a:avLst/>
            <a:gdLst>
              <a:gd name="connsiteX0" fmla="*/ 12168658 w 12168658"/>
              <a:gd name="connsiteY0" fmla="*/ 0 h 3371520"/>
              <a:gd name="connsiteX1" fmla="*/ 12168658 w 12168658"/>
              <a:gd name="connsiteY1" fmla="*/ 3371520 h 3371520"/>
              <a:gd name="connsiteX2" fmla="*/ 0 w 12168658"/>
              <a:gd name="connsiteY2" fmla="*/ 3371520 h 3371520"/>
            </a:gdLst>
            <a:ahLst/>
            <a:cxnLst>
              <a:cxn ang="0">
                <a:pos x="connsiteX0" y="connsiteY0"/>
              </a:cxn>
              <a:cxn ang="0">
                <a:pos x="connsiteX1" y="connsiteY1"/>
              </a:cxn>
              <a:cxn ang="0">
                <a:pos x="connsiteX2" y="connsiteY2"/>
              </a:cxn>
            </a:cxnLst>
            <a:rect l="l" t="t" r="r" b="b"/>
            <a:pathLst>
              <a:path w="12168658" h="3371520">
                <a:moveTo>
                  <a:pt x="12168658" y="0"/>
                </a:moveTo>
                <a:lnTo>
                  <a:pt x="12168658" y="3371520"/>
                </a:lnTo>
                <a:lnTo>
                  <a:pt x="0" y="3371520"/>
                </a:lnTo>
                <a:close/>
              </a:path>
            </a:pathLst>
          </a:custGeom>
        </p:spPr>
      </p:pic>
      <p:sp>
        <p:nvSpPr>
          <p:cNvPr id="4" name="矩形 3">
            <a:extLst>
              <a:ext uri="{FF2B5EF4-FFF2-40B4-BE49-F238E27FC236}">
                <a16:creationId xmlns:a16="http://schemas.microsoft.com/office/drawing/2014/main" id="{FE916355-8377-474E-837F-950F551D132C}"/>
              </a:ext>
            </a:extLst>
          </p:cNvPr>
          <p:cNvSpPr/>
          <p:nvPr/>
        </p:nvSpPr>
        <p:spPr>
          <a:xfrm>
            <a:off x="1023815" y="915887"/>
            <a:ext cx="2087431" cy="5232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4D4398"/>
                </a:solidFill>
                <a:latin typeface="微软雅黑" panose="020B0503020204020204" pitchFamily="34" charset="-122"/>
                <a:ea typeface="微软雅黑" panose="020B0503020204020204" pitchFamily="34" charset="-122"/>
              </a:rPr>
              <a:t> 案例研讨会</a:t>
            </a:r>
          </a:p>
        </p:txBody>
      </p:sp>
    </p:spTree>
    <p:extLst>
      <p:ext uri="{BB962C8B-B14F-4D97-AF65-F5344CB8AC3E}">
        <p14:creationId xmlns:p14="http://schemas.microsoft.com/office/powerpoint/2010/main" val="757623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heel(1)">
                                      <p:cBhvr>
                                        <p:cTn id="7" dur="10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wipe(down)">
                                      <p:cBhvr>
                                        <p:cTn id="12" dur="289">
                                          <p:stCondLst>
                                            <p:cond delay="0"/>
                                          </p:stCondLst>
                                        </p:cTn>
                                        <p:tgtEl>
                                          <p:spTgt spid="108"/>
                                        </p:tgtEl>
                                      </p:cBhvr>
                                    </p:animEffect>
                                    <p:anim calcmode="lin" valueType="num">
                                      <p:cBhvr>
                                        <p:cTn id="13" dur="911" tmFilter="0,0; 0.14,0.36; 0.43,0.73; 0.71,0.91; 1.0,1.0">
                                          <p:stCondLst>
                                            <p:cond delay="0"/>
                                          </p:stCondLst>
                                        </p:cTn>
                                        <p:tgtEl>
                                          <p:spTgt spid="10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10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108"/>
                                        </p:tgtEl>
                                        <p:attrNameLst>
                                          <p:attrName>ppt_y</p:attrName>
                                        </p:attrNameLst>
                                      </p:cBhvr>
                                      <p:tavLst>
                                        <p:tav tm="0" fmla="#ppt_y-sin(pi*$)/9">
                                          <p:val>
                                            <p:fltVal val="0"/>
                                          </p:val>
                                        </p:tav>
                                        <p:tav tm="100000">
                                          <p:val>
                                            <p:fltVal val="1"/>
                                          </p:val>
                                        </p:tav>
                                      </p:tavLst>
                                    </p:anim>
                                    <p:anim calcmode="lin" valueType="num">
                                      <p:cBhvr>
                                        <p:cTn id="16" dur="165" tmFilter="0, 0; 0.125,0.2665; 0.25,0.4; 0.375,0.465; 0.5,0.5;  0.625,0.535; 0.75,0.6; 0.875,0.7335; 1,1">
                                          <p:stCondLst>
                                            <p:cond delay="663"/>
                                          </p:stCondLst>
                                        </p:cTn>
                                        <p:tgtEl>
                                          <p:spTgt spid="108"/>
                                        </p:tgtEl>
                                        <p:attrNameLst>
                                          <p:attrName>ppt_y</p:attrName>
                                        </p:attrNameLst>
                                      </p:cBhvr>
                                      <p:tavLst>
                                        <p:tav tm="0" fmla="#ppt_y-sin(pi*$)/27">
                                          <p:val>
                                            <p:fltVal val="0"/>
                                          </p:val>
                                        </p:tav>
                                        <p:tav tm="100000">
                                          <p:val>
                                            <p:fltVal val="1"/>
                                          </p:val>
                                        </p:tav>
                                      </p:tavLst>
                                    </p:anim>
                                    <p:anim calcmode="lin" valueType="num">
                                      <p:cBhvr>
                                        <p:cTn id="17" dur="83" tmFilter="0, 0; 0.125,0.2665; 0.25,0.4; 0.375,0.465; 0.5,0.5;  0.625,0.535; 0.75,0.6; 0.875,0.7335; 1,1">
                                          <p:stCondLst>
                                            <p:cond delay="828"/>
                                          </p:stCondLst>
                                        </p:cTn>
                                        <p:tgtEl>
                                          <p:spTgt spid="108"/>
                                        </p:tgtEl>
                                        <p:attrNameLst>
                                          <p:attrName>ppt_y</p:attrName>
                                        </p:attrNameLst>
                                      </p:cBhvr>
                                      <p:tavLst>
                                        <p:tav tm="0" fmla="#ppt_y-sin(pi*$)/81">
                                          <p:val>
                                            <p:fltVal val="0"/>
                                          </p:val>
                                        </p:tav>
                                        <p:tav tm="100000">
                                          <p:val>
                                            <p:fltVal val="1"/>
                                          </p:val>
                                        </p:tav>
                                      </p:tavLst>
                                    </p:anim>
                                    <p:animScale>
                                      <p:cBhvr>
                                        <p:cTn id="18" dur="13">
                                          <p:stCondLst>
                                            <p:cond delay="325"/>
                                          </p:stCondLst>
                                        </p:cTn>
                                        <p:tgtEl>
                                          <p:spTgt spid="108"/>
                                        </p:tgtEl>
                                      </p:cBhvr>
                                      <p:to x="100000" y="60000"/>
                                    </p:animScale>
                                    <p:animScale>
                                      <p:cBhvr>
                                        <p:cTn id="19" dur="83" decel="50000">
                                          <p:stCondLst>
                                            <p:cond delay="339"/>
                                          </p:stCondLst>
                                        </p:cTn>
                                        <p:tgtEl>
                                          <p:spTgt spid="108"/>
                                        </p:tgtEl>
                                      </p:cBhvr>
                                      <p:to x="100000" y="100000"/>
                                    </p:animScale>
                                    <p:animScale>
                                      <p:cBhvr>
                                        <p:cTn id="20" dur="13">
                                          <p:stCondLst>
                                            <p:cond delay="656"/>
                                          </p:stCondLst>
                                        </p:cTn>
                                        <p:tgtEl>
                                          <p:spTgt spid="108"/>
                                        </p:tgtEl>
                                      </p:cBhvr>
                                      <p:to x="100000" y="80000"/>
                                    </p:animScale>
                                    <p:animScale>
                                      <p:cBhvr>
                                        <p:cTn id="21" dur="83" decel="50000">
                                          <p:stCondLst>
                                            <p:cond delay="669"/>
                                          </p:stCondLst>
                                        </p:cTn>
                                        <p:tgtEl>
                                          <p:spTgt spid="108"/>
                                        </p:tgtEl>
                                      </p:cBhvr>
                                      <p:to x="100000" y="100000"/>
                                    </p:animScale>
                                    <p:animScale>
                                      <p:cBhvr>
                                        <p:cTn id="22" dur="13">
                                          <p:stCondLst>
                                            <p:cond delay="821"/>
                                          </p:stCondLst>
                                        </p:cTn>
                                        <p:tgtEl>
                                          <p:spTgt spid="108"/>
                                        </p:tgtEl>
                                      </p:cBhvr>
                                      <p:to x="100000" y="90000"/>
                                    </p:animScale>
                                    <p:animScale>
                                      <p:cBhvr>
                                        <p:cTn id="23" dur="83" decel="50000">
                                          <p:stCondLst>
                                            <p:cond delay="833"/>
                                          </p:stCondLst>
                                        </p:cTn>
                                        <p:tgtEl>
                                          <p:spTgt spid="108"/>
                                        </p:tgtEl>
                                      </p:cBhvr>
                                      <p:to x="100000" y="100000"/>
                                    </p:animScale>
                                    <p:animScale>
                                      <p:cBhvr>
                                        <p:cTn id="24" dur="13">
                                          <p:stCondLst>
                                            <p:cond delay="904"/>
                                          </p:stCondLst>
                                        </p:cTn>
                                        <p:tgtEl>
                                          <p:spTgt spid="108"/>
                                        </p:tgtEl>
                                      </p:cBhvr>
                                      <p:to x="100000" y="95000"/>
                                    </p:animScale>
                                    <p:animScale>
                                      <p:cBhvr>
                                        <p:cTn id="25" dur="83" decel="50000">
                                          <p:stCondLst>
                                            <p:cond delay="917"/>
                                          </p:stCondLst>
                                        </p:cTn>
                                        <p:tgtEl>
                                          <p:spTgt spid="10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9"/>
                                        </p:tgtEl>
                                        <p:attrNameLst>
                                          <p:attrName>style.visibility</p:attrName>
                                        </p:attrNameLst>
                                      </p:cBhvr>
                                      <p:to>
                                        <p:strVal val="visible"/>
                                      </p:to>
                                    </p:set>
                                    <p:anim calcmode="lin" valueType="num">
                                      <p:cBhvr>
                                        <p:cTn id="30" dur="1000" fill="hold"/>
                                        <p:tgtEl>
                                          <p:spTgt spid="109"/>
                                        </p:tgtEl>
                                        <p:attrNameLst>
                                          <p:attrName>ppt_w</p:attrName>
                                        </p:attrNameLst>
                                      </p:cBhvr>
                                      <p:tavLst>
                                        <p:tav tm="0">
                                          <p:val>
                                            <p:fltVal val="0"/>
                                          </p:val>
                                        </p:tav>
                                        <p:tav tm="100000">
                                          <p:val>
                                            <p:strVal val="#ppt_w"/>
                                          </p:val>
                                        </p:tav>
                                      </p:tavLst>
                                    </p:anim>
                                    <p:anim calcmode="lin" valueType="num">
                                      <p:cBhvr>
                                        <p:cTn id="31" dur="1000" fill="hold"/>
                                        <p:tgtEl>
                                          <p:spTgt spid="109"/>
                                        </p:tgtEl>
                                        <p:attrNameLst>
                                          <p:attrName>ppt_h</p:attrName>
                                        </p:attrNameLst>
                                      </p:cBhvr>
                                      <p:tavLst>
                                        <p:tav tm="0">
                                          <p:val>
                                            <p:fltVal val="0"/>
                                          </p:val>
                                        </p:tav>
                                        <p:tav tm="100000">
                                          <p:val>
                                            <p:strVal val="#ppt_h"/>
                                          </p:val>
                                        </p:tav>
                                      </p:tavLst>
                                    </p:anim>
                                    <p:animEffect transition="in" filter="fade">
                                      <p:cBhvr>
                                        <p:cTn id="32" dur="1000"/>
                                        <p:tgtEl>
                                          <p:spTgt spid="10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10"/>
                                        </p:tgtEl>
                                        <p:attrNameLst>
                                          <p:attrName>style.visibility</p:attrName>
                                        </p:attrNameLst>
                                      </p:cBhvr>
                                      <p:to>
                                        <p:strVal val="visible"/>
                                      </p:to>
                                    </p:set>
                                    <p:animEffect transition="in" filter="circle(in)">
                                      <p:cBhvr>
                                        <p:cTn id="37" dur="2000"/>
                                        <p:tgtEl>
                                          <p:spTgt spid="1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circle(in)">
                                      <p:cBhvr>
                                        <p:cTn id="42" dur="2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rotWithShape="1">
          <a:blip r:embed="rId2">
            <a:extLst>
              <a:ext uri="{28A0092B-C50C-407E-A947-70E740481C1C}">
                <a14:useLocalDpi xmlns:a14="http://schemas.microsoft.com/office/drawing/2010/main" val="0"/>
              </a:ext>
            </a:extLst>
          </a:blip>
          <a:srcRect l="191" t="1225" b="15525"/>
          <a:stretch>
            <a:fillRect/>
          </a:stretch>
        </p:blipFill>
        <p:spPr>
          <a:xfrm>
            <a:off x="8624583" y="5879938"/>
            <a:ext cx="3600000" cy="1006660"/>
          </a:xfrm>
          <a:custGeom>
            <a:avLst/>
            <a:gdLst>
              <a:gd name="connsiteX0" fmla="*/ 12168658 w 12168658"/>
              <a:gd name="connsiteY0" fmla="*/ 0 h 3371520"/>
              <a:gd name="connsiteX1" fmla="*/ 12168658 w 12168658"/>
              <a:gd name="connsiteY1" fmla="*/ 3371520 h 3371520"/>
              <a:gd name="connsiteX2" fmla="*/ 0 w 12168658"/>
              <a:gd name="connsiteY2" fmla="*/ 3371520 h 3371520"/>
            </a:gdLst>
            <a:ahLst/>
            <a:cxnLst>
              <a:cxn ang="0">
                <a:pos x="connsiteX0" y="connsiteY0"/>
              </a:cxn>
              <a:cxn ang="0">
                <a:pos x="connsiteX1" y="connsiteY1"/>
              </a:cxn>
              <a:cxn ang="0">
                <a:pos x="connsiteX2" y="connsiteY2"/>
              </a:cxn>
            </a:cxnLst>
            <a:rect l="l" t="t" r="r" b="b"/>
            <a:pathLst>
              <a:path w="12168658" h="3371520">
                <a:moveTo>
                  <a:pt x="12168658" y="0"/>
                </a:moveTo>
                <a:lnTo>
                  <a:pt x="12168658" y="3371520"/>
                </a:lnTo>
                <a:lnTo>
                  <a:pt x="0" y="3371520"/>
                </a:lnTo>
                <a:close/>
              </a:path>
            </a:pathLst>
          </a:custGeom>
        </p:spPr>
      </p:pic>
      <p:sp>
        <p:nvSpPr>
          <p:cNvPr id="4" name="矩形 3"/>
          <p:cNvSpPr/>
          <p:nvPr/>
        </p:nvSpPr>
        <p:spPr>
          <a:xfrm>
            <a:off x="1023815" y="915887"/>
            <a:ext cx="2087431" cy="5232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4D4398"/>
                </a:solidFill>
                <a:latin typeface="微软雅黑" panose="020B0503020204020204" pitchFamily="34" charset="-122"/>
                <a:ea typeface="微软雅黑" panose="020B0503020204020204" pitchFamily="34" charset="-122"/>
              </a:rPr>
              <a:t> 案例研讨会</a:t>
            </a:r>
          </a:p>
        </p:txBody>
      </p:sp>
      <p:pic>
        <p:nvPicPr>
          <p:cNvPr id="11" name="Picture 2">
            <a:extLst>
              <a:ext uri="{FF2B5EF4-FFF2-40B4-BE49-F238E27FC236}">
                <a16:creationId xmlns:a16="http://schemas.microsoft.com/office/drawing/2014/main" id="{4002D91E-D2FC-45AB-8DF8-1A5BD11BF8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2002" y="3950855"/>
            <a:ext cx="5355512" cy="1682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
            <a:extLst>
              <a:ext uri="{FF2B5EF4-FFF2-40B4-BE49-F238E27FC236}">
                <a16:creationId xmlns:a16="http://schemas.microsoft.com/office/drawing/2014/main" id="{08EF1898-4D01-40A4-8448-E765E305B633}"/>
              </a:ext>
            </a:extLst>
          </p:cNvPr>
          <p:cNvSpPr txBox="1"/>
          <p:nvPr/>
        </p:nvSpPr>
        <p:spPr>
          <a:xfrm>
            <a:off x="6805355" y="4087685"/>
            <a:ext cx="4412854" cy="1545872"/>
          </a:xfrm>
          <a:prstGeom prst="rect">
            <a:avLst/>
          </a:prstGeom>
          <a:noFill/>
        </p:spPr>
        <p:txBody>
          <a:bodyPr wrap="square" rtlCol="0">
            <a:spAutoFit/>
          </a:bodyPr>
          <a:lstStyle/>
          <a:p>
            <a:pPr>
              <a:lnSpc>
                <a:spcPct val="120000"/>
              </a:lnSpc>
            </a:pPr>
            <a:r>
              <a:rPr lang="en-US" altLang="zh-CN" sz="2000" dirty="0">
                <a:latin typeface="+mn-ea"/>
              </a:rPr>
              <a:t>2019</a:t>
            </a:r>
            <a:r>
              <a:rPr lang="zh-CN" altLang="en-US" sz="2000" dirty="0">
                <a:latin typeface="+mn-ea"/>
              </a:rPr>
              <a:t>年春季</a:t>
            </a:r>
            <a:endParaRPr lang="en-US" altLang="zh-CN" sz="2000" dirty="0">
              <a:latin typeface="+mn-ea"/>
            </a:endParaRPr>
          </a:p>
          <a:p>
            <a:pPr>
              <a:lnSpc>
                <a:spcPct val="120000"/>
              </a:lnSpc>
            </a:pPr>
            <a:r>
              <a:rPr lang="zh-CN" altLang="en-US" sz="2000" dirty="0">
                <a:latin typeface="+mn-ea"/>
              </a:rPr>
              <a:t>中国工商管理案例教学及开发研讨会   </a:t>
            </a:r>
            <a:endParaRPr lang="en-US" altLang="zh-CN" sz="2000" dirty="0">
              <a:latin typeface="+mn-ea"/>
            </a:endParaRPr>
          </a:p>
          <a:p>
            <a:pPr>
              <a:lnSpc>
                <a:spcPct val="120000"/>
              </a:lnSpc>
            </a:pPr>
            <a:endParaRPr lang="en-US" altLang="zh-CN" sz="2000" dirty="0">
              <a:latin typeface="+mn-ea"/>
            </a:endParaRPr>
          </a:p>
          <a:p>
            <a:pPr>
              <a:lnSpc>
                <a:spcPct val="120000"/>
              </a:lnSpc>
            </a:pPr>
            <a:r>
              <a:rPr lang="zh-CN" altLang="en-US" sz="2000" dirty="0">
                <a:latin typeface="+mn-ea"/>
              </a:rPr>
              <a:t>浙江大学管理学院</a:t>
            </a:r>
          </a:p>
        </p:txBody>
      </p:sp>
      <p:sp>
        <p:nvSpPr>
          <p:cNvPr id="10" name="直角三角形 9">
            <a:extLst>
              <a:ext uri="{FF2B5EF4-FFF2-40B4-BE49-F238E27FC236}">
                <a16:creationId xmlns:a16="http://schemas.microsoft.com/office/drawing/2014/main" id="{B2EFC136-21BA-449C-801B-9E847EFBD729}"/>
              </a:ext>
            </a:extLst>
          </p:cNvPr>
          <p:cNvSpPr/>
          <p:nvPr/>
        </p:nvSpPr>
        <p:spPr>
          <a:xfrm flipH="1">
            <a:off x="8624583" y="5879938"/>
            <a:ext cx="3600000" cy="1006659"/>
          </a:xfrm>
          <a:prstGeom prst="rtTriangle">
            <a:avLst/>
          </a:prstGeom>
          <a:solidFill>
            <a:srgbClr val="A66BD3">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a:extLst>
              <a:ext uri="{FF2B5EF4-FFF2-40B4-BE49-F238E27FC236}">
                <a16:creationId xmlns:a16="http://schemas.microsoft.com/office/drawing/2014/main" id="{ECE65D80-D7C6-4F07-92F9-2901E2271541}"/>
              </a:ext>
            </a:extLst>
          </p:cNvPr>
          <p:cNvPicPr>
            <a:picLocks noChangeAspect="1"/>
          </p:cNvPicPr>
          <p:nvPr/>
        </p:nvPicPr>
        <p:blipFill rotWithShape="1">
          <a:blip r:embed="rId2">
            <a:extLst>
              <a:ext uri="{28A0092B-C50C-407E-A947-70E740481C1C}">
                <a14:useLocalDpi xmlns:a14="http://schemas.microsoft.com/office/drawing/2010/main" val="0"/>
              </a:ext>
            </a:extLst>
          </a:blip>
          <a:srcRect l="191" t="1225" b="15525"/>
          <a:stretch>
            <a:fillRect/>
          </a:stretch>
        </p:blipFill>
        <p:spPr>
          <a:xfrm flipH="1">
            <a:off x="-19760" y="5294666"/>
            <a:ext cx="12211760" cy="1587925"/>
          </a:xfrm>
          <a:custGeom>
            <a:avLst/>
            <a:gdLst>
              <a:gd name="connsiteX0" fmla="*/ 12168658 w 12168658"/>
              <a:gd name="connsiteY0" fmla="*/ 0 h 3371520"/>
              <a:gd name="connsiteX1" fmla="*/ 12168658 w 12168658"/>
              <a:gd name="connsiteY1" fmla="*/ 3371520 h 3371520"/>
              <a:gd name="connsiteX2" fmla="*/ 0 w 12168658"/>
              <a:gd name="connsiteY2" fmla="*/ 3371520 h 3371520"/>
            </a:gdLst>
            <a:ahLst/>
            <a:cxnLst>
              <a:cxn ang="0">
                <a:pos x="connsiteX0" y="connsiteY0"/>
              </a:cxn>
              <a:cxn ang="0">
                <a:pos x="connsiteX1" y="connsiteY1"/>
              </a:cxn>
              <a:cxn ang="0">
                <a:pos x="connsiteX2" y="connsiteY2"/>
              </a:cxn>
            </a:cxnLst>
            <a:rect l="l" t="t" r="r" b="b"/>
            <a:pathLst>
              <a:path w="12168658" h="3371520">
                <a:moveTo>
                  <a:pt x="12168658" y="0"/>
                </a:moveTo>
                <a:lnTo>
                  <a:pt x="12168658" y="3371520"/>
                </a:lnTo>
                <a:lnTo>
                  <a:pt x="0" y="3371520"/>
                </a:lnTo>
                <a:close/>
              </a:path>
            </a:pathLst>
          </a:custGeom>
        </p:spPr>
      </p:pic>
      <p:pic>
        <p:nvPicPr>
          <p:cNvPr id="7" name="图片 6">
            <a:extLst>
              <a:ext uri="{FF2B5EF4-FFF2-40B4-BE49-F238E27FC236}">
                <a16:creationId xmlns:a16="http://schemas.microsoft.com/office/drawing/2014/main" id="{01D0FEAD-FE73-460E-A9E7-74073DF24A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2784" y="1628980"/>
            <a:ext cx="5355512" cy="2114372"/>
          </a:xfrm>
          <a:prstGeom prst="rect">
            <a:avLst/>
          </a:prstGeom>
        </p:spPr>
      </p:pic>
      <p:sp>
        <p:nvSpPr>
          <p:cNvPr id="14" name="TextBox 1">
            <a:extLst>
              <a:ext uri="{FF2B5EF4-FFF2-40B4-BE49-F238E27FC236}">
                <a16:creationId xmlns:a16="http://schemas.microsoft.com/office/drawing/2014/main" id="{8D8E6ED2-714F-47EC-8D8A-3C7F2868079D}"/>
              </a:ext>
            </a:extLst>
          </p:cNvPr>
          <p:cNvSpPr txBox="1"/>
          <p:nvPr/>
        </p:nvSpPr>
        <p:spPr>
          <a:xfrm>
            <a:off x="6805355" y="2838651"/>
            <a:ext cx="4412854" cy="807209"/>
          </a:xfrm>
          <a:prstGeom prst="rect">
            <a:avLst/>
          </a:prstGeom>
          <a:noFill/>
        </p:spPr>
        <p:txBody>
          <a:bodyPr wrap="square" rtlCol="0">
            <a:spAutoFit/>
          </a:bodyPr>
          <a:lstStyle/>
          <a:p>
            <a:pPr>
              <a:lnSpc>
                <a:spcPct val="120000"/>
              </a:lnSpc>
            </a:pPr>
            <a:r>
              <a:rPr lang="en-US" altLang="zh-CN" sz="2000" dirty="0">
                <a:latin typeface="+mn-ea"/>
              </a:rPr>
              <a:t>2021</a:t>
            </a:r>
            <a:r>
              <a:rPr lang="zh-CN" altLang="en-US" sz="2000" dirty="0">
                <a:latin typeface="+mn-ea"/>
              </a:rPr>
              <a:t>年线上</a:t>
            </a:r>
            <a:endParaRPr lang="en-US" altLang="zh-CN" sz="2000" dirty="0">
              <a:latin typeface="+mn-ea"/>
            </a:endParaRPr>
          </a:p>
          <a:p>
            <a:pPr>
              <a:lnSpc>
                <a:spcPct val="120000"/>
              </a:lnSpc>
            </a:pPr>
            <a:r>
              <a:rPr lang="zh-CN" altLang="en-US" sz="2000" dirty="0">
                <a:latin typeface="+mn-ea"/>
              </a:rPr>
              <a:t>中国工商管理案例论坛</a:t>
            </a:r>
            <a:endParaRPr lang="en-US" altLang="zh-CN" sz="2000" dirty="0">
              <a:latin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a:extLst>
              <a:ext uri="{FF2B5EF4-FFF2-40B4-BE49-F238E27FC236}">
                <a16:creationId xmlns:a16="http://schemas.microsoft.com/office/drawing/2014/main" id="{1BD68DF1-9498-412B-9134-E2F04339B4C6}"/>
              </a:ext>
            </a:extLst>
          </p:cNvPr>
          <p:cNvPicPr>
            <a:picLocks noChangeAspect="1"/>
          </p:cNvPicPr>
          <p:nvPr/>
        </p:nvPicPr>
        <p:blipFill rotWithShape="1">
          <a:blip r:embed="rId3">
            <a:extLst>
              <a:ext uri="{28A0092B-C50C-407E-A947-70E740481C1C}">
                <a14:useLocalDpi xmlns:a14="http://schemas.microsoft.com/office/drawing/2010/main" val="0"/>
              </a:ext>
            </a:extLst>
          </a:blip>
          <a:srcRect r="422" b="9959"/>
          <a:stretch/>
        </p:blipFill>
        <p:spPr>
          <a:xfrm flipH="1">
            <a:off x="0" y="1"/>
            <a:ext cx="12192000" cy="6890202"/>
          </a:xfrm>
          <a:prstGeom prst="rect">
            <a:avLst/>
          </a:prstGeom>
        </p:spPr>
      </p:pic>
      <p:sp>
        <p:nvSpPr>
          <p:cNvPr id="75" name="矩形 74">
            <a:extLst>
              <a:ext uri="{FF2B5EF4-FFF2-40B4-BE49-F238E27FC236}">
                <a16:creationId xmlns:a16="http://schemas.microsoft.com/office/drawing/2014/main" id="{533B6B40-50D0-4552-87FE-55E34B45A155}"/>
              </a:ext>
            </a:extLst>
          </p:cNvPr>
          <p:cNvSpPr/>
          <p:nvPr/>
        </p:nvSpPr>
        <p:spPr>
          <a:xfrm>
            <a:off x="-91917" y="-9154"/>
            <a:ext cx="12330113" cy="6890201"/>
          </a:xfrm>
          <a:prstGeom prst="rect">
            <a:avLst/>
          </a:prstGeom>
          <a:gradFill flip="none" rotWithShape="1">
            <a:gsLst>
              <a:gs pos="0">
                <a:schemeClr val="bg1">
                  <a:alpha val="33000"/>
                  <a:lumMod val="57000"/>
                </a:schemeClr>
              </a:gs>
              <a:gs pos="59000">
                <a:srgbClr val="220A35">
                  <a:lumMod val="52000"/>
                  <a:alpha val="66000"/>
                </a:srgbClr>
              </a:gs>
              <a:gs pos="28000">
                <a:srgbClr val="491673">
                  <a:alpha val="44000"/>
                  <a:lumMod val="50000"/>
                </a:srgbClr>
              </a:gs>
              <a:gs pos="100000">
                <a:srgbClr val="280C40">
                  <a:lumMod val="74000"/>
                  <a:alpha val="79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84" name="图片 83">
            <a:extLst>
              <a:ext uri="{FF2B5EF4-FFF2-40B4-BE49-F238E27FC236}">
                <a16:creationId xmlns:a16="http://schemas.microsoft.com/office/drawing/2014/main" id="{B4B99969-D21F-4EB7-A8F1-55D3544E843D}"/>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26" t="-4970" b="-1"/>
          <a:stretch/>
        </p:blipFill>
        <p:spPr>
          <a:xfrm>
            <a:off x="3067272" y="664831"/>
            <a:ext cx="1976870" cy="414315"/>
          </a:xfrm>
          <a:prstGeom prst="rect">
            <a:avLst/>
          </a:prstGeom>
          <a:effectLst/>
        </p:spPr>
      </p:pic>
      <p:pic>
        <p:nvPicPr>
          <p:cNvPr id="88" name="图片 87">
            <a:extLst>
              <a:ext uri="{FF2B5EF4-FFF2-40B4-BE49-F238E27FC236}">
                <a16:creationId xmlns:a16="http://schemas.microsoft.com/office/drawing/2014/main" id="{C882644E-A6BD-4B7F-B802-E030BD45EC1C}"/>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76756" y="613753"/>
            <a:ext cx="1758777" cy="526628"/>
          </a:xfrm>
          <a:prstGeom prst="rect">
            <a:avLst/>
          </a:prstGeom>
        </p:spPr>
      </p:pic>
      <p:sp>
        <p:nvSpPr>
          <p:cNvPr id="89" name="矩形 88">
            <a:extLst>
              <a:ext uri="{FF2B5EF4-FFF2-40B4-BE49-F238E27FC236}">
                <a16:creationId xmlns:a16="http://schemas.microsoft.com/office/drawing/2014/main" id="{AEC06343-B12F-475C-A4F8-442B77DC0BDB}"/>
              </a:ext>
            </a:extLst>
          </p:cNvPr>
          <p:cNvSpPr/>
          <p:nvPr/>
        </p:nvSpPr>
        <p:spPr>
          <a:xfrm>
            <a:off x="2818763" y="664831"/>
            <a:ext cx="45719"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6994568E-AD38-43DC-A3D1-08805D7451E5}"/>
              </a:ext>
            </a:extLst>
          </p:cNvPr>
          <p:cNvGrpSpPr/>
          <p:nvPr/>
        </p:nvGrpSpPr>
        <p:grpSpPr>
          <a:xfrm>
            <a:off x="1037428" y="2866614"/>
            <a:ext cx="2190750" cy="857056"/>
            <a:chOff x="3521747" y="1043441"/>
            <a:chExt cx="2190750" cy="857056"/>
          </a:xfrm>
        </p:grpSpPr>
        <p:sp>
          <p:nvSpPr>
            <p:cNvPr id="13" name="矩形: 圆角 12">
              <a:extLst>
                <a:ext uri="{FF2B5EF4-FFF2-40B4-BE49-F238E27FC236}">
                  <a16:creationId xmlns:a16="http://schemas.microsoft.com/office/drawing/2014/main" id="{57E181FA-DD62-42D3-8AAA-3B2E887853AA}"/>
                </a:ext>
              </a:extLst>
            </p:cNvPr>
            <p:cNvSpPr/>
            <p:nvPr/>
          </p:nvSpPr>
          <p:spPr>
            <a:xfrm>
              <a:off x="3521747" y="1043441"/>
              <a:ext cx="2190750" cy="857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D0975FF2-9084-4AF4-8204-97D90142B0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0890" y="1092932"/>
              <a:ext cx="1772463" cy="749526"/>
            </a:xfrm>
            <a:prstGeom prst="rect">
              <a:avLst/>
            </a:prstGeom>
          </p:spPr>
        </p:pic>
      </p:grpSp>
      <p:grpSp>
        <p:nvGrpSpPr>
          <p:cNvPr id="15" name="组合 14">
            <a:extLst>
              <a:ext uri="{FF2B5EF4-FFF2-40B4-BE49-F238E27FC236}">
                <a16:creationId xmlns:a16="http://schemas.microsoft.com/office/drawing/2014/main" id="{C7606A84-5E68-426C-B741-E8DE5D5EDCEC}"/>
              </a:ext>
            </a:extLst>
          </p:cNvPr>
          <p:cNvGrpSpPr/>
          <p:nvPr/>
        </p:nvGrpSpPr>
        <p:grpSpPr>
          <a:xfrm>
            <a:off x="3652550" y="2866614"/>
            <a:ext cx="2190750" cy="857056"/>
            <a:chOff x="6073848" y="125962"/>
            <a:chExt cx="2190750" cy="857056"/>
          </a:xfrm>
        </p:grpSpPr>
        <p:sp>
          <p:nvSpPr>
            <p:cNvPr id="16" name="矩形: 圆角 15">
              <a:extLst>
                <a:ext uri="{FF2B5EF4-FFF2-40B4-BE49-F238E27FC236}">
                  <a16:creationId xmlns:a16="http://schemas.microsoft.com/office/drawing/2014/main" id="{E1D38C71-58C2-4CC7-9C66-A04CFCBDA720}"/>
                </a:ext>
              </a:extLst>
            </p:cNvPr>
            <p:cNvSpPr/>
            <p:nvPr/>
          </p:nvSpPr>
          <p:spPr>
            <a:xfrm>
              <a:off x="6073848" y="125962"/>
              <a:ext cx="2190750" cy="857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a:extLst>
                <a:ext uri="{FF2B5EF4-FFF2-40B4-BE49-F238E27FC236}">
                  <a16:creationId xmlns:a16="http://schemas.microsoft.com/office/drawing/2014/main" id="{589CFF64-84D2-4E3C-9A68-0FFF77EB34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36637" y="181196"/>
              <a:ext cx="2014613" cy="796825"/>
            </a:xfrm>
            <a:prstGeom prst="rect">
              <a:avLst/>
            </a:prstGeom>
          </p:spPr>
        </p:pic>
      </p:grpSp>
      <p:sp>
        <p:nvSpPr>
          <p:cNvPr id="19" name="矩形: 圆角 18">
            <a:extLst>
              <a:ext uri="{FF2B5EF4-FFF2-40B4-BE49-F238E27FC236}">
                <a16:creationId xmlns:a16="http://schemas.microsoft.com/office/drawing/2014/main" id="{EF8D11A4-3619-4C0F-B13C-69572B166CBA}"/>
              </a:ext>
            </a:extLst>
          </p:cNvPr>
          <p:cNvSpPr/>
          <p:nvPr/>
        </p:nvSpPr>
        <p:spPr>
          <a:xfrm>
            <a:off x="6252817" y="2866614"/>
            <a:ext cx="2190750" cy="857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3F8EB0F1-5E45-4EC6-B20B-B99EB2116826}"/>
              </a:ext>
            </a:extLst>
          </p:cNvPr>
          <p:cNvGrpSpPr/>
          <p:nvPr/>
        </p:nvGrpSpPr>
        <p:grpSpPr>
          <a:xfrm>
            <a:off x="8915585" y="2866614"/>
            <a:ext cx="2190750" cy="857056"/>
            <a:chOff x="3517230" y="2400052"/>
            <a:chExt cx="2190750" cy="857056"/>
          </a:xfrm>
        </p:grpSpPr>
        <p:sp>
          <p:nvSpPr>
            <p:cNvPr id="22" name="矩形: 圆角 21">
              <a:extLst>
                <a:ext uri="{FF2B5EF4-FFF2-40B4-BE49-F238E27FC236}">
                  <a16:creationId xmlns:a16="http://schemas.microsoft.com/office/drawing/2014/main" id="{83E7619E-30BF-41F1-A7F4-2043C75C39CD}"/>
                </a:ext>
              </a:extLst>
            </p:cNvPr>
            <p:cNvSpPr/>
            <p:nvPr/>
          </p:nvSpPr>
          <p:spPr>
            <a:xfrm>
              <a:off x="3517230" y="2400052"/>
              <a:ext cx="2190750" cy="857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a:extLst>
                <a:ext uri="{FF2B5EF4-FFF2-40B4-BE49-F238E27FC236}">
                  <a16:creationId xmlns:a16="http://schemas.microsoft.com/office/drawing/2014/main" id="{AE3E12E0-C2E9-43DB-A5CC-6EEDEC56C1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5014" y="2529065"/>
              <a:ext cx="1583494" cy="612000"/>
            </a:xfrm>
            <a:prstGeom prst="rect">
              <a:avLst/>
            </a:prstGeom>
          </p:spPr>
        </p:pic>
      </p:grpSp>
      <p:grpSp>
        <p:nvGrpSpPr>
          <p:cNvPr id="24" name="组合 23">
            <a:extLst>
              <a:ext uri="{FF2B5EF4-FFF2-40B4-BE49-F238E27FC236}">
                <a16:creationId xmlns:a16="http://schemas.microsoft.com/office/drawing/2014/main" id="{8BFF49DA-1D99-4C9E-8722-CF18A1588E8B}"/>
              </a:ext>
            </a:extLst>
          </p:cNvPr>
          <p:cNvGrpSpPr/>
          <p:nvPr/>
        </p:nvGrpSpPr>
        <p:grpSpPr>
          <a:xfrm>
            <a:off x="1037428" y="4011146"/>
            <a:ext cx="2190750" cy="857056"/>
            <a:chOff x="5868707" y="2452226"/>
            <a:chExt cx="2190750" cy="857056"/>
          </a:xfrm>
        </p:grpSpPr>
        <p:sp>
          <p:nvSpPr>
            <p:cNvPr id="25" name="矩形: 圆角 24">
              <a:extLst>
                <a:ext uri="{FF2B5EF4-FFF2-40B4-BE49-F238E27FC236}">
                  <a16:creationId xmlns:a16="http://schemas.microsoft.com/office/drawing/2014/main" id="{574DE258-4F9B-43FD-88FA-3B308F437329}"/>
                </a:ext>
              </a:extLst>
            </p:cNvPr>
            <p:cNvSpPr/>
            <p:nvPr/>
          </p:nvSpPr>
          <p:spPr>
            <a:xfrm>
              <a:off x="5868707" y="2452226"/>
              <a:ext cx="2190750" cy="857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07860D66-F574-4D53-B313-D04513E107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06937" y="2547476"/>
              <a:ext cx="1566377" cy="612000"/>
            </a:xfrm>
            <a:prstGeom prst="rect">
              <a:avLst/>
            </a:prstGeom>
          </p:spPr>
        </p:pic>
      </p:grpSp>
      <p:grpSp>
        <p:nvGrpSpPr>
          <p:cNvPr id="27" name="组合 26">
            <a:extLst>
              <a:ext uri="{FF2B5EF4-FFF2-40B4-BE49-F238E27FC236}">
                <a16:creationId xmlns:a16="http://schemas.microsoft.com/office/drawing/2014/main" id="{16E178B9-B090-43E0-A322-19F6D73456A5}"/>
              </a:ext>
            </a:extLst>
          </p:cNvPr>
          <p:cNvGrpSpPr/>
          <p:nvPr/>
        </p:nvGrpSpPr>
        <p:grpSpPr>
          <a:xfrm>
            <a:off x="3652550" y="4011146"/>
            <a:ext cx="2190750" cy="873202"/>
            <a:chOff x="8437340" y="-586342"/>
            <a:chExt cx="2190750" cy="873202"/>
          </a:xfrm>
        </p:grpSpPr>
        <p:sp>
          <p:nvSpPr>
            <p:cNvPr id="28" name="矩形: 圆角 27">
              <a:extLst>
                <a:ext uri="{FF2B5EF4-FFF2-40B4-BE49-F238E27FC236}">
                  <a16:creationId xmlns:a16="http://schemas.microsoft.com/office/drawing/2014/main" id="{CBAA1EF0-4F6A-4EFB-A44A-8C899F402ECD}"/>
                </a:ext>
              </a:extLst>
            </p:cNvPr>
            <p:cNvSpPr/>
            <p:nvPr/>
          </p:nvSpPr>
          <p:spPr>
            <a:xfrm>
              <a:off x="8437340" y="-570196"/>
              <a:ext cx="2190750" cy="857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9" name="图片 28">
              <a:extLst>
                <a:ext uri="{FF2B5EF4-FFF2-40B4-BE49-F238E27FC236}">
                  <a16:creationId xmlns:a16="http://schemas.microsoft.com/office/drawing/2014/main" id="{A844EE6D-2625-440A-8C61-FEC9DFF06E1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88099" y="-586342"/>
              <a:ext cx="1988509" cy="756000"/>
            </a:xfrm>
            <a:prstGeom prst="rect">
              <a:avLst/>
            </a:prstGeom>
          </p:spPr>
        </p:pic>
      </p:grpSp>
      <p:grpSp>
        <p:nvGrpSpPr>
          <p:cNvPr id="30" name="组合 29">
            <a:extLst>
              <a:ext uri="{FF2B5EF4-FFF2-40B4-BE49-F238E27FC236}">
                <a16:creationId xmlns:a16="http://schemas.microsoft.com/office/drawing/2014/main" id="{9190914A-46F6-4042-AF1F-9C3883D40ED1}"/>
              </a:ext>
            </a:extLst>
          </p:cNvPr>
          <p:cNvGrpSpPr/>
          <p:nvPr/>
        </p:nvGrpSpPr>
        <p:grpSpPr>
          <a:xfrm>
            <a:off x="6252817" y="4011146"/>
            <a:ext cx="2190750" cy="857056"/>
            <a:chOff x="231123" y="-139876"/>
            <a:chExt cx="2190750" cy="857056"/>
          </a:xfrm>
        </p:grpSpPr>
        <p:sp>
          <p:nvSpPr>
            <p:cNvPr id="31" name="矩形: 圆角 30">
              <a:extLst>
                <a:ext uri="{FF2B5EF4-FFF2-40B4-BE49-F238E27FC236}">
                  <a16:creationId xmlns:a16="http://schemas.microsoft.com/office/drawing/2014/main" id="{DA503C85-FB77-46D9-9624-6EF322699529}"/>
                </a:ext>
              </a:extLst>
            </p:cNvPr>
            <p:cNvSpPr/>
            <p:nvPr/>
          </p:nvSpPr>
          <p:spPr>
            <a:xfrm>
              <a:off x="231123" y="-139876"/>
              <a:ext cx="2190750" cy="857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a:extLst>
                <a:ext uri="{FF2B5EF4-FFF2-40B4-BE49-F238E27FC236}">
                  <a16:creationId xmlns:a16="http://schemas.microsoft.com/office/drawing/2014/main" id="{E26B265E-795F-4E52-9608-2883299F9F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069" y="-33762"/>
              <a:ext cx="1699047" cy="612000"/>
            </a:xfrm>
            <a:prstGeom prst="rect">
              <a:avLst/>
            </a:prstGeom>
          </p:spPr>
        </p:pic>
      </p:grpSp>
      <p:grpSp>
        <p:nvGrpSpPr>
          <p:cNvPr id="33" name="组合 32">
            <a:extLst>
              <a:ext uri="{FF2B5EF4-FFF2-40B4-BE49-F238E27FC236}">
                <a16:creationId xmlns:a16="http://schemas.microsoft.com/office/drawing/2014/main" id="{F94E26DF-6BA7-496C-AD15-2AAFE5FF6C2A}"/>
              </a:ext>
            </a:extLst>
          </p:cNvPr>
          <p:cNvGrpSpPr/>
          <p:nvPr/>
        </p:nvGrpSpPr>
        <p:grpSpPr>
          <a:xfrm>
            <a:off x="8915585" y="4011146"/>
            <a:ext cx="2190750" cy="857056"/>
            <a:chOff x="-216815" y="2205297"/>
            <a:chExt cx="2190750" cy="857056"/>
          </a:xfrm>
        </p:grpSpPr>
        <p:sp>
          <p:nvSpPr>
            <p:cNvPr id="34" name="矩形: 圆角 33">
              <a:extLst>
                <a:ext uri="{FF2B5EF4-FFF2-40B4-BE49-F238E27FC236}">
                  <a16:creationId xmlns:a16="http://schemas.microsoft.com/office/drawing/2014/main" id="{4999225D-E150-47DE-B165-6DC3C5BBF4ED}"/>
                </a:ext>
              </a:extLst>
            </p:cNvPr>
            <p:cNvSpPr/>
            <p:nvPr/>
          </p:nvSpPr>
          <p:spPr>
            <a:xfrm>
              <a:off x="-216815" y="2205297"/>
              <a:ext cx="2190750" cy="857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a:extLst>
                <a:ext uri="{FF2B5EF4-FFF2-40B4-BE49-F238E27FC236}">
                  <a16:creationId xmlns:a16="http://schemas.microsoft.com/office/drawing/2014/main" id="{0F3759DB-85D2-4701-9A03-09602E49D1A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424" y="2319964"/>
              <a:ext cx="1589458" cy="647471"/>
            </a:xfrm>
            <a:prstGeom prst="rect">
              <a:avLst/>
            </a:prstGeom>
          </p:spPr>
        </p:pic>
      </p:grpSp>
      <p:grpSp>
        <p:nvGrpSpPr>
          <p:cNvPr id="36" name="组合 35">
            <a:extLst>
              <a:ext uri="{FF2B5EF4-FFF2-40B4-BE49-F238E27FC236}">
                <a16:creationId xmlns:a16="http://schemas.microsoft.com/office/drawing/2014/main" id="{784FAB0D-153A-4E68-A0F1-1463D52634BE}"/>
              </a:ext>
            </a:extLst>
          </p:cNvPr>
          <p:cNvGrpSpPr/>
          <p:nvPr/>
        </p:nvGrpSpPr>
        <p:grpSpPr>
          <a:xfrm>
            <a:off x="6289097" y="5167729"/>
            <a:ext cx="2190750" cy="857056"/>
            <a:chOff x="-456130" y="4043457"/>
            <a:chExt cx="2190750" cy="857056"/>
          </a:xfrm>
        </p:grpSpPr>
        <p:sp>
          <p:nvSpPr>
            <p:cNvPr id="37" name="矩形: 圆角 36">
              <a:extLst>
                <a:ext uri="{FF2B5EF4-FFF2-40B4-BE49-F238E27FC236}">
                  <a16:creationId xmlns:a16="http://schemas.microsoft.com/office/drawing/2014/main" id="{7D7B5D55-852C-4A28-90CB-B8BED32C06FE}"/>
                </a:ext>
              </a:extLst>
            </p:cNvPr>
            <p:cNvSpPr/>
            <p:nvPr/>
          </p:nvSpPr>
          <p:spPr>
            <a:xfrm>
              <a:off x="-456130" y="4043457"/>
              <a:ext cx="2190750" cy="857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片 37">
              <a:extLst>
                <a:ext uri="{FF2B5EF4-FFF2-40B4-BE49-F238E27FC236}">
                  <a16:creationId xmlns:a16="http://schemas.microsoft.com/office/drawing/2014/main" id="{0937182D-8C2C-4511-B541-1092591C604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3689" y="4165985"/>
              <a:ext cx="1925868" cy="612000"/>
            </a:xfrm>
            <a:prstGeom prst="rect">
              <a:avLst/>
            </a:prstGeom>
          </p:spPr>
        </p:pic>
      </p:grpSp>
      <p:grpSp>
        <p:nvGrpSpPr>
          <p:cNvPr id="39" name="组合 38">
            <a:extLst>
              <a:ext uri="{FF2B5EF4-FFF2-40B4-BE49-F238E27FC236}">
                <a16:creationId xmlns:a16="http://schemas.microsoft.com/office/drawing/2014/main" id="{DE60467D-FEB1-4CD3-A65D-75B6CFE12AB6}"/>
              </a:ext>
            </a:extLst>
          </p:cNvPr>
          <p:cNvGrpSpPr/>
          <p:nvPr/>
        </p:nvGrpSpPr>
        <p:grpSpPr>
          <a:xfrm>
            <a:off x="1037428" y="5167729"/>
            <a:ext cx="2190750" cy="857056"/>
            <a:chOff x="-25266" y="6065559"/>
            <a:chExt cx="2190750" cy="857056"/>
          </a:xfrm>
        </p:grpSpPr>
        <p:sp>
          <p:nvSpPr>
            <p:cNvPr id="40" name="矩形: 圆角 39">
              <a:extLst>
                <a:ext uri="{FF2B5EF4-FFF2-40B4-BE49-F238E27FC236}">
                  <a16:creationId xmlns:a16="http://schemas.microsoft.com/office/drawing/2014/main" id="{2E30967E-5901-4036-85AD-947EACADABAF}"/>
                </a:ext>
              </a:extLst>
            </p:cNvPr>
            <p:cNvSpPr/>
            <p:nvPr/>
          </p:nvSpPr>
          <p:spPr>
            <a:xfrm>
              <a:off x="-25266" y="6065559"/>
              <a:ext cx="2190750" cy="857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 name="图片 40">
              <a:extLst>
                <a:ext uri="{FF2B5EF4-FFF2-40B4-BE49-F238E27FC236}">
                  <a16:creationId xmlns:a16="http://schemas.microsoft.com/office/drawing/2014/main" id="{2E21EF5A-D261-4D05-9343-22A01CF2D34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2283" y="6174776"/>
              <a:ext cx="1571351" cy="612000"/>
            </a:xfrm>
            <a:prstGeom prst="rect">
              <a:avLst/>
            </a:prstGeom>
          </p:spPr>
        </p:pic>
      </p:grpSp>
      <p:sp>
        <p:nvSpPr>
          <p:cNvPr id="43" name="矩形: 圆角 42">
            <a:extLst>
              <a:ext uri="{FF2B5EF4-FFF2-40B4-BE49-F238E27FC236}">
                <a16:creationId xmlns:a16="http://schemas.microsoft.com/office/drawing/2014/main" id="{363664CC-4517-4C15-BE3F-FC7271E092F2}"/>
              </a:ext>
            </a:extLst>
          </p:cNvPr>
          <p:cNvSpPr/>
          <p:nvPr/>
        </p:nvSpPr>
        <p:spPr>
          <a:xfrm>
            <a:off x="8915585" y="5167729"/>
            <a:ext cx="2190750" cy="857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5" name="组合 44">
            <a:extLst>
              <a:ext uri="{FF2B5EF4-FFF2-40B4-BE49-F238E27FC236}">
                <a16:creationId xmlns:a16="http://schemas.microsoft.com/office/drawing/2014/main" id="{6E56BB64-AAB4-484A-AAA1-5BBB81205E21}"/>
              </a:ext>
            </a:extLst>
          </p:cNvPr>
          <p:cNvGrpSpPr/>
          <p:nvPr/>
        </p:nvGrpSpPr>
        <p:grpSpPr>
          <a:xfrm>
            <a:off x="3652550" y="5167729"/>
            <a:ext cx="2190750" cy="857056"/>
            <a:chOff x="6136637" y="6491340"/>
            <a:chExt cx="2190750" cy="857056"/>
          </a:xfrm>
        </p:grpSpPr>
        <p:sp>
          <p:nvSpPr>
            <p:cNvPr id="46" name="矩形: 圆角 45">
              <a:extLst>
                <a:ext uri="{FF2B5EF4-FFF2-40B4-BE49-F238E27FC236}">
                  <a16:creationId xmlns:a16="http://schemas.microsoft.com/office/drawing/2014/main" id="{0FC6C4D6-25BE-45EA-A03E-C0BA337D0BBD}"/>
                </a:ext>
              </a:extLst>
            </p:cNvPr>
            <p:cNvSpPr/>
            <p:nvPr/>
          </p:nvSpPr>
          <p:spPr>
            <a:xfrm>
              <a:off x="6136637" y="6491340"/>
              <a:ext cx="2190750" cy="857056"/>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a16="http://schemas.microsoft.com/office/drawing/2014/main" id="{00CE8AB8-CC0F-4175-8F82-3C027F69575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57241" y="6579643"/>
              <a:ext cx="2023304" cy="684000"/>
            </a:xfrm>
            <a:prstGeom prst="rect">
              <a:avLst/>
            </a:prstGeom>
          </p:spPr>
        </p:pic>
      </p:grpSp>
      <p:sp>
        <p:nvSpPr>
          <p:cNvPr id="3" name="矩形 2">
            <a:extLst>
              <a:ext uri="{FF2B5EF4-FFF2-40B4-BE49-F238E27FC236}">
                <a16:creationId xmlns:a16="http://schemas.microsoft.com/office/drawing/2014/main" id="{8B78DA71-9D0A-41F0-BC35-2CEAA146CCAA}"/>
              </a:ext>
            </a:extLst>
          </p:cNvPr>
          <p:cNvSpPr/>
          <p:nvPr/>
        </p:nvSpPr>
        <p:spPr>
          <a:xfrm>
            <a:off x="4453182" y="1635452"/>
            <a:ext cx="3319218" cy="5847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3200" b="1" dirty="0">
                <a:solidFill>
                  <a:schemeClr val="bg1">
                    <a:lumMod val="95000"/>
                  </a:schemeClr>
                </a:solidFill>
                <a:latin typeface="微软雅黑" panose="020B0503020204020204" pitchFamily="34" charset="-122"/>
                <a:ea typeface="微软雅黑" panose="020B0503020204020204" pitchFamily="34" charset="-122"/>
              </a:rPr>
              <a:t> 我们的典型用户</a:t>
            </a:r>
          </a:p>
        </p:txBody>
      </p:sp>
      <p:pic>
        <p:nvPicPr>
          <p:cNvPr id="4" name="图片 3">
            <a:extLst>
              <a:ext uri="{FF2B5EF4-FFF2-40B4-BE49-F238E27FC236}">
                <a16:creationId xmlns:a16="http://schemas.microsoft.com/office/drawing/2014/main" id="{741EC932-7E7C-4445-B87D-F2F496604EA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34813" y="3102411"/>
            <a:ext cx="1790272" cy="431697"/>
          </a:xfrm>
          <a:prstGeom prst="rect">
            <a:avLst/>
          </a:prstGeom>
        </p:spPr>
      </p:pic>
      <p:pic>
        <p:nvPicPr>
          <p:cNvPr id="6" name="图片 5">
            <a:extLst>
              <a:ext uri="{FF2B5EF4-FFF2-40B4-BE49-F238E27FC236}">
                <a16:creationId xmlns:a16="http://schemas.microsoft.com/office/drawing/2014/main" id="{26535F7C-5A4C-4556-9604-0CC6A388A898}"/>
              </a:ext>
            </a:extLst>
          </p:cNvPr>
          <p:cNvPicPr>
            <a:picLocks noChangeAspect="1"/>
          </p:cNvPicPr>
          <p:nvPr/>
        </p:nvPicPr>
        <p:blipFill rotWithShape="1">
          <a:blip r:embed="rId19">
            <a:extLst>
              <a:ext uri="{28A0092B-C50C-407E-A947-70E740481C1C}">
                <a14:useLocalDpi xmlns:a14="http://schemas.microsoft.com/office/drawing/2010/main" val="0"/>
              </a:ext>
            </a:extLst>
          </a:blip>
          <a:srcRect l="5182" t="20040" r="9042" b="30706"/>
          <a:stretch/>
        </p:blipFill>
        <p:spPr>
          <a:xfrm>
            <a:off x="9143599" y="5283109"/>
            <a:ext cx="1772080" cy="628980"/>
          </a:xfrm>
          <a:prstGeom prst="rect">
            <a:avLst/>
          </a:prstGeom>
        </p:spPr>
      </p:pic>
    </p:spTree>
    <p:extLst>
      <p:ext uri="{BB962C8B-B14F-4D97-AF65-F5344CB8AC3E}">
        <p14:creationId xmlns:p14="http://schemas.microsoft.com/office/powerpoint/2010/main" val="329243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50"/>
                                        <p:tgtEl>
                                          <p:spTgt spid="12"/>
                                        </p:tgtEl>
                                        <p:attrNameLst>
                                          <p:attrName>ppt_y</p:attrName>
                                        </p:attrNameLst>
                                      </p:cBhvr>
                                      <p:tavLst>
                                        <p:tav tm="0">
                                          <p:val>
                                            <p:strVal val="#ppt_y+#ppt_h*1.125000"/>
                                          </p:val>
                                        </p:tav>
                                        <p:tav tm="100000">
                                          <p:val>
                                            <p:strVal val="#ppt_y"/>
                                          </p:val>
                                        </p:tav>
                                      </p:tavLst>
                                    </p:anim>
                                    <p:animEffect transition="in" filter="wipe(up)">
                                      <p:cBhvr>
                                        <p:cTn id="8" dur="250"/>
                                        <p:tgtEl>
                                          <p:spTgt spid="12"/>
                                        </p:tgtEl>
                                      </p:cBhvr>
                                    </p:animEffect>
                                  </p:childTnLst>
                                </p:cTn>
                              </p:par>
                            </p:childTnLst>
                          </p:cTn>
                        </p:par>
                        <p:par>
                          <p:cTn id="9" fill="hold">
                            <p:stCondLst>
                              <p:cond delay="250"/>
                            </p:stCondLst>
                            <p:childTnLst>
                              <p:par>
                                <p:cTn id="10" presetID="1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250"/>
                                        <p:tgtEl>
                                          <p:spTgt spid="15"/>
                                        </p:tgtEl>
                                        <p:attrNameLst>
                                          <p:attrName>ppt_y</p:attrName>
                                        </p:attrNameLst>
                                      </p:cBhvr>
                                      <p:tavLst>
                                        <p:tav tm="0">
                                          <p:val>
                                            <p:strVal val="#ppt_y+#ppt_h*1.125000"/>
                                          </p:val>
                                        </p:tav>
                                        <p:tav tm="100000">
                                          <p:val>
                                            <p:strVal val="#ppt_y"/>
                                          </p:val>
                                        </p:tav>
                                      </p:tavLst>
                                    </p:anim>
                                    <p:animEffect transition="in" filter="wipe(up)">
                                      <p:cBhvr>
                                        <p:cTn id="13" dur="250"/>
                                        <p:tgtEl>
                                          <p:spTgt spid="15"/>
                                        </p:tgtEl>
                                      </p:cBhvr>
                                    </p:animEffect>
                                  </p:childTnLst>
                                </p:cTn>
                              </p:par>
                            </p:childTnLst>
                          </p:cTn>
                        </p:par>
                        <p:par>
                          <p:cTn id="14" fill="hold">
                            <p:stCondLst>
                              <p:cond delay="500"/>
                            </p:stCondLst>
                            <p:childTnLst>
                              <p:par>
                                <p:cTn id="15" presetID="1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250"/>
                                        <p:tgtEl>
                                          <p:spTgt spid="21"/>
                                        </p:tgtEl>
                                        <p:attrNameLst>
                                          <p:attrName>ppt_y</p:attrName>
                                        </p:attrNameLst>
                                      </p:cBhvr>
                                      <p:tavLst>
                                        <p:tav tm="0">
                                          <p:val>
                                            <p:strVal val="#ppt_y+#ppt_h*1.125000"/>
                                          </p:val>
                                        </p:tav>
                                        <p:tav tm="100000">
                                          <p:val>
                                            <p:strVal val="#ppt_y"/>
                                          </p:val>
                                        </p:tav>
                                      </p:tavLst>
                                    </p:anim>
                                    <p:animEffect transition="in" filter="wipe(up)">
                                      <p:cBhvr>
                                        <p:cTn id="18" dur="250"/>
                                        <p:tgtEl>
                                          <p:spTgt spid="21"/>
                                        </p:tgtEl>
                                      </p:cBhvr>
                                    </p:animEffect>
                                  </p:childTnLst>
                                </p:cTn>
                              </p:par>
                            </p:childTnLst>
                          </p:cTn>
                        </p:par>
                        <p:par>
                          <p:cTn id="19" fill="hold">
                            <p:stCondLst>
                              <p:cond delay="750"/>
                            </p:stCondLst>
                            <p:childTnLst>
                              <p:par>
                                <p:cTn id="20" presetID="12" presetClass="entr" presetSubtype="4"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50"/>
                                        <p:tgtEl>
                                          <p:spTgt spid="24"/>
                                        </p:tgtEl>
                                        <p:attrNameLst>
                                          <p:attrName>ppt_y</p:attrName>
                                        </p:attrNameLst>
                                      </p:cBhvr>
                                      <p:tavLst>
                                        <p:tav tm="0">
                                          <p:val>
                                            <p:strVal val="#ppt_y+#ppt_h*1.125000"/>
                                          </p:val>
                                        </p:tav>
                                        <p:tav tm="100000">
                                          <p:val>
                                            <p:strVal val="#ppt_y"/>
                                          </p:val>
                                        </p:tav>
                                      </p:tavLst>
                                    </p:anim>
                                    <p:animEffect transition="in" filter="wipe(up)">
                                      <p:cBhvr>
                                        <p:cTn id="23" dur="250"/>
                                        <p:tgtEl>
                                          <p:spTgt spid="24"/>
                                        </p:tgtEl>
                                      </p:cBhvr>
                                    </p:animEffect>
                                  </p:childTnLst>
                                </p:cTn>
                              </p:par>
                            </p:childTnLst>
                          </p:cTn>
                        </p:par>
                        <p:par>
                          <p:cTn id="24" fill="hold">
                            <p:stCondLst>
                              <p:cond delay="1000"/>
                            </p:stCondLst>
                            <p:childTnLst>
                              <p:par>
                                <p:cTn id="25" presetID="12" presetClass="entr" presetSubtype="4"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p:tgtEl>
                                          <p:spTgt spid="27"/>
                                        </p:tgtEl>
                                        <p:attrNameLst>
                                          <p:attrName>ppt_y</p:attrName>
                                        </p:attrNameLst>
                                      </p:cBhvr>
                                      <p:tavLst>
                                        <p:tav tm="0">
                                          <p:val>
                                            <p:strVal val="#ppt_y+#ppt_h*1.125000"/>
                                          </p:val>
                                        </p:tav>
                                        <p:tav tm="100000">
                                          <p:val>
                                            <p:strVal val="#ppt_y"/>
                                          </p:val>
                                        </p:tav>
                                      </p:tavLst>
                                    </p:anim>
                                    <p:animEffect transition="in" filter="wipe(up)">
                                      <p:cBhvr>
                                        <p:cTn id="28" dur="250"/>
                                        <p:tgtEl>
                                          <p:spTgt spid="27"/>
                                        </p:tgtEl>
                                      </p:cBhvr>
                                    </p:animEffect>
                                  </p:childTnLst>
                                </p:cTn>
                              </p:par>
                            </p:childTnLst>
                          </p:cTn>
                        </p:par>
                        <p:par>
                          <p:cTn id="29" fill="hold">
                            <p:stCondLst>
                              <p:cond delay="1250"/>
                            </p:stCondLst>
                            <p:childTnLst>
                              <p:par>
                                <p:cTn id="30" presetID="12" presetClass="entr" presetSubtype="4"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250"/>
                                        <p:tgtEl>
                                          <p:spTgt spid="30"/>
                                        </p:tgtEl>
                                        <p:attrNameLst>
                                          <p:attrName>ppt_y</p:attrName>
                                        </p:attrNameLst>
                                      </p:cBhvr>
                                      <p:tavLst>
                                        <p:tav tm="0">
                                          <p:val>
                                            <p:strVal val="#ppt_y+#ppt_h*1.125000"/>
                                          </p:val>
                                        </p:tav>
                                        <p:tav tm="100000">
                                          <p:val>
                                            <p:strVal val="#ppt_y"/>
                                          </p:val>
                                        </p:tav>
                                      </p:tavLst>
                                    </p:anim>
                                    <p:animEffect transition="in" filter="wipe(up)">
                                      <p:cBhvr>
                                        <p:cTn id="33" dur="250"/>
                                        <p:tgtEl>
                                          <p:spTgt spid="30"/>
                                        </p:tgtEl>
                                      </p:cBhvr>
                                    </p:animEffect>
                                  </p:childTnLst>
                                </p:cTn>
                              </p:par>
                            </p:childTnLst>
                          </p:cTn>
                        </p:par>
                        <p:par>
                          <p:cTn id="34" fill="hold">
                            <p:stCondLst>
                              <p:cond delay="1500"/>
                            </p:stCondLst>
                            <p:childTnLst>
                              <p:par>
                                <p:cTn id="35" presetID="12" presetClass="entr" presetSubtype="4"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250"/>
                                        <p:tgtEl>
                                          <p:spTgt spid="33"/>
                                        </p:tgtEl>
                                        <p:attrNameLst>
                                          <p:attrName>ppt_y</p:attrName>
                                        </p:attrNameLst>
                                      </p:cBhvr>
                                      <p:tavLst>
                                        <p:tav tm="0">
                                          <p:val>
                                            <p:strVal val="#ppt_y+#ppt_h*1.125000"/>
                                          </p:val>
                                        </p:tav>
                                        <p:tav tm="100000">
                                          <p:val>
                                            <p:strVal val="#ppt_y"/>
                                          </p:val>
                                        </p:tav>
                                      </p:tavLst>
                                    </p:anim>
                                    <p:animEffect transition="in" filter="wipe(up)">
                                      <p:cBhvr>
                                        <p:cTn id="38" dur="250"/>
                                        <p:tgtEl>
                                          <p:spTgt spid="33"/>
                                        </p:tgtEl>
                                      </p:cBhvr>
                                    </p:animEffect>
                                  </p:childTnLst>
                                </p:cTn>
                              </p:par>
                            </p:childTnLst>
                          </p:cTn>
                        </p:par>
                        <p:par>
                          <p:cTn id="39" fill="hold">
                            <p:stCondLst>
                              <p:cond delay="1750"/>
                            </p:stCondLst>
                            <p:childTnLst>
                              <p:par>
                                <p:cTn id="40" presetID="12" presetClass="entr" presetSubtype="4" fill="hold" nodeType="after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additive="base">
                                        <p:cTn id="42" dur="250"/>
                                        <p:tgtEl>
                                          <p:spTgt spid="39"/>
                                        </p:tgtEl>
                                        <p:attrNameLst>
                                          <p:attrName>ppt_y</p:attrName>
                                        </p:attrNameLst>
                                      </p:cBhvr>
                                      <p:tavLst>
                                        <p:tav tm="0">
                                          <p:val>
                                            <p:strVal val="#ppt_y+#ppt_h*1.125000"/>
                                          </p:val>
                                        </p:tav>
                                        <p:tav tm="100000">
                                          <p:val>
                                            <p:strVal val="#ppt_y"/>
                                          </p:val>
                                        </p:tav>
                                      </p:tavLst>
                                    </p:anim>
                                    <p:animEffect transition="in" filter="wipe(up)">
                                      <p:cBhvr>
                                        <p:cTn id="43" dur="250"/>
                                        <p:tgtEl>
                                          <p:spTgt spid="39"/>
                                        </p:tgtEl>
                                      </p:cBhvr>
                                    </p:animEffect>
                                  </p:childTnLst>
                                </p:cTn>
                              </p:par>
                            </p:childTnLst>
                          </p:cTn>
                        </p:par>
                        <p:par>
                          <p:cTn id="44" fill="hold">
                            <p:stCondLst>
                              <p:cond delay="2000"/>
                            </p:stCondLst>
                            <p:childTnLst>
                              <p:par>
                                <p:cTn id="45" presetID="12" presetClass="entr" presetSubtype="4" fill="hold" nodeType="after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additive="base">
                                        <p:cTn id="47" dur="250"/>
                                        <p:tgtEl>
                                          <p:spTgt spid="45"/>
                                        </p:tgtEl>
                                        <p:attrNameLst>
                                          <p:attrName>ppt_y</p:attrName>
                                        </p:attrNameLst>
                                      </p:cBhvr>
                                      <p:tavLst>
                                        <p:tav tm="0">
                                          <p:val>
                                            <p:strVal val="#ppt_y+#ppt_h*1.125000"/>
                                          </p:val>
                                        </p:tav>
                                        <p:tav tm="100000">
                                          <p:val>
                                            <p:strVal val="#ppt_y"/>
                                          </p:val>
                                        </p:tav>
                                      </p:tavLst>
                                    </p:anim>
                                    <p:animEffect transition="in" filter="wipe(up)">
                                      <p:cBhvr>
                                        <p:cTn id="48" dur="250"/>
                                        <p:tgtEl>
                                          <p:spTgt spid="45"/>
                                        </p:tgtEl>
                                      </p:cBhvr>
                                    </p:animEffect>
                                  </p:childTnLst>
                                </p:cTn>
                              </p:par>
                            </p:childTnLst>
                          </p:cTn>
                        </p:par>
                        <p:par>
                          <p:cTn id="49" fill="hold">
                            <p:stCondLst>
                              <p:cond delay="2250"/>
                            </p:stCondLst>
                            <p:childTnLst>
                              <p:par>
                                <p:cTn id="50" presetID="12" presetClass="entr" presetSubtype="4" fill="hold" nodeType="after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additive="base">
                                        <p:cTn id="52" dur="250"/>
                                        <p:tgtEl>
                                          <p:spTgt spid="36"/>
                                        </p:tgtEl>
                                        <p:attrNameLst>
                                          <p:attrName>ppt_y</p:attrName>
                                        </p:attrNameLst>
                                      </p:cBhvr>
                                      <p:tavLst>
                                        <p:tav tm="0">
                                          <p:val>
                                            <p:strVal val="#ppt_y+#ppt_h*1.125000"/>
                                          </p:val>
                                        </p:tav>
                                        <p:tav tm="100000">
                                          <p:val>
                                            <p:strVal val="#ppt_y"/>
                                          </p:val>
                                        </p:tav>
                                      </p:tavLst>
                                    </p:anim>
                                    <p:animEffect transition="in" filter="wipe(up)">
                                      <p:cBhvr>
                                        <p:cTn id="53"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F6D70FB5-93AA-44AF-94C1-15AA8E2068F6}"/>
              </a:ext>
            </a:extLst>
          </p:cNvPr>
          <p:cNvPicPr>
            <a:picLocks noChangeAspect="1"/>
          </p:cNvPicPr>
          <p:nvPr/>
        </p:nvPicPr>
        <p:blipFill rotWithShape="1">
          <a:blip r:embed="rId2">
            <a:extLst>
              <a:ext uri="{28A0092B-C50C-407E-A947-70E740481C1C}">
                <a14:useLocalDpi xmlns:a14="http://schemas.microsoft.com/office/drawing/2010/main" val="0"/>
              </a:ext>
            </a:extLst>
          </a:blip>
          <a:srcRect l="70007" t="16487" r="3253" b="15991"/>
          <a:stretch/>
        </p:blipFill>
        <p:spPr>
          <a:xfrm rot="16200000" flipH="1">
            <a:off x="-1981455" y="1980014"/>
            <a:ext cx="6883116" cy="2923086"/>
          </a:xfrm>
          <a:prstGeom prst="rect">
            <a:avLst/>
          </a:prstGeom>
        </p:spPr>
      </p:pic>
      <p:sp>
        <p:nvSpPr>
          <p:cNvPr id="5" name="圆角矩形 30">
            <a:extLst>
              <a:ext uri="{FF2B5EF4-FFF2-40B4-BE49-F238E27FC236}">
                <a16:creationId xmlns:a16="http://schemas.microsoft.com/office/drawing/2014/main" id="{29F3B8AF-5BA7-436B-A390-08D1524122C1}"/>
              </a:ext>
            </a:extLst>
          </p:cNvPr>
          <p:cNvSpPr/>
          <p:nvPr/>
        </p:nvSpPr>
        <p:spPr>
          <a:xfrm>
            <a:off x="4244814" y="1791594"/>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1</a:t>
            </a:r>
            <a:endParaRPr lang="zh-CN" altLang="en-US" sz="2400" b="1" dirty="0">
              <a:latin typeface="+mn-ea"/>
              <a:cs typeface="+mn-ea"/>
              <a:sym typeface="+mn-lt"/>
            </a:endParaRPr>
          </a:p>
        </p:txBody>
      </p:sp>
      <p:grpSp>
        <p:nvGrpSpPr>
          <p:cNvPr id="6" name="组合 5">
            <a:extLst>
              <a:ext uri="{FF2B5EF4-FFF2-40B4-BE49-F238E27FC236}">
                <a16:creationId xmlns:a16="http://schemas.microsoft.com/office/drawing/2014/main" id="{AE03D044-EB2E-45F1-9041-783F539CE39D}"/>
              </a:ext>
            </a:extLst>
          </p:cNvPr>
          <p:cNvGrpSpPr/>
          <p:nvPr/>
        </p:nvGrpSpPr>
        <p:grpSpPr>
          <a:xfrm>
            <a:off x="5052919" y="1765890"/>
            <a:ext cx="4468512" cy="802888"/>
            <a:chOff x="6339097" y="1573726"/>
            <a:chExt cx="3954283" cy="577994"/>
          </a:xfrm>
          <a:solidFill>
            <a:srgbClr val="5E1C94"/>
          </a:solidFill>
        </p:grpSpPr>
        <p:sp>
          <p:nvSpPr>
            <p:cNvPr id="7" name="圆角矩形 16">
              <a:extLst>
                <a:ext uri="{FF2B5EF4-FFF2-40B4-BE49-F238E27FC236}">
                  <a16:creationId xmlns:a16="http://schemas.microsoft.com/office/drawing/2014/main" id="{F558862D-47E9-40A9-BBF9-8968742256FB}"/>
                </a:ext>
              </a:extLst>
            </p:cNvPr>
            <p:cNvSpPr/>
            <p:nvPr/>
          </p:nvSpPr>
          <p:spPr>
            <a:xfrm>
              <a:off x="6339097" y="1573726"/>
              <a:ext cx="3954283"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8" name="矩形 7">
              <a:extLst>
                <a:ext uri="{FF2B5EF4-FFF2-40B4-BE49-F238E27FC236}">
                  <a16:creationId xmlns:a16="http://schemas.microsoft.com/office/drawing/2014/main" id="{138DD80C-5382-4E7B-BCD2-7583985A8983}"/>
                </a:ext>
              </a:extLst>
            </p:cNvPr>
            <p:cNvSpPr/>
            <p:nvPr/>
          </p:nvSpPr>
          <p:spPr>
            <a:xfrm>
              <a:off x="6357838" y="1659237"/>
              <a:ext cx="3744416" cy="492483"/>
            </a:xfrm>
            <a:prstGeom prst="rect">
              <a:avLst/>
            </a:prstGeom>
            <a:noFill/>
          </p:spPr>
          <p:txBody>
            <a:bodyPr wrap="square" lIns="121960" tIns="60980" rIns="121960" bIns="60980">
              <a:spAutoFit/>
            </a:bodyPr>
            <a:lstStyle/>
            <a:p>
              <a:pPr>
                <a:defRPr/>
              </a:pPr>
              <a:r>
                <a:rPr lang="zh-CN" altLang="en-US" sz="2400" b="1" kern="100" dirty="0">
                  <a:solidFill>
                    <a:schemeClr val="bg1"/>
                  </a:solidFill>
                  <a:latin typeface="+mn-ea"/>
                  <a:cs typeface="+mn-ea"/>
                  <a:sym typeface="+mn-lt"/>
                </a:rPr>
                <a:t>案例教学的概念及重要性</a:t>
              </a:r>
            </a:p>
          </p:txBody>
        </p:sp>
      </p:grpSp>
      <p:sp>
        <p:nvSpPr>
          <p:cNvPr id="9" name="圆角矩形 32">
            <a:extLst>
              <a:ext uri="{FF2B5EF4-FFF2-40B4-BE49-F238E27FC236}">
                <a16:creationId xmlns:a16="http://schemas.microsoft.com/office/drawing/2014/main" id="{75E250B3-8F62-42FD-84CD-974F97B5A6AB}"/>
              </a:ext>
            </a:extLst>
          </p:cNvPr>
          <p:cNvSpPr/>
          <p:nvPr/>
        </p:nvSpPr>
        <p:spPr>
          <a:xfrm>
            <a:off x="4244814" y="2785711"/>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2</a:t>
            </a:r>
            <a:endParaRPr lang="zh-CN" altLang="en-US" sz="2400" b="1" dirty="0">
              <a:latin typeface="+mn-ea"/>
              <a:cs typeface="+mn-ea"/>
              <a:sym typeface="+mn-lt"/>
            </a:endParaRPr>
          </a:p>
        </p:txBody>
      </p:sp>
      <p:sp>
        <p:nvSpPr>
          <p:cNvPr id="13" name="圆角矩形 35">
            <a:extLst>
              <a:ext uri="{FF2B5EF4-FFF2-40B4-BE49-F238E27FC236}">
                <a16:creationId xmlns:a16="http://schemas.microsoft.com/office/drawing/2014/main" id="{5533CF64-FD82-425B-876A-7F42DD1D0D3D}"/>
              </a:ext>
            </a:extLst>
          </p:cNvPr>
          <p:cNvSpPr/>
          <p:nvPr/>
        </p:nvSpPr>
        <p:spPr>
          <a:xfrm>
            <a:off x="4244814" y="3798959"/>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3</a:t>
            </a:r>
            <a:endParaRPr lang="zh-CN" altLang="en-US" sz="2400" b="1" dirty="0">
              <a:latin typeface="+mn-ea"/>
              <a:cs typeface="+mn-ea"/>
              <a:sym typeface="+mn-lt"/>
            </a:endParaRPr>
          </a:p>
        </p:txBody>
      </p:sp>
      <p:grpSp>
        <p:nvGrpSpPr>
          <p:cNvPr id="14" name="组合 13">
            <a:extLst>
              <a:ext uri="{FF2B5EF4-FFF2-40B4-BE49-F238E27FC236}">
                <a16:creationId xmlns:a16="http://schemas.microsoft.com/office/drawing/2014/main" id="{D469171C-1E1C-4D69-95C9-6C5D3EE583A9}"/>
              </a:ext>
            </a:extLst>
          </p:cNvPr>
          <p:cNvGrpSpPr/>
          <p:nvPr/>
        </p:nvGrpSpPr>
        <p:grpSpPr>
          <a:xfrm>
            <a:off x="4950281" y="3778809"/>
            <a:ext cx="5372750" cy="710528"/>
            <a:chOff x="6237387" y="3296031"/>
            <a:chExt cx="4720184" cy="511504"/>
          </a:xfrm>
          <a:solidFill>
            <a:srgbClr val="5E1C94"/>
          </a:solidFill>
        </p:grpSpPr>
        <p:sp>
          <p:nvSpPr>
            <p:cNvPr id="15" name="圆角矩形 24">
              <a:extLst>
                <a:ext uri="{FF2B5EF4-FFF2-40B4-BE49-F238E27FC236}">
                  <a16:creationId xmlns:a16="http://schemas.microsoft.com/office/drawing/2014/main" id="{FA5E9DA6-6DC8-4503-8FEF-EB69101F98F0}"/>
                </a:ext>
              </a:extLst>
            </p:cNvPr>
            <p:cNvSpPr/>
            <p:nvPr/>
          </p:nvSpPr>
          <p:spPr>
            <a:xfrm>
              <a:off x="6339097" y="3296031"/>
              <a:ext cx="392678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16" name="矩形 15">
              <a:extLst>
                <a:ext uri="{FF2B5EF4-FFF2-40B4-BE49-F238E27FC236}">
                  <a16:creationId xmlns:a16="http://schemas.microsoft.com/office/drawing/2014/main" id="{E0DA315E-2484-4345-8128-D2AC7C9F41ED}"/>
                </a:ext>
              </a:extLst>
            </p:cNvPr>
            <p:cNvSpPr/>
            <p:nvPr/>
          </p:nvSpPr>
          <p:spPr>
            <a:xfrm>
              <a:off x="6237387" y="3371484"/>
              <a:ext cx="4720184" cy="354535"/>
            </a:xfrm>
            <a:prstGeom prst="rect">
              <a:avLst/>
            </a:prstGeom>
            <a:noFill/>
          </p:spPr>
          <p:txBody>
            <a:bodyPr wrap="square" lIns="121960" tIns="60980" rIns="121960" bIns="60980">
              <a:spAutoFit/>
            </a:bodyPr>
            <a:lstStyle/>
            <a:p>
              <a:pPr>
                <a:defRPr/>
              </a:pPr>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全球案例发现系统</a:t>
              </a:r>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附加服务</a:t>
              </a:r>
              <a:endParaRPr lang="zh-CN" altLang="zh-CN" sz="2400" b="1" kern="100" dirty="0">
                <a:solidFill>
                  <a:schemeClr val="bg1"/>
                </a:solidFill>
                <a:latin typeface="+mn-ea"/>
                <a:cs typeface="+mn-ea"/>
                <a:sym typeface="+mn-lt"/>
              </a:endParaRPr>
            </a:p>
          </p:txBody>
        </p:sp>
      </p:grpSp>
      <p:sp>
        <p:nvSpPr>
          <p:cNvPr id="17" name="圆角矩形 37">
            <a:extLst>
              <a:ext uri="{FF2B5EF4-FFF2-40B4-BE49-F238E27FC236}">
                <a16:creationId xmlns:a16="http://schemas.microsoft.com/office/drawing/2014/main" id="{5D4BB4FC-FBBD-4366-8CFA-E8189A75A1A5}"/>
              </a:ext>
            </a:extLst>
          </p:cNvPr>
          <p:cNvSpPr/>
          <p:nvPr/>
        </p:nvSpPr>
        <p:spPr>
          <a:xfrm>
            <a:off x="4244814" y="4778738"/>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4</a:t>
            </a:r>
            <a:endParaRPr lang="zh-CN" altLang="en-US" sz="2400" b="1" dirty="0">
              <a:latin typeface="+mn-ea"/>
              <a:cs typeface="+mn-ea"/>
              <a:sym typeface="+mn-lt"/>
            </a:endParaRPr>
          </a:p>
        </p:txBody>
      </p:sp>
      <p:grpSp>
        <p:nvGrpSpPr>
          <p:cNvPr id="18" name="组合 17">
            <a:extLst>
              <a:ext uri="{FF2B5EF4-FFF2-40B4-BE49-F238E27FC236}">
                <a16:creationId xmlns:a16="http://schemas.microsoft.com/office/drawing/2014/main" id="{C1910650-14BA-4320-9A95-60C127FF6DAB}"/>
              </a:ext>
            </a:extLst>
          </p:cNvPr>
          <p:cNvGrpSpPr/>
          <p:nvPr/>
        </p:nvGrpSpPr>
        <p:grpSpPr>
          <a:xfrm>
            <a:off x="4987652" y="5699890"/>
            <a:ext cx="4778741" cy="710527"/>
            <a:chOff x="6245082" y="4180903"/>
            <a:chExt cx="4778741" cy="511504"/>
          </a:xfrm>
          <a:solidFill>
            <a:srgbClr val="5E1C94"/>
          </a:solidFill>
        </p:grpSpPr>
        <p:sp>
          <p:nvSpPr>
            <p:cNvPr id="19" name="圆角矩形 20">
              <a:extLst>
                <a:ext uri="{FF2B5EF4-FFF2-40B4-BE49-F238E27FC236}">
                  <a16:creationId xmlns:a16="http://schemas.microsoft.com/office/drawing/2014/main" id="{60E141CA-2EDB-489C-825F-E10E0506B375}"/>
                </a:ext>
              </a:extLst>
            </p:cNvPr>
            <p:cNvSpPr/>
            <p:nvPr/>
          </p:nvSpPr>
          <p:spPr>
            <a:xfrm>
              <a:off x="6339097" y="4180903"/>
              <a:ext cx="4468512"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20" name="矩形 19">
              <a:extLst>
                <a:ext uri="{FF2B5EF4-FFF2-40B4-BE49-F238E27FC236}">
                  <a16:creationId xmlns:a16="http://schemas.microsoft.com/office/drawing/2014/main" id="{94DB73C6-131E-4AA4-8C7C-CD985738CA22}"/>
                </a:ext>
              </a:extLst>
            </p:cNvPr>
            <p:cNvSpPr/>
            <p:nvPr/>
          </p:nvSpPr>
          <p:spPr>
            <a:xfrm>
              <a:off x="6245082" y="4267235"/>
              <a:ext cx="4778741" cy="354536"/>
            </a:xfrm>
            <a:prstGeom prst="rect">
              <a:avLst/>
            </a:prstGeom>
            <a:noFill/>
          </p:spPr>
          <p:txBody>
            <a:bodyPr wrap="square" lIns="121960" tIns="60980" rIns="121960" bIns="60980">
              <a:spAutoFit/>
            </a:bodyPr>
            <a:lstStyle/>
            <a:p>
              <a:pPr>
                <a:defRPr/>
              </a:pPr>
              <a:r>
                <a:rPr lang="en-US" altLang="zh-CN" sz="2400" b="1" dirty="0">
                  <a:solidFill>
                    <a:schemeClr val="bg1"/>
                  </a:solidFill>
                  <a:latin typeface="+mn-ea"/>
                  <a:ea typeface="+mn-ea"/>
                </a:rPr>
                <a:t>《</a:t>
              </a:r>
              <a:r>
                <a:rPr lang="zh-CN" altLang="en-US" sz="2400" b="1" dirty="0">
                  <a:solidFill>
                    <a:schemeClr val="bg1"/>
                  </a:solidFill>
                  <a:latin typeface="+mn-ea"/>
                  <a:ea typeface="+mn-ea"/>
                </a:rPr>
                <a:t>全球案例发现系统</a:t>
              </a:r>
              <a:r>
                <a:rPr lang="en-US" altLang="zh-CN" sz="2400" b="1" dirty="0">
                  <a:solidFill>
                    <a:schemeClr val="bg1"/>
                  </a:solidFill>
                  <a:latin typeface="+mn-ea"/>
                  <a:ea typeface="+mn-ea"/>
                </a:rPr>
                <a:t>》</a:t>
              </a:r>
              <a:r>
                <a:rPr lang="zh-CN" altLang="en-US" sz="2400" b="1" dirty="0">
                  <a:solidFill>
                    <a:schemeClr val="bg1"/>
                  </a:solidFill>
                  <a:latin typeface="+mn-ea"/>
                  <a:ea typeface="+mn-ea"/>
                </a:rPr>
                <a:t>使用方法</a:t>
              </a:r>
              <a:endParaRPr lang="zh-CN" altLang="zh-CN" sz="2400" b="1" kern="100" dirty="0">
                <a:solidFill>
                  <a:schemeClr val="bg1"/>
                </a:solidFill>
                <a:latin typeface="+mn-ea"/>
                <a:cs typeface="+mn-ea"/>
                <a:sym typeface="+mn-lt"/>
              </a:endParaRPr>
            </a:p>
          </p:txBody>
        </p:sp>
      </p:grpSp>
      <p:grpSp>
        <p:nvGrpSpPr>
          <p:cNvPr id="62" name="组合 61">
            <a:extLst>
              <a:ext uri="{FF2B5EF4-FFF2-40B4-BE49-F238E27FC236}">
                <a16:creationId xmlns:a16="http://schemas.microsoft.com/office/drawing/2014/main" id="{EE4D3E5D-D06B-43B1-8F36-703175E6C4A0}"/>
              </a:ext>
            </a:extLst>
          </p:cNvPr>
          <p:cNvGrpSpPr/>
          <p:nvPr/>
        </p:nvGrpSpPr>
        <p:grpSpPr>
          <a:xfrm>
            <a:off x="4950281" y="2774342"/>
            <a:ext cx="4626241" cy="794762"/>
            <a:chOff x="5717182" y="2808766"/>
            <a:chExt cx="4012076" cy="572144"/>
          </a:xfrm>
        </p:grpSpPr>
        <p:sp>
          <p:nvSpPr>
            <p:cNvPr id="11" name="圆角矩形 17">
              <a:extLst>
                <a:ext uri="{FF2B5EF4-FFF2-40B4-BE49-F238E27FC236}">
                  <a16:creationId xmlns:a16="http://schemas.microsoft.com/office/drawing/2014/main" id="{314D4876-1448-40A7-8438-38BEA42793DE}"/>
                </a:ext>
              </a:extLst>
            </p:cNvPr>
            <p:cNvSpPr/>
            <p:nvPr/>
          </p:nvSpPr>
          <p:spPr>
            <a:xfrm>
              <a:off x="5832208" y="2808766"/>
              <a:ext cx="3878246" cy="511504"/>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22" name="矩形 21">
              <a:extLst>
                <a:ext uri="{FF2B5EF4-FFF2-40B4-BE49-F238E27FC236}">
                  <a16:creationId xmlns:a16="http://schemas.microsoft.com/office/drawing/2014/main" id="{F0A121C2-D768-4E99-91B4-95020DB545D7}"/>
                </a:ext>
              </a:extLst>
            </p:cNvPr>
            <p:cNvSpPr/>
            <p:nvPr/>
          </p:nvSpPr>
          <p:spPr>
            <a:xfrm>
              <a:off x="5717182" y="2888427"/>
              <a:ext cx="4012076" cy="492483"/>
            </a:xfrm>
            <a:prstGeom prst="rect">
              <a:avLst/>
            </a:prstGeom>
            <a:grpFill/>
          </p:spPr>
          <p:txBody>
            <a:bodyPr wrap="square" lIns="121960" tIns="60980" rIns="121960" bIns="60980">
              <a:spAutoFit/>
            </a:bodyPr>
            <a:lstStyle/>
            <a:p>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全球案例发现系统</a:t>
              </a:r>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简介</a:t>
              </a:r>
              <a:endParaRPr lang="zh-CN" altLang="en-US" sz="2400" b="1" kern="100" dirty="0">
                <a:solidFill>
                  <a:schemeClr val="bg1"/>
                </a:solidFill>
                <a:latin typeface="+mn-ea"/>
                <a:cs typeface="+mn-ea"/>
              </a:endParaRPr>
            </a:p>
          </p:txBody>
        </p:sp>
      </p:grpSp>
      <p:pic>
        <p:nvPicPr>
          <p:cNvPr id="26" name="图片 25">
            <a:extLst>
              <a:ext uri="{FF2B5EF4-FFF2-40B4-BE49-F238E27FC236}">
                <a16:creationId xmlns:a16="http://schemas.microsoft.com/office/drawing/2014/main" id="{0C98489C-9016-466C-89CE-9EA4DE229D9B}"/>
              </a:ext>
            </a:extLst>
          </p:cNvPr>
          <p:cNvPicPr>
            <a:picLocks noChangeAspect="1"/>
          </p:cNvPicPr>
          <p:nvPr/>
        </p:nvPicPr>
        <p:blipFill rotWithShape="1">
          <a:blip r:embed="rId2">
            <a:extLst>
              <a:ext uri="{28A0092B-C50C-407E-A947-70E740481C1C}">
                <a14:useLocalDpi xmlns:a14="http://schemas.microsoft.com/office/drawing/2010/main" val="0"/>
              </a:ext>
            </a:extLst>
          </a:blip>
          <a:srcRect l="70007" t="16487" r="3253" b="15991"/>
          <a:stretch/>
        </p:blipFill>
        <p:spPr>
          <a:xfrm rot="16200000" flipH="1">
            <a:off x="8645323" y="3311323"/>
            <a:ext cx="6858002" cy="235352"/>
          </a:xfrm>
          <a:prstGeom prst="rect">
            <a:avLst/>
          </a:prstGeom>
        </p:spPr>
      </p:pic>
      <p:sp>
        <p:nvSpPr>
          <p:cNvPr id="55" name="TextBox 21">
            <a:extLst>
              <a:ext uri="{FF2B5EF4-FFF2-40B4-BE49-F238E27FC236}">
                <a16:creationId xmlns:a16="http://schemas.microsoft.com/office/drawing/2014/main" id="{A98C382D-BCA0-4749-99D3-F1970A9875A0}"/>
              </a:ext>
            </a:extLst>
          </p:cNvPr>
          <p:cNvSpPr txBox="1"/>
          <p:nvPr/>
        </p:nvSpPr>
        <p:spPr>
          <a:xfrm>
            <a:off x="200975" y="2603017"/>
            <a:ext cx="2576396" cy="1354243"/>
          </a:xfrm>
          <a:prstGeom prst="rect">
            <a:avLst/>
          </a:prstGeom>
          <a:noFill/>
        </p:spPr>
        <p:txBody>
          <a:bodyPr wrap="square" lIns="121948" tIns="60973" rIns="121948" bIns="60973">
            <a:spAutoFit/>
          </a:bodyPr>
          <a:lstStyle/>
          <a:p>
            <a:pPr algn="ctr">
              <a:defRPr/>
            </a:pPr>
            <a:r>
              <a:rPr lang="zh-CN" altLang="en-US" sz="4800" b="1" spc="200" dirty="0">
                <a:solidFill>
                  <a:schemeClr val="bg1"/>
                </a:solidFill>
                <a:cs typeface="+mn-ea"/>
                <a:sym typeface="+mn-lt"/>
              </a:rPr>
              <a:t>目录 </a:t>
            </a:r>
            <a:endParaRPr lang="en-US" altLang="zh-CN" sz="4800" b="1" spc="200" dirty="0">
              <a:solidFill>
                <a:schemeClr val="bg1"/>
              </a:solidFill>
              <a:cs typeface="+mn-ea"/>
              <a:sym typeface="+mn-lt"/>
            </a:endParaRPr>
          </a:p>
          <a:p>
            <a:pPr algn="ctr">
              <a:defRPr/>
            </a:pPr>
            <a:r>
              <a:rPr lang="en-US" altLang="zh-CN" sz="3200" b="1" spc="200" dirty="0">
                <a:solidFill>
                  <a:schemeClr val="bg1"/>
                </a:solidFill>
                <a:cs typeface="+mn-ea"/>
                <a:sym typeface="+mn-lt"/>
              </a:rPr>
              <a:t>CONTENTS</a:t>
            </a:r>
            <a:endParaRPr lang="zh-CN" altLang="en-US" sz="3200" b="1" spc="200" dirty="0">
              <a:solidFill>
                <a:schemeClr val="bg1"/>
              </a:solidFill>
              <a:cs typeface="+mn-ea"/>
              <a:sym typeface="+mn-lt"/>
            </a:endParaRPr>
          </a:p>
        </p:txBody>
      </p:sp>
      <p:pic>
        <p:nvPicPr>
          <p:cNvPr id="57" name="图片 56">
            <a:extLst>
              <a:ext uri="{FF2B5EF4-FFF2-40B4-BE49-F238E27FC236}">
                <a16:creationId xmlns:a16="http://schemas.microsoft.com/office/drawing/2014/main" id="{9996D27B-C6BC-420A-89EA-C0AE9A72B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
        <p:nvSpPr>
          <p:cNvPr id="59" name="直角三角形 58">
            <a:extLst>
              <a:ext uri="{FF2B5EF4-FFF2-40B4-BE49-F238E27FC236}">
                <a16:creationId xmlns:a16="http://schemas.microsoft.com/office/drawing/2014/main" id="{DFAA42D1-22C3-40A5-9603-C93087F50AAB}"/>
              </a:ext>
            </a:extLst>
          </p:cNvPr>
          <p:cNvSpPr/>
          <p:nvPr/>
        </p:nvSpPr>
        <p:spPr>
          <a:xfrm rot="5400000">
            <a:off x="-1441" y="0"/>
            <a:ext cx="1548000" cy="1548000"/>
          </a:xfrm>
          <a:prstGeom prst="rtTriangle">
            <a:avLst/>
          </a:prstGeom>
          <a:solidFill>
            <a:srgbClr val="D4C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61" name="直角三角形 60">
            <a:extLst>
              <a:ext uri="{FF2B5EF4-FFF2-40B4-BE49-F238E27FC236}">
                <a16:creationId xmlns:a16="http://schemas.microsoft.com/office/drawing/2014/main" id="{EE6407D4-C6E3-461E-B225-46228D960EEA}"/>
              </a:ext>
            </a:extLst>
          </p:cNvPr>
          <p:cNvSpPr/>
          <p:nvPr/>
        </p:nvSpPr>
        <p:spPr>
          <a:xfrm rot="5400000" flipH="1" flipV="1">
            <a:off x="1373643" y="5335115"/>
            <a:ext cx="1548000" cy="1548000"/>
          </a:xfrm>
          <a:prstGeom prst="rtTriangle">
            <a:avLst/>
          </a:prstGeom>
          <a:solidFill>
            <a:srgbClr val="D4C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5" name="圆角矩形 37">
            <a:extLst>
              <a:ext uri="{FF2B5EF4-FFF2-40B4-BE49-F238E27FC236}">
                <a16:creationId xmlns:a16="http://schemas.microsoft.com/office/drawing/2014/main" id="{F295DB99-5984-46CA-8586-C8D391D68FC8}"/>
              </a:ext>
            </a:extLst>
          </p:cNvPr>
          <p:cNvSpPr/>
          <p:nvPr/>
        </p:nvSpPr>
        <p:spPr>
          <a:xfrm>
            <a:off x="4244814" y="5699890"/>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5</a:t>
            </a:r>
            <a:endParaRPr lang="zh-CN" altLang="en-US" sz="2400" b="1" dirty="0">
              <a:latin typeface="+mn-ea"/>
              <a:cs typeface="+mn-ea"/>
              <a:sym typeface="+mn-lt"/>
            </a:endParaRPr>
          </a:p>
        </p:txBody>
      </p:sp>
      <p:grpSp>
        <p:nvGrpSpPr>
          <p:cNvPr id="27" name="组合 26">
            <a:extLst>
              <a:ext uri="{FF2B5EF4-FFF2-40B4-BE49-F238E27FC236}">
                <a16:creationId xmlns:a16="http://schemas.microsoft.com/office/drawing/2014/main" id="{0851DC76-E0DE-450B-9CFE-2939B669B986}"/>
              </a:ext>
            </a:extLst>
          </p:cNvPr>
          <p:cNvGrpSpPr/>
          <p:nvPr/>
        </p:nvGrpSpPr>
        <p:grpSpPr>
          <a:xfrm>
            <a:off x="4987652" y="4778739"/>
            <a:ext cx="4654735" cy="710527"/>
            <a:chOff x="6174656" y="4090839"/>
            <a:chExt cx="4654735" cy="511504"/>
          </a:xfrm>
          <a:solidFill>
            <a:srgbClr val="5E1C94"/>
          </a:solidFill>
        </p:grpSpPr>
        <p:sp>
          <p:nvSpPr>
            <p:cNvPr id="28" name="圆角矩形 20">
              <a:extLst>
                <a:ext uri="{FF2B5EF4-FFF2-40B4-BE49-F238E27FC236}">
                  <a16:creationId xmlns:a16="http://schemas.microsoft.com/office/drawing/2014/main" id="{334DF292-ECE1-486C-93B0-478E5FE183F8}"/>
                </a:ext>
              </a:extLst>
            </p:cNvPr>
            <p:cNvSpPr/>
            <p:nvPr/>
          </p:nvSpPr>
          <p:spPr>
            <a:xfrm>
              <a:off x="6239923" y="4090839"/>
              <a:ext cx="4468512"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29" name="矩形 28">
              <a:extLst>
                <a:ext uri="{FF2B5EF4-FFF2-40B4-BE49-F238E27FC236}">
                  <a16:creationId xmlns:a16="http://schemas.microsoft.com/office/drawing/2014/main" id="{048B0AED-4F5D-4026-9B39-DBD88622F99B}"/>
                </a:ext>
              </a:extLst>
            </p:cNvPr>
            <p:cNvSpPr/>
            <p:nvPr/>
          </p:nvSpPr>
          <p:spPr>
            <a:xfrm>
              <a:off x="6174656" y="4172355"/>
              <a:ext cx="4654735" cy="354535"/>
            </a:xfrm>
            <a:prstGeom prst="rect">
              <a:avLst/>
            </a:prstGeom>
            <a:noFill/>
          </p:spPr>
          <p:txBody>
            <a:bodyPr wrap="square" lIns="121960" tIns="60980" rIns="121960" bIns="60980">
              <a:spAutoFit/>
            </a:bodyPr>
            <a:lstStyle/>
            <a:p>
              <a:pPr>
                <a:defRPr/>
              </a:pPr>
              <a:r>
                <a:rPr lang="en-US" altLang="zh-CN" sz="2400" b="1" dirty="0">
                  <a:solidFill>
                    <a:schemeClr val="bg1"/>
                  </a:solidFill>
                  <a:latin typeface="+mn-ea"/>
                  <a:ea typeface="+mn-ea"/>
                </a:rPr>
                <a:t>《</a:t>
              </a:r>
              <a:r>
                <a:rPr lang="zh-CN" altLang="en-US" sz="2400" b="1" dirty="0">
                  <a:solidFill>
                    <a:schemeClr val="bg1"/>
                  </a:solidFill>
                  <a:latin typeface="+mn-ea"/>
                  <a:ea typeface="+mn-ea"/>
                </a:rPr>
                <a:t>全球案例发现系统</a:t>
              </a:r>
              <a:r>
                <a:rPr lang="en-US" altLang="zh-CN" sz="2400" b="1" dirty="0">
                  <a:solidFill>
                    <a:schemeClr val="bg1"/>
                  </a:solidFill>
                  <a:latin typeface="+mn-ea"/>
                  <a:ea typeface="+mn-ea"/>
                </a:rPr>
                <a:t>》</a:t>
              </a:r>
              <a:r>
                <a:rPr lang="zh-CN" altLang="en-US" sz="2400" b="1" dirty="0">
                  <a:solidFill>
                    <a:schemeClr val="bg1"/>
                  </a:solidFill>
                  <a:latin typeface="+mn-ea"/>
                </a:rPr>
                <a:t>典型用户</a:t>
              </a:r>
              <a:endParaRPr lang="zh-CN" altLang="zh-CN" sz="2400" b="1" kern="100" dirty="0">
                <a:solidFill>
                  <a:schemeClr val="bg1"/>
                </a:solidFill>
                <a:latin typeface="+mn-ea"/>
                <a:cs typeface="+mn-ea"/>
                <a:sym typeface="+mn-lt"/>
              </a:endParaRPr>
            </a:p>
          </p:txBody>
        </p:sp>
      </p:grpSp>
    </p:spTree>
    <p:extLst>
      <p:ext uri="{BB962C8B-B14F-4D97-AF65-F5344CB8AC3E}">
        <p14:creationId xmlns:p14="http://schemas.microsoft.com/office/powerpoint/2010/main" val="416017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40000"/>
                                  </p:iterate>
                                  <p:childTnLst>
                                    <p:set>
                                      <p:cBhvr>
                                        <p:cTn id="6" dur="1" fill="hold">
                                          <p:stCondLst>
                                            <p:cond delay="0"/>
                                          </p:stCondLst>
                                        </p:cTn>
                                        <p:tgtEl>
                                          <p:spTgt spid="55"/>
                                        </p:tgtEl>
                                        <p:attrNameLst>
                                          <p:attrName>style.visibility</p:attrName>
                                        </p:attrNameLst>
                                      </p:cBhvr>
                                      <p:to>
                                        <p:strVal val="visible"/>
                                      </p:to>
                                    </p:set>
                                    <p:anim calcmode="lin" valueType="num">
                                      <p:cBhvr>
                                        <p:cTn id="7" dur="250" fill="hold"/>
                                        <p:tgtEl>
                                          <p:spTgt spid="55"/>
                                        </p:tgtEl>
                                        <p:attrNameLst>
                                          <p:attrName>ppt_x</p:attrName>
                                        </p:attrNameLst>
                                      </p:cBhvr>
                                      <p:tavLst>
                                        <p:tav tm="0">
                                          <p:val>
                                            <p:strVal val="#ppt_x"/>
                                          </p:val>
                                        </p:tav>
                                        <p:tav tm="100000">
                                          <p:val>
                                            <p:strVal val="#ppt_x"/>
                                          </p:val>
                                        </p:tav>
                                      </p:tavLst>
                                    </p:anim>
                                    <p:anim calcmode="lin" valueType="num">
                                      <p:cBhvr>
                                        <p:cTn id="8" dur="250" fill="hold"/>
                                        <p:tgtEl>
                                          <p:spTgt spid="55"/>
                                        </p:tgtEl>
                                        <p:attrNameLst>
                                          <p:attrName>ppt_y</p:attrName>
                                        </p:attrNameLst>
                                      </p:cBhvr>
                                      <p:tavLst>
                                        <p:tav tm="0">
                                          <p:val>
                                            <p:strVal val="#ppt_y-#ppt_h/2"/>
                                          </p:val>
                                        </p:tav>
                                        <p:tav tm="100000">
                                          <p:val>
                                            <p:strVal val="#ppt_y"/>
                                          </p:val>
                                        </p:tav>
                                      </p:tavLst>
                                    </p:anim>
                                    <p:anim calcmode="lin" valueType="num">
                                      <p:cBhvr>
                                        <p:cTn id="9" dur="250" fill="hold"/>
                                        <p:tgtEl>
                                          <p:spTgt spid="55"/>
                                        </p:tgtEl>
                                        <p:attrNameLst>
                                          <p:attrName>ppt_w</p:attrName>
                                        </p:attrNameLst>
                                      </p:cBhvr>
                                      <p:tavLst>
                                        <p:tav tm="0">
                                          <p:val>
                                            <p:strVal val="#ppt_w"/>
                                          </p:val>
                                        </p:tav>
                                        <p:tav tm="100000">
                                          <p:val>
                                            <p:strVal val="#ppt_w"/>
                                          </p:val>
                                        </p:tav>
                                      </p:tavLst>
                                    </p:anim>
                                    <p:anim calcmode="lin" valueType="num">
                                      <p:cBhvr>
                                        <p:cTn id="10" dur="250" fill="hold"/>
                                        <p:tgtEl>
                                          <p:spTgt spid="55"/>
                                        </p:tgtEl>
                                        <p:attrNameLst>
                                          <p:attrName>ppt_h</p:attrName>
                                        </p:attrNameLst>
                                      </p:cBhvr>
                                      <p:tavLst>
                                        <p:tav tm="0">
                                          <p:val>
                                            <p:fltVal val="0"/>
                                          </p:val>
                                        </p:tav>
                                        <p:tav tm="100000">
                                          <p:val>
                                            <p:strVal val="#ppt_h"/>
                                          </p:val>
                                        </p:tav>
                                      </p:tavLst>
                                    </p:anim>
                                  </p:childTnLst>
                                </p:cTn>
                              </p:par>
                            </p:childTnLst>
                          </p:cTn>
                        </p:par>
                        <p:par>
                          <p:cTn id="11" fill="hold">
                            <p:stCondLst>
                              <p:cond delay="115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par>
                                <p:cTn id="15" presetID="56" presetClass="path" presetSubtype="0" accel="50000" decel="50000" fill="hold" grpId="1" nodeType="withEffect">
                                  <p:stCondLst>
                                    <p:cond delay="0"/>
                                  </p:stCondLst>
                                  <p:childTnLst>
                                    <p:animMotion origin="layout" path="M -0.03737 0.04121 L -6.25E-7 -2.96296E-6 " pathEditMode="relative" rAng="0" ptsTypes="AA">
                                      <p:cBhvr>
                                        <p:cTn id="16" dur="700" fill="hold"/>
                                        <p:tgtEl>
                                          <p:spTgt spid="5"/>
                                        </p:tgtEl>
                                        <p:attrNameLst>
                                          <p:attrName>ppt_x</p:attrName>
                                          <p:attrName>ppt_y</p:attrName>
                                        </p:attrNameLst>
                                      </p:cBhvr>
                                      <p:rCtr x="1862" y="-2060"/>
                                    </p:animMotion>
                                  </p:childTnLst>
                                </p:cTn>
                              </p:par>
                              <p:par>
                                <p:cTn id="17" presetID="22" presetClass="entr" presetSubtype="8" fill="hold" nodeType="with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56" presetClass="path" presetSubtype="0" accel="50000" decel="50000" fill="hold" grpId="1" nodeType="withEffect">
                                  <p:stCondLst>
                                    <p:cond delay="250"/>
                                  </p:stCondLst>
                                  <p:childTnLst>
                                    <p:animMotion origin="layout" path="M -0.03737 0.0412 L -6.25E-7 -3.7037E-7 " pathEditMode="relative" rAng="0" ptsTypes="AA">
                                      <p:cBhvr>
                                        <p:cTn id="24" dur="700" fill="hold"/>
                                        <p:tgtEl>
                                          <p:spTgt spid="9"/>
                                        </p:tgtEl>
                                        <p:attrNameLst>
                                          <p:attrName>ppt_x</p:attrName>
                                          <p:attrName>ppt_y</p:attrName>
                                        </p:attrNameLst>
                                      </p:cBhvr>
                                      <p:rCtr x="1862" y="-2060"/>
                                    </p:animMotion>
                                  </p:childTnLst>
                                </p:cTn>
                              </p:par>
                              <p:par>
                                <p:cTn id="25" presetID="22" presetClass="entr" presetSubtype="8" fill="hold" nodeType="withEffect">
                                  <p:stCondLst>
                                    <p:cond delay="50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500"/>
                                        <p:tgtEl>
                                          <p:spTgt spid="62"/>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par>
                                <p:cTn id="31" presetID="56" presetClass="path" presetSubtype="0" accel="50000" decel="50000" fill="hold" grpId="1" nodeType="withEffect">
                                  <p:stCondLst>
                                    <p:cond delay="500"/>
                                  </p:stCondLst>
                                  <p:childTnLst>
                                    <p:animMotion origin="layout" path="M -0.03737 0.0412 L -6.25E-7 2.96296E-6 " pathEditMode="relative" rAng="0" ptsTypes="AA">
                                      <p:cBhvr>
                                        <p:cTn id="32" dur="700" fill="hold"/>
                                        <p:tgtEl>
                                          <p:spTgt spid="13"/>
                                        </p:tgtEl>
                                        <p:attrNameLst>
                                          <p:attrName>ppt_x</p:attrName>
                                          <p:attrName>ppt_y</p:attrName>
                                        </p:attrNameLst>
                                      </p:cBhvr>
                                      <p:rCtr x="1862" y="-2060"/>
                                    </p:animMotion>
                                  </p:childTnLst>
                                </p:cTn>
                              </p:par>
                              <p:par>
                                <p:cTn id="33" presetID="22" presetClass="entr" presetSubtype="8" fill="hold" nodeType="withEffect">
                                  <p:stCondLst>
                                    <p:cond delay="75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childTnLst>
                                </p:cTn>
                              </p:par>
                              <p:par>
                                <p:cTn id="39" presetID="56" presetClass="path" presetSubtype="0" accel="50000" decel="50000" fill="hold" grpId="1" nodeType="withEffect">
                                  <p:stCondLst>
                                    <p:cond delay="750"/>
                                  </p:stCondLst>
                                  <p:childTnLst>
                                    <p:animMotion origin="layout" path="M -0.03737 0.0412 L -6.25E-7 -1.11111E-6 " pathEditMode="relative" rAng="0" ptsTypes="AA">
                                      <p:cBhvr>
                                        <p:cTn id="40" dur="700" fill="hold"/>
                                        <p:tgtEl>
                                          <p:spTgt spid="17"/>
                                        </p:tgtEl>
                                        <p:attrNameLst>
                                          <p:attrName>ppt_x</p:attrName>
                                          <p:attrName>ppt_y</p:attrName>
                                        </p:attrNameLst>
                                      </p:cBhvr>
                                      <p:rCtr x="1862" y="-2060"/>
                                    </p:animMotion>
                                  </p:childTnLst>
                                </p:cTn>
                              </p:par>
                              <p:par>
                                <p:cTn id="41" presetID="22" presetClass="entr" presetSubtype="8" fill="hold" nodeType="withEffect">
                                  <p:stCondLst>
                                    <p:cond delay="100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2" nodeType="clickEffect">
                                  <p:stCondLst>
                                    <p:cond delay="0"/>
                                  </p:stCondLst>
                                  <p:childTnLst>
                                    <p:animEffect transition="out" filter="randombar(horizontal)">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4" presetClass="exit" presetSubtype="10" fill="hold" grpId="2" nodeType="withEffect">
                                  <p:stCondLst>
                                    <p:cond delay="0"/>
                                  </p:stCondLst>
                                  <p:childTnLst>
                                    <p:animEffect transition="out" filter="randombar(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4" presetClass="exit" presetSubtype="10" fill="hold" nodeType="withEffect">
                                  <p:stCondLst>
                                    <p:cond delay="0"/>
                                  </p:stCondLst>
                                  <p:childTnLst>
                                    <p:animEffect transition="out" filter="randombar(horizontal)">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4" presetClass="exit" presetSubtype="10" fill="hold" grpId="2" nodeType="withEffect">
                                  <p:stCondLst>
                                    <p:cond delay="0"/>
                                  </p:stCondLst>
                                  <p:childTnLst>
                                    <p:animEffect transition="out" filter="randombar(horizontal)">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ntr" presetSubtype="0" fill="hold" grpId="0" nodeType="withEffect">
                                  <p:stCondLst>
                                    <p:cond delay="75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childTnLst>
                                </p:cTn>
                              </p:par>
                              <p:par>
                                <p:cTn id="67" presetID="56" presetClass="path" presetSubtype="0" accel="50000" decel="50000" fill="hold" grpId="1" nodeType="withEffect">
                                  <p:stCondLst>
                                    <p:cond delay="750"/>
                                  </p:stCondLst>
                                  <p:childTnLst>
                                    <p:animMotion origin="layout" path="M -0.03737 0.0412 L -6.25E-7 -3.7037E-7 " pathEditMode="relative" rAng="0" ptsTypes="AA">
                                      <p:cBhvr>
                                        <p:cTn id="68" dur="700" fill="hold"/>
                                        <p:tgtEl>
                                          <p:spTgt spid="25"/>
                                        </p:tgtEl>
                                        <p:attrNameLst>
                                          <p:attrName>ppt_x</p:attrName>
                                          <p:attrName>ppt_y</p:attrName>
                                        </p:attrNameLst>
                                      </p:cBhvr>
                                      <p:rCtr x="1862" y="-2060"/>
                                    </p:animMotion>
                                  </p:childTnLst>
                                </p:cTn>
                              </p:par>
                              <p:par>
                                <p:cTn id="69" presetID="14" presetClass="exit" presetSubtype="10" fill="hold" grpId="2" nodeType="withEffect">
                                  <p:stCondLst>
                                    <p:cond delay="0"/>
                                  </p:stCondLst>
                                  <p:childTnLst>
                                    <p:animEffect transition="out" filter="randombar(horizontal)">
                                      <p:cBhvr>
                                        <p:cTn id="70" dur="500"/>
                                        <p:tgtEl>
                                          <p:spTgt spid="25"/>
                                        </p:tgtEl>
                                      </p:cBhvr>
                                    </p:animEffect>
                                    <p:set>
                                      <p:cBhvr>
                                        <p:cTn id="71" dur="1" fill="hold">
                                          <p:stCondLst>
                                            <p:cond delay="499"/>
                                          </p:stCondLst>
                                        </p:cTn>
                                        <p:tgtEl>
                                          <p:spTgt spid="25"/>
                                        </p:tgtEl>
                                        <p:attrNameLst>
                                          <p:attrName>style.visibility</p:attrName>
                                        </p:attrNameLst>
                                      </p:cBhvr>
                                      <p:to>
                                        <p:strVal val="hidden"/>
                                      </p:to>
                                    </p:set>
                                  </p:childTnLst>
                                </p:cTn>
                              </p:par>
                              <p:par>
                                <p:cTn id="72" presetID="22" presetClass="entr" presetSubtype="8" fill="hold" nodeType="withEffect">
                                  <p:stCondLst>
                                    <p:cond delay="1000"/>
                                  </p:stCondLst>
                                  <p:childTnLst>
                                    <p:set>
                                      <p:cBhvr>
                                        <p:cTn id="73" dur="1" fill="hold">
                                          <p:stCondLst>
                                            <p:cond delay="0"/>
                                          </p:stCondLst>
                                        </p:cTn>
                                        <p:tgtEl>
                                          <p:spTgt spid="27"/>
                                        </p:tgtEl>
                                        <p:attrNameLst>
                                          <p:attrName>style.visibility</p:attrName>
                                        </p:attrNameLst>
                                      </p:cBhvr>
                                      <p:to>
                                        <p:strVal val="visible"/>
                                      </p:to>
                                    </p:set>
                                    <p:animEffect transition="in" filter="wipe(left)">
                                      <p:cBhvr>
                                        <p:cTn id="74" dur="500"/>
                                        <p:tgtEl>
                                          <p:spTgt spid="27"/>
                                        </p:tgtEl>
                                      </p:cBhvr>
                                    </p:animEffect>
                                  </p:childTnLst>
                                </p:cTn>
                              </p:par>
                              <p:par>
                                <p:cTn id="75" presetID="14" presetClass="exit" presetSubtype="10" fill="hold" nodeType="withEffect">
                                  <p:stCondLst>
                                    <p:cond delay="0"/>
                                  </p:stCondLst>
                                  <p:childTnLst>
                                    <p:animEffect transition="out" filter="randombar(horizontal)">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9" grpId="2" animBg="1"/>
      <p:bldP spid="13" grpId="0" animBg="1"/>
      <p:bldP spid="13" grpId="1" animBg="1"/>
      <p:bldP spid="13" grpId="2" animBg="1"/>
      <p:bldP spid="17" grpId="0" animBg="1"/>
      <p:bldP spid="17" grpId="1" animBg="1"/>
      <p:bldP spid="17" grpId="2" animBg="1"/>
      <p:bldP spid="55" grpId="0"/>
      <p:bldP spid="25" grpId="0" animBg="1"/>
      <p:bldP spid="25" grpId="1" animBg="1"/>
      <p:bldP spid="25"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C24D3A-5BCD-4715-A08F-DAD44D9B1020}"/>
              </a:ext>
            </a:extLst>
          </p:cNvPr>
          <p:cNvPicPr>
            <a:picLocks noChangeAspect="1"/>
          </p:cNvPicPr>
          <p:nvPr/>
        </p:nvPicPr>
        <p:blipFill rotWithShape="1">
          <a:blip r:embed="rId2">
            <a:extLst>
              <a:ext uri="{28A0092B-C50C-407E-A947-70E740481C1C}">
                <a14:useLocalDpi xmlns:a14="http://schemas.microsoft.com/office/drawing/2010/main" val="0"/>
              </a:ext>
            </a:extLst>
          </a:blip>
          <a:srcRect b="15525"/>
          <a:stretch/>
        </p:blipFill>
        <p:spPr>
          <a:xfrm>
            <a:off x="-29497" y="6253316"/>
            <a:ext cx="12309987" cy="604684"/>
          </a:xfrm>
          <a:prstGeom prst="rect">
            <a:avLst/>
          </a:prstGeom>
        </p:spPr>
      </p:pic>
      <p:pic>
        <p:nvPicPr>
          <p:cNvPr id="5" name="图片 4">
            <a:extLst>
              <a:ext uri="{FF2B5EF4-FFF2-40B4-BE49-F238E27FC236}">
                <a16:creationId xmlns:a16="http://schemas.microsoft.com/office/drawing/2014/main" id="{1ECEE9C8-E6DE-4DF2-A351-D8258AD8C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
        <p:nvSpPr>
          <p:cNvPr id="7" name="矩形标注 15">
            <a:extLst>
              <a:ext uri="{FF2B5EF4-FFF2-40B4-BE49-F238E27FC236}">
                <a16:creationId xmlns:a16="http://schemas.microsoft.com/office/drawing/2014/main" id="{F01F9995-3EB1-4D49-9F73-BC7F20827B2A}"/>
              </a:ext>
            </a:extLst>
          </p:cNvPr>
          <p:cNvSpPr>
            <a:spLocks noChangeArrowheads="1"/>
          </p:cNvSpPr>
          <p:nvPr/>
        </p:nvSpPr>
        <p:spPr bwMode="auto">
          <a:xfrm>
            <a:off x="9549112" y="2593829"/>
            <a:ext cx="1909822" cy="3170362"/>
          </a:xfrm>
          <a:prstGeom prst="wedgeRectCallout">
            <a:avLst>
              <a:gd name="adj1" fmla="val -66245"/>
              <a:gd name="adj2" fmla="val 20130"/>
            </a:avLst>
          </a:prstGeom>
          <a:solidFill>
            <a:srgbClr val="8238BA"/>
          </a:solidFill>
          <a:ln>
            <a:noFill/>
          </a:ln>
        </p:spPr>
        <p:txBody>
          <a:bodyPr anchor="ctr"/>
          <a:lstStyle/>
          <a:p>
            <a:pPr algn="ctr"/>
            <a:endParaRPr lang="zh-CN" altLang="zh-CN" dirty="0">
              <a:solidFill>
                <a:srgbClr val="A66BD3"/>
              </a:solidFill>
              <a:latin typeface="Calibri" panose="020F0502020204030204" pitchFamily="34" charset="0"/>
              <a:cs typeface="Calibri" panose="020F0502020204030204" pitchFamily="34" charset="0"/>
              <a:sym typeface="Calibri" panose="020F0502020204030204" pitchFamily="34" charset="0"/>
            </a:endParaRPr>
          </a:p>
        </p:txBody>
      </p:sp>
      <p:sp>
        <p:nvSpPr>
          <p:cNvPr id="8" name="矩形标注 18">
            <a:extLst>
              <a:ext uri="{FF2B5EF4-FFF2-40B4-BE49-F238E27FC236}">
                <a16:creationId xmlns:a16="http://schemas.microsoft.com/office/drawing/2014/main" id="{B9054D98-69AC-45AF-9D81-228EF40172DE}"/>
              </a:ext>
            </a:extLst>
          </p:cNvPr>
          <p:cNvSpPr>
            <a:spLocks noChangeArrowheads="1"/>
          </p:cNvSpPr>
          <p:nvPr/>
        </p:nvSpPr>
        <p:spPr bwMode="auto">
          <a:xfrm>
            <a:off x="815331" y="2593829"/>
            <a:ext cx="8137366" cy="3170363"/>
          </a:xfrm>
          <a:prstGeom prst="wedgeRectCallout">
            <a:avLst>
              <a:gd name="adj1" fmla="val 53789"/>
              <a:gd name="adj2" fmla="val -18804"/>
            </a:avLst>
          </a:prstGeom>
          <a:noFill/>
          <a:ln w="12700" cap="flat" cmpd="sng">
            <a:solidFill>
              <a:srgbClr val="554AA8"/>
            </a:solidFill>
            <a:prstDash val="lg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endParaRPr>
          </a:p>
        </p:txBody>
      </p:sp>
      <p:sp>
        <p:nvSpPr>
          <p:cNvPr id="9" name="矩形 19">
            <a:extLst>
              <a:ext uri="{FF2B5EF4-FFF2-40B4-BE49-F238E27FC236}">
                <a16:creationId xmlns:a16="http://schemas.microsoft.com/office/drawing/2014/main" id="{BDBD5F06-EB1A-4018-AEF2-F0D0D42ADC54}"/>
              </a:ext>
            </a:extLst>
          </p:cNvPr>
          <p:cNvSpPr>
            <a:spLocks noChangeArrowheads="1"/>
          </p:cNvSpPr>
          <p:nvPr/>
        </p:nvSpPr>
        <p:spPr bwMode="auto">
          <a:xfrm>
            <a:off x="9819912" y="3311367"/>
            <a:ext cx="1437671" cy="171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pPr>
            <a:r>
              <a:rPr lang="zh-CN" altLang="en-US" b="1" dirty="0">
                <a:solidFill>
                  <a:schemeClr val="bg1"/>
                </a:solidFill>
                <a:latin typeface="+mn-ea"/>
              </a:rPr>
              <a:t>教育部文件</a:t>
            </a:r>
            <a:endParaRPr lang="en-US" altLang="zh-CN" b="1" dirty="0">
              <a:solidFill>
                <a:schemeClr val="bg1"/>
              </a:solidFill>
              <a:latin typeface="+mn-ea"/>
            </a:endParaRPr>
          </a:p>
          <a:p>
            <a:pPr algn="ctr">
              <a:lnSpc>
                <a:spcPct val="150000"/>
              </a:lnSpc>
            </a:pPr>
            <a:endParaRPr lang="en-US" altLang="zh-CN" b="1" dirty="0">
              <a:solidFill>
                <a:schemeClr val="bg1"/>
              </a:solidFill>
              <a:latin typeface="+mn-ea"/>
            </a:endParaRPr>
          </a:p>
          <a:p>
            <a:pPr algn="ctr">
              <a:lnSpc>
                <a:spcPct val="150000"/>
              </a:lnSpc>
            </a:pPr>
            <a:r>
              <a:rPr lang="zh-CN" altLang="en-US" b="1" dirty="0">
                <a:solidFill>
                  <a:schemeClr val="bg1"/>
                </a:solidFill>
                <a:latin typeface="+mn-ea"/>
              </a:rPr>
              <a:t>案例教学</a:t>
            </a:r>
            <a:endParaRPr lang="en-US" altLang="zh-CN" b="1" dirty="0">
              <a:solidFill>
                <a:schemeClr val="bg1"/>
              </a:solidFill>
              <a:latin typeface="+mn-ea"/>
            </a:endParaRPr>
          </a:p>
          <a:p>
            <a:pPr algn="ctr">
              <a:lnSpc>
                <a:spcPct val="150000"/>
              </a:lnSpc>
            </a:pPr>
            <a:r>
              <a:rPr lang="zh-CN" altLang="en-US" b="1" dirty="0">
                <a:solidFill>
                  <a:schemeClr val="bg1"/>
                </a:solidFill>
                <a:latin typeface="+mn-ea"/>
              </a:rPr>
              <a:t>官方定义</a:t>
            </a:r>
            <a:endParaRPr lang="en-US" altLang="zh-CN" b="1" dirty="0">
              <a:solidFill>
                <a:schemeClr val="bg1"/>
              </a:solidFill>
              <a:latin typeface="+mn-ea"/>
            </a:endParaRPr>
          </a:p>
        </p:txBody>
      </p:sp>
      <p:sp>
        <p:nvSpPr>
          <p:cNvPr id="11" name="矩形 10">
            <a:extLst>
              <a:ext uri="{FF2B5EF4-FFF2-40B4-BE49-F238E27FC236}">
                <a16:creationId xmlns:a16="http://schemas.microsoft.com/office/drawing/2014/main" id="{30F1C33E-0031-46D7-BFB5-0D03B0C21830}"/>
              </a:ext>
            </a:extLst>
          </p:cNvPr>
          <p:cNvSpPr/>
          <p:nvPr/>
        </p:nvSpPr>
        <p:spPr>
          <a:xfrm>
            <a:off x="749549" y="1236759"/>
            <a:ext cx="4134465" cy="5232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122B88"/>
                </a:solidFill>
                <a:latin typeface="微软雅黑" panose="020B0503020204020204" pitchFamily="34" charset="-122"/>
                <a:ea typeface="微软雅黑" panose="020B0503020204020204" pitchFamily="34" charset="-122"/>
              </a:rPr>
              <a:t>案例教学的概念及重要性</a:t>
            </a:r>
          </a:p>
        </p:txBody>
      </p:sp>
      <p:pic>
        <p:nvPicPr>
          <p:cNvPr id="6" name="Picture 2">
            <a:extLst>
              <a:ext uri="{FF2B5EF4-FFF2-40B4-BE49-F238E27FC236}">
                <a16:creationId xmlns:a16="http://schemas.microsoft.com/office/drawing/2014/main" id="{1D495D28-6590-4AC5-B54C-E3A06C31F3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7883"/>
          <a:stretch/>
        </p:blipFill>
        <p:spPr bwMode="auto">
          <a:xfrm>
            <a:off x="914841" y="2771810"/>
            <a:ext cx="7938346" cy="2849431"/>
          </a:xfrm>
          <a:prstGeom prst="rect">
            <a:avLst/>
          </a:prstGeom>
          <a:noFill/>
          <a:ln w="9525">
            <a:solidFill>
              <a:srgbClr val="4274B0"/>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a:extLst>
              <a:ext uri="{FF2B5EF4-FFF2-40B4-BE49-F238E27FC236}">
                <a16:creationId xmlns:a16="http://schemas.microsoft.com/office/drawing/2014/main" id="{54E29458-7BB5-4E67-9618-205F5764C0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542" y="3589467"/>
            <a:ext cx="7438944" cy="13517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1526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F4E8AB4-1639-4F4A-ACEB-587F5CF92BF2}"/>
              </a:ext>
            </a:extLst>
          </p:cNvPr>
          <p:cNvPicPr>
            <a:picLocks noChangeAspect="1"/>
          </p:cNvPicPr>
          <p:nvPr/>
        </p:nvPicPr>
        <p:blipFill rotWithShape="1">
          <a:blip r:embed="rId2">
            <a:extLst>
              <a:ext uri="{28A0092B-C50C-407E-A947-70E740481C1C}">
                <a14:useLocalDpi xmlns:a14="http://schemas.microsoft.com/office/drawing/2010/main" val="0"/>
              </a:ext>
            </a:extLst>
          </a:blip>
          <a:srcRect t="28999" r="547" b="15928"/>
          <a:stretch/>
        </p:blipFill>
        <p:spPr>
          <a:xfrm rot="10800000" flipH="1">
            <a:off x="-12000" y="-1469"/>
            <a:ext cx="12204000" cy="1373069"/>
          </a:xfrm>
          <a:prstGeom prst="rect">
            <a:avLst/>
          </a:prstGeom>
        </p:spPr>
      </p:pic>
      <p:sp>
        <p:nvSpPr>
          <p:cNvPr id="27" name="Text Box 3">
            <a:extLst>
              <a:ext uri="{FF2B5EF4-FFF2-40B4-BE49-F238E27FC236}">
                <a16:creationId xmlns:a16="http://schemas.microsoft.com/office/drawing/2014/main" id="{426DEA3E-BFDB-43B0-A06C-EE0756719C4E}"/>
              </a:ext>
            </a:extLst>
          </p:cNvPr>
          <p:cNvSpPr txBox="1">
            <a:spLocks noChangeArrowheads="1"/>
          </p:cNvSpPr>
          <p:nvPr/>
        </p:nvSpPr>
        <p:spPr bwMode="auto">
          <a:xfrm>
            <a:off x="167430" y="436274"/>
            <a:ext cx="31925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r>
              <a:rPr lang="zh-CN" altLang="en-US" sz="2800" b="1" dirty="0">
                <a:solidFill>
                  <a:schemeClr val="bg1"/>
                </a:solidFill>
                <a:latin typeface="微软雅黑" panose="020B0503020204020204" pitchFamily="34" charset="-122"/>
                <a:ea typeface="微软雅黑" panose="020B0503020204020204" pitchFamily="34" charset="-122"/>
              </a:rPr>
              <a:t>全球案例发现系统</a:t>
            </a:r>
            <a:endParaRPr lang="zh-CN" altLang="zh-CN" sz="2800" b="1" dirty="0">
              <a:solidFill>
                <a:schemeClr val="bg1"/>
              </a:solidFill>
              <a:ea typeface="微软雅黑" panose="020B0503020204020204" pitchFamily="34" charset="-122"/>
            </a:endParaRPr>
          </a:p>
        </p:txBody>
      </p:sp>
      <p:sp>
        <p:nvSpPr>
          <p:cNvPr id="28" name="Line 4">
            <a:extLst>
              <a:ext uri="{FF2B5EF4-FFF2-40B4-BE49-F238E27FC236}">
                <a16:creationId xmlns:a16="http://schemas.microsoft.com/office/drawing/2014/main" id="{EA8F728E-C786-4B95-A6A3-A634B9DBCCF8}"/>
              </a:ext>
            </a:extLst>
          </p:cNvPr>
          <p:cNvSpPr>
            <a:spLocks noChangeShapeType="1"/>
          </p:cNvSpPr>
          <p:nvPr/>
        </p:nvSpPr>
        <p:spPr bwMode="auto">
          <a:xfrm>
            <a:off x="638175" y="1089426"/>
            <a:ext cx="2251075"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solidFill>
                <a:schemeClr val="bg1"/>
              </a:solidFill>
            </a:endParaRPr>
          </a:p>
        </p:txBody>
      </p:sp>
      <p:sp>
        <p:nvSpPr>
          <p:cNvPr id="29" name="矩形 28">
            <a:extLst>
              <a:ext uri="{FF2B5EF4-FFF2-40B4-BE49-F238E27FC236}">
                <a16:creationId xmlns:a16="http://schemas.microsoft.com/office/drawing/2014/main" id="{EB70FC0B-0084-47D8-A81E-2AD9B0B46F9E}"/>
              </a:ext>
            </a:extLst>
          </p:cNvPr>
          <p:cNvSpPr/>
          <p:nvPr/>
        </p:nvSpPr>
        <p:spPr>
          <a:xfrm>
            <a:off x="9288462" y="2271"/>
            <a:ext cx="2268000" cy="5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a:extLst>
              <a:ext uri="{FF2B5EF4-FFF2-40B4-BE49-F238E27FC236}">
                <a16:creationId xmlns:a16="http://schemas.microsoft.com/office/drawing/2014/main" id="{C6BD94EF-6707-4C04-BCFA-84596359F3FE}"/>
              </a:ext>
            </a:extLst>
          </p:cNvPr>
          <p:cNvSpPr/>
          <p:nvPr/>
        </p:nvSpPr>
        <p:spPr>
          <a:xfrm flipV="1">
            <a:off x="9288462" y="578271"/>
            <a:ext cx="2268000" cy="216000"/>
          </a:xfrm>
          <a:prstGeom prst="triangle">
            <a:avLst>
              <a:gd name="adj" fmla="val 519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片 30">
            <a:extLst>
              <a:ext uri="{FF2B5EF4-FFF2-40B4-BE49-F238E27FC236}">
                <a16:creationId xmlns:a16="http://schemas.microsoft.com/office/drawing/2014/main" id="{1A042D25-9949-424E-8148-DB51DF78B249}"/>
              </a:ext>
            </a:extLst>
          </p:cNvPr>
          <p:cNvPicPr>
            <a:picLocks noChangeAspect="1"/>
          </p:cNvPicPr>
          <p:nvPr/>
        </p:nvPicPr>
        <p:blipFill rotWithShape="1">
          <a:blip r:embed="rId3">
            <a:extLst>
              <a:ext uri="{28A0092B-C50C-407E-A947-70E740481C1C}">
                <a14:useLocalDpi xmlns:a14="http://schemas.microsoft.com/office/drawing/2010/main" val="0"/>
              </a:ext>
            </a:extLst>
          </a:blip>
          <a:srcRect l="-426" t="-4970" b="-1"/>
          <a:stretch/>
        </p:blipFill>
        <p:spPr>
          <a:xfrm>
            <a:off x="9432655" y="93713"/>
            <a:ext cx="1889482" cy="396000"/>
          </a:xfrm>
          <a:prstGeom prst="rect">
            <a:avLst/>
          </a:prstGeom>
        </p:spPr>
      </p:pic>
      <p:grpSp>
        <p:nvGrpSpPr>
          <p:cNvPr id="8" name="组合 7">
            <a:extLst>
              <a:ext uri="{FF2B5EF4-FFF2-40B4-BE49-F238E27FC236}">
                <a16:creationId xmlns:a16="http://schemas.microsoft.com/office/drawing/2014/main" id="{324F7712-7F3E-481E-9EF6-C52BE3511F1C}"/>
              </a:ext>
            </a:extLst>
          </p:cNvPr>
          <p:cNvGrpSpPr/>
          <p:nvPr/>
        </p:nvGrpSpPr>
        <p:grpSpPr>
          <a:xfrm>
            <a:off x="644908" y="2437447"/>
            <a:ext cx="672074" cy="576064"/>
            <a:chOff x="467544" y="1275606"/>
            <a:chExt cx="504056" cy="432048"/>
          </a:xfrm>
        </p:grpSpPr>
        <p:cxnSp>
          <p:nvCxnSpPr>
            <p:cNvPr id="9" name="直接连接符 8">
              <a:extLst>
                <a:ext uri="{FF2B5EF4-FFF2-40B4-BE49-F238E27FC236}">
                  <a16:creationId xmlns:a16="http://schemas.microsoft.com/office/drawing/2014/main" id="{60ABC8D8-A06F-4A9B-8CF6-391600F0E102}"/>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B9B5E6C1-7135-4EE6-BEFF-BE791D5B5CD8}"/>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FFB25B1A-4F07-4A54-B961-38898AF3F7F9}"/>
              </a:ext>
            </a:extLst>
          </p:cNvPr>
          <p:cNvGrpSpPr/>
          <p:nvPr/>
        </p:nvGrpSpPr>
        <p:grpSpPr>
          <a:xfrm rot="10800000">
            <a:off x="1316983" y="5044258"/>
            <a:ext cx="672074" cy="576064"/>
            <a:chOff x="467544" y="1275606"/>
            <a:chExt cx="504056" cy="432048"/>
          </a:xfrm>
        </p:grpSpPr>
        <p:cxnSp>
          <p:nvCxnSpPr>
            <p:cNvPr id="12" name="直接连接符 11">
              <a:extLst>
                <a:ext uri="{FF2B5EF4-FFF2-40B4-BE49-F238E27FC236}">
                  <a16:creationId xmlns:a16="http://schemas.microsoft.com/office/drawing/2014/main" id="{1F636BB6-ABD8-465D-B39E-63FD57CC62A1}"/>
                </a:ext>
              </a:extLst>
            </p:cNvPr>
            <p:cNvCxnSpPr/>
            <p:nvPr/>
          </p:nvCxnSpPr>
          <p:spPr>
            <a:xfrm>
              <a:off x="467544" y="1275606"/>
              <a:ext cx="504056" cy="0"/>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F574B351-24E0-443F-9046-A12915728045}"/>
                </a:ext>
              </a:extLst>
            </p:cNvPr>
            <p:cNvCxnSpPr/>
            <p:nvPr/>
          </p:nvCxnSpPr>
          <p:spPr>
            <a:xfrm>
              <a:off x="467544" y="1275606"/>
              <a:ext cx="0" cy="432048"/>
            </a:xfrm>
            <a:prstGeom prst="line">
              <a:avLst/>
            </a:prstGeom>
            <a:ln w="38100">
              <a:solidFill>
                <a:srgbClr val="5248A0"/>
              </a:solidFill>
            </a:ln>
          </p:spPr>
          <p:style>
            <a:lnRef idx="1">
              <a:schemeClr val="accent1"/>
            </a:lnRef>
            <a:fillRef idx="0">
              <a:schemeClr val="accent1"/>
            </a:fillRef>
            <a:effectRef idx="0">
              <a:schemeClr val="accent1"/>
            </a:effectRef>
            <a:fontRef idx="minor">
              <a:schemeClr val="tx1"/>
            </a:fontRef>
          </p:style>
        </p:cxnSp>
      </p:grpSp>
      <p:sp>
        <p:nvSpPr>
          <p:cNvPr id="14" name="TextBox 80">
            <a:extLst>
              <a:ext uri="{FF2B5EF4-FFF2-40B4-BE49-F238E27FC236}">
                <a16:creationId xmlns:a16="http://schemas.microsoft.com/office/drawing/2014/main" id="{10E45062-0838-4826-BA30-6378A41685FE}"/>
              </a:ext>
            </a:extLst>
          </p:cNvPr>
          <p:cNvSpPr txBox="1"/>
          <p:nvPr/>
        </p:nvSpPr>
        <p:spPr>
          <a:xfrm>
            <a:off x="776358" y="2567563"/>
            <a:ext cx="1290901" cy="3030893"/>
          </a:xfrm>
          <a:prstGeom prst="rect">
            <a:avLst/>
          </a:prstGeom>
          <a:noFill/>
          <a:ln>
            <a:noFill/>
          </a:ln>
        </p:spPr>
        <p:txBody>
          <a:bodyPr wrap="square" lIns="121917" tIns="60958" rIns="121917" bIns="60958" numCol="2" rtlCol="0">
            <a:spAutoFit/>
          </a:bodyPr>
          <a:lstStyle/>
          <a:p>
            <a:r>
              <a:rPr lang="zh-CN" altLang="en-US" sz="2700" dirty="0">
                <a:solidFill>
                  <a:schemeClr val="tx1">
                    <a:lumMod val="85000"/>
                    <a:lumOff val="15000"/>
                  </a:schemeClr>
                </a:solidFill>
                <a:latin typeface="等线" panose="02010600030101010101" pitchFamily="2" charset="-122"/>
                <a:ea typeface="等线" panose="02010600030101010101" pitchFamily="2" charset="-122"/>
              </a:rPr>
              <a:t>全球案例发现系统</a:t>
            </a:r>
            <a:r>
              <a:rPr lang="zh-CN" altLang="en-US" sz="2700" dirty="0">
                <a:solidFill>
                  <a:srgbClr val="5248A0"/>
                </a:solidFill>
                <a:latin typeface="等线" panose="02010600030101010101" pitchFamily="2" charset="-122"/>
                <a:ea typeface="等线" panose="02010600030101010101" pitchFamily="2" charset="-122"/>
              </a:rPr>
              <a:t>使用流程</a:t>
            </a:r>
            <a:endParaRPr lang="zh-CN" altLang="en-US" sz="2700" b="1" dirty="0">
              <a:solidFill>
                <a:srgbClr val="5248A0"/>
              </a:solidFill>
              <a:latin typeface="等线" panose="02010600030101010101" pitchFamily="2" charset="-122"/>
              <a:ea typeface="等线" panose="02010600030101010101" pitchFamily="2" charset="-122"/>
            </a:endParaRPr>
          </a:p>
        </p:txBody>
      </p:sp>
      <p:sp>
        <p:nvSpPr>
          <p:cNvPr id="3" name="Rectangle 3">
            <a:extLst>
              <a:ext uri="{FF2B5EF4-FFF2-40B4-BE49-F238E27FC236}">
                <a16:creationId xmlns:a16="http://schemas.microsoft.com/office/drawing/2014/main" id="{F84E6622-B2FE-48F7-8B1D-15259692E92C}"/>
              </a:ext>
            </a:extLst>
          </p:cNvPr>
          <p:cNvSpPr txBox="1">
            <a:spLocks noChangeArrowheads="1"/>
          </p:cNvSpPr>
          <p:nvPr/>
        </p:nvSpPr>
        <p:spPr bwMode="auto">
          <a:xfrm>
            <a:off x="2529685" y="2124581"/>
            <a:ext cx="9026777" cy="356829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30000"/>
              </a:lnSpc>
              <a:buFont typeface="Wingdings" pitchFamily="2" charset="2"/>
              <a:buNone/>
              <a:defRPr/>
            </a:pPr>
            <a:r>
              <a:rPr lang="zh-CN" altLang="zh-CN" sz="2000" b="1" dirty="0">
                <a:solidFill>
                  <a:schemeClr val="accent5">
                    <a:lumMod val="25000"/>
                  </a:schemeClr>
                </a:solidFill>
                <a:latin typeface="等线" panose="02010600030101010101" pitchFamily="2" charset="-122"/>
                <a:ea typeface="等线" panose="02010600030101010101" pitchFamily="2" charset="-122"/>
              </a:rPr>
              <a:t>注意事项：</a:t>
            </a:r>
            <a:endParaRPr lang="zh-CN" altLang="zh-CN" sz="2000" dirty="0">
              <a:solidFill>
                <a:schemeClr val="accent5">
                  <a:lumMod val="25000"/>
                </a:schemeClr>
              </a:solidFill>
              <a:latin typeface="等线" panose="02010600030101010101" pitchFamily="2" charset="-122"/>
              <a:ea typeface="等线" panose="02010600030101010101" pitchFamily="2" charset="-122"/>
            </a:endParaRPr>
          </a:p>
          <a:p>
            <a:pPr>
              <a:lnSpc>
                <a:spcPct val="130000"/>
              </a:lnSpc>
              <a:defRPr/>
            </a:pPr>
            <a:r>
              <a:rPr lang="zh-CN" altLang="zh-CN" sz="1800" dirty="0">
                <a:solidFill>
                  <a:schemeClr val="accent5">
                    <a:lumMod val="25000"/>
                  </a:schemeClr>
                </a:solidFill>
                <a:latin typeface="等线" panose="02010600030101010101" pitchFamily="2" charset="-122"/>
                <a:ea typeface="等线" panose="02010600030101010101" pitchFamily="2" charset="-122"/>
              </a:rPr>
              <a:t>在校园网内</a:t>
            </a:r>
            <a:r>
              <a:rPr lang="zh-CN" altLang="en-US" sz="1800" dirty="0">
                <a:solidFill>
                  <a:schemeClr val="accent5">
                    <a:lumMod val="25000"/>
                  </a:schemeClr>
                </a:solidFill>
                <a:latin typeface="等线" panose="02010600030101010101" pitchFamily="2" charset="-122"/>
                <a:ea typeface="等线" panose="02010600030101010101" pitchFamily="2" charset="-122"/>
              </a:rPr>
              <a:t>打开“全球案例发现系统</a:t>
            </a:r>
            <a:r>
              <a:rPr lang="en-US" altLang="zh-CN" sz="1800" dirty="0">
                <a:solidFill>
                  <a:schemeClr val="accent5">
                    <a:lumMod val="25000"/>
                  </a:schemeClr>
                </a:solidFill>
                <a:latin typeface="等线" panose="02010600030101010101" pitchFamily="2" charset="-122"/>
                <a:ea typeface="等线" panose="02010600030101010101" pitchFamily="2" charset="-122"/>
              </a:rPr>
              <a:t>”</a:t>
            </a:r>
            <a:r>
              <a:rPr lang="zh-CN" altLang="zh-CN" sz="1800" dirty="0">
                <a:solidFill>
                  <a:schemeClr val="accent5">
                    <a:lumMod val="25000"/>
                  </a:schemeClr>
                </a:solidFill>
                <a:latin typeface="等线" panose="02010600030101010101" pitchFamily="2" charset="-122"/>
                <a:ea typeface="等线" panose="02010600030101010101" pitchFamily="2" charset="-122"/>
              </a:rPr>
              <a:t>网站：</a:t>
            </a:r>
            <a:r>
              <a:rPr lang="en-US" altLang="zh-CN" sz="1800" dirty="0">
                <a:solidFill>
                  <a:srgbClr val="FF0000"/>
                </a:solidFill>
                <a:latin typeface="等线" panose="02010600030101010101" pitchFamily="2" charset="-122"/>
                <a:ea typeface="等线" panose="02010600030101010101" pitchFamily="2" charset="-122"/>
                <a:hlinkClick r:id="rId4"/>
              </a:rPr>
              <a:t>www.htcases.com.cn</a:t>
            </a:r>
            <a:r>
              <a:rPr lang="zh-CN" altLang="en-US" sz="1800" dirty="0">
                <a:solidFill>
                  <a:schemeClr val="accent5">
                    <a:lumMod val="25000"/>
                  </a:schemeClr>
                </a:solidFill>
                <a:latin typeface="等线" panose="02010600030101010101" pitchFamily="2" charset="-122"/>
                <a:ea typeface="等线" panose="02010600030101010101" pitchFamily="2" charset="-122"/>
              </a:rPr>
              <a:t>，可根据</a:t>
            </a:r>
            <a:r>
              <a:rPr lang="en-US" altLang="zh-CN" sz="1800" dirty="0">
                <a:solidFill>
                  <a:schemeClr val="accent5">
                    <a:lumMod val="25000"/>
                  </a:schemeClr>
                </a:solidFill>
                <a:latin typeface="等线" panose="02010600030101010101" pitchFamily="2" charset="-122"/>
                <a:ea typeface="等线" panose="02010600030101010101" pitchFamily="2" charset="-122"/>
              </a:rPr>
              <a:t>IP</a:t>
            </a:r>
            <a:r>
              <a:rPr lang="zh-CN" altLang="zh-CN" sz="1800" dirty="0">
                <a:solidFill>
                  <a:schemeClr val="accent5">
                    <a:lumMod val="25000"/>
                  </a:schemeClr>
                </a:solidFill>
                <a:latin typeface="等线" panose="02010600030101010101" pitchFamily="2" charset="-122"/>
                <a:ea typeface="等线" panose="02010600030101010101" pitchFamily="2" charset="-122"/>
              </a:rPr>
              <a:t>地址识别</a:t>
            </a:r>
            <a:r>
              <a:rPr lang="zh-CN" altLang="en-US" sz="1800" dirty="0">
                <a:solidFill>
                  <a:schemeClr val="accent5">
                    <a:lumMod val="25000"/>
                  </a:schemeClr>
                </a:solidFill>
                <a:latin typeface="等线" panose="02010600030101010101" pitchFamily="2" charset="-122"/>
                <a:ea typeface="等线" panose="02010600030101010101" pitchFamily="2" charset="-122"/>
              </a:rPr>
              <a:t>，</a:t>
            </a:r>
            <a:r>
              <a:rPr lang="zh-CN" altLang="zh-CN" sz="1800" dirty="0">
                <a:solidFill>
                  <a:schemeClr val="accent5">
                    <a:lumMod val="25000"/>
                  </a:schemeClr>
                </a:solidFill>
                <a:latin typeface="等线" panose="02010600030101010101" pitchFamily="2" charset="-122"/>
                <a:ea typeface="等线" panose="02010600030101010101" pitchFamily="2" charset="-122"/>
              </a:rPr>
              <a:t>自动进入系统；</a:t>
            </a:r>
          </a:p>
          <a:p>
            <a:pPr>
              <a:lnSpc>
                <a:spcPct val="130000"/>
              </a:lnSpc>
              <a:defRPr/>
            </a:pPr>
            <a:r>
              <a:rPr lang="zh-CN" altLang="zh-CN" sz="1800" dirty="0">
                <a:solidFill>
                  <a:schemeClr val="accent5">
                    <a:lumMod val="25000"/>
                  </a:schemeClr>
                </a:solidFill>
                <a:latin typeface="等线" panose="02010600030101010101" pitchFamily="2" charset="-122"/>
                <a:ea typeface="等线" panose="02010600030101010101" pitchFamily="2" charset="-122"/>
              </a:rPr>
              <a:t>选择</a:t>
            </a:r>
            <a:r>
              <a:rPr lang="zh-CN" altLang="en-US" sz="1800" dirty="0">
                <a:solidFill>
                  <a:schemeClr val="accent5">
                    <a:lumMod val="25000"/>
                  </a:schemeClr>
                </a:solidFill>
                <a:latin typeface="等线" panose="02010600030101010101" pitchFamily="2" charset="-122"/>
                <a:ea typeface="等线" panose="02010600030101010101" pitchFamily="2" charset="-122"/>
              </a:rPr>
              <a:t>目标</a:t>
            </a:r>
            <a:r>
              <a:rPr lang="zh-CN" altLang="zh-CN" sz="1800" dirty="0">
                <a:solidFill>
                  <a:schemeClr val="accent5">
                    <a:lumMod val="25000"/>
                  </a:schemeClr>
                </a:solidFill>
                <a:latin typeface="等线" panose="02010600030101010101" pitchFamily="2" charset="-122"/>
                <a:ea typeface="等线" panose="02010600030101010101" pitchFamily="2" charset="-122"/>
              </a:rPr>
              <a:t>数据库，</a:t>
            </a:r>
            <a:r>
              <a:rPr lang="zh-CN" altLang="en-US" sz="1800" dirty="0">
                <a:solidFill>
                  <a:schemeClr val="accent5">
                    <a:lumMod val="25000"/>
                  </a:schemeClr>
                </a:solidFill>
                <a:latin typeface="等线" panose="02010600030101010101" pitchFamily="2" charset="-122"/>
                <a:ea typeface="等线" panose="02010600030101010101" pitchFamily="2" charset="-122"/>
              </a:rPr>
              <a:t>浏览、收藏及下载所需要的</a:t>
            </a:r>
            <a:r>
              <a:rPr lang="zh-CN" altLang="zh-CN" sz="1800" dirty="0">
                <a:solidFill>
                  <a:schemeClr val="accent5">
                    <a:lumMod val="25000"/>
                  </a:schemeClr>
                </a:solidFill>
                <a:latin typeface="等线" panose="02010600030101010101" pitchFamily="2" charset="-122"/>
                <a:ea typeface="等线" panose="02010600030101010101" pitchFamily="2" charset="-122"/>
              </a:rPr>
              <a:t>案例资源。</a:t>
            </a:r>
            <a:endParaRPr lang="en-US" altLang="zh-CN" sz="1800" dirty="0">
              <a:solidFill>
                <a:schemeClr val="accent5">
                  <a:lumMod val="25000"/>
                </a:schemeClr>
              </a:solidFill>
              <a:latin typeface="等线" panose="02010600030101010101" pitchFamily="2" charset="-122"/>
              <a:ea typeface="等线" panose="02010600030101010101" pitchFamily="2" charset="-122"/>
            </a:endParaRPr>
          </a:p>
          <a:p>
            <a:pPr marL="0" indent="0">
              <a:lnSpc>
                <a:spcPct val="130000"/>
              </a:lnSpc>
              <a:buNone/>
              <a:defRPr/>
            </a:pPr>
            <a:endParaRPr lang="zh-CN" altLang="zh-CN" sz="1800" dirty="0">
              <a:solidFill>
                <a:schemeClr val="accent5">
                  <a:lumMod val="25000"/>
                </a:schemeClr>
              </a:solidFill>
              <a:latin typeface="等线" panose="02010600030101010101" pitchFamily="2" charset="-122"/>
              <a:ea typeface="等线" panose="02010600030101010101" pitchFamily="2" charset="-122"/>
            </a:endParaRPr>
          </a:p>
          <a:p>
            <a:pPr>
              <a:lnSpc>
                <a:spcPct val="130000"/>
              </a:lnSpc>
              <a:defRPr/>
            </a:pPr>
            <a:r>
              <a:rPr lang="zh-CN" altLang="zh-CN" sz="1800" dirty="0">
                <a:solidFill>
                  <a:srgbClr val="5248A0"/>
                </a:solidFill>
                <a:latin typeface="等线" panose="02010600030101010101" pitchFamily="2" charset="-122"/>
                <a:ea typeface="等线" panose="02010600030101010101" pitchFamily="2" charset="-122"/>
              </a:rPr>
              <a:t>《中国工商管理案例库》的案例全文的下载权限</a:t>
            </a:r>
            <a:r>
              <a:rPr lang="zh-CN" altLang="en-US" sz="1800" dirty="0">
                <a:solidFill>
                  <a:srgbClr val="5248A0"/>
                </a:solidFill>
                <a:latin typeface="等线" panose="02010600030101010101" pitchFamily="2" charset="-122"/>
                <a:ea typeface="等线" panose="02010600030101010101" pitchFamily="2" charset="-122"/>
              </a:rPr>
              <a:t>及</a:t>
            </a:r>
            <a:r>
              <a:rPr lang="zh-CN" altLang="zh-CN" sz="1800" dirty="0">
                <a:solidFill>
                  <a:srgbClr val="5248A0"/>
                </a:solidFill>
                <a:latin typeface="等线" panose="02010600030101010101" pitchFamily="2" charset="-122"/>
                <a:ea typeface="等线" panose="02010600030101010101" pitchFamily="2" charset="-122"/>
              </a:rPr>
              <a:t>教学</a:t>
            </a:r>
            <a:r>
              <a:rPr lang="zh-CN" altLang="en-US" sz="1800" dirty="0">
                <a:solidFill>
                  <a:srgbClr val="5248A0"/>
                </a:solidFill>
                <a:latin typeface="等线" panose="02010600030101010101" pitchFamily="2" charset="-122"/>
                <a:ea typeface="等线" panose="02010600030101010101" pitchFamily="2" charset="-122"/>
              </a:rPr>
              <a:t>说明</a:t>
            </a:r>
            <a:r>
              <a:rPr lang="zh-CN" altLang="zh-CN" sz="1800" dirty="0">
                <a:solidFill>
                  <a:srgbClr val="5248A0"/>
                </a:solidFill>
                <a:latin typeface="等线" panose="02010600030101010101" pitchFamily="2" charset="-122"/>
                <a:ea typeface="等线" panose="02010600030101010101" pitchFamily="2" charset="-122"/>
              </a:rPr>
              <a:t>的浏览和下载权限，只对老师开放；</a:t>
            </a:r>
          </a:p>
          <a:p>
            <a:pPr>
              <a:lnSpc>
                <a:spcPct val="130000"/>
              </a:lnSpc>
              <a:defRPr/>
            </a:pPr>
            <a:r>
              <a:rPr lang="zh-CN" altLang="zh-CN" sz="1800" dirty="0">
                <a:solidFill>
                  <a:srgbClr val="5248A0"/>
                </a:solidFill>
                <a:latin typeface="等线" panose="02010600030101010101" pitchFamily="2" charset="-122"/>
                <a:ea typeface="等线" panose="02010600030101010101" pitchFamily="2" charset="-122"/>
              </a:rPr>
              <a:t>需要使用系统收藏功能的师生，需在系统中进行注册，经审核通过后方可使用该功能；</a:t>
            </a:r>
            <a:endParaRPr lang="en-US" altLang="zh-CN" sz="1800" dirty="0">
              <a:solidFill>
                <a:srgbClr val="5248A0"/>
              </a:solidFill>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604491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图片 73">
            <a:extLst>
              <a:ext uri="{FF2B5EF4-FFF2-40B4-BE49-F238E27FC236}">
                <a16:creationId xmlns:a16="http://schemas.microsoft.com/office/drawing/2014/main" id="{1BD68DF1-9498-412B-9134-E2F04339B4C6}"/>
              </a:ext>
            </a:extLst>
          </p:cNvPr>
          <p:cNvPicPr>
            <a:picLocks noChangeAspect="1"/>
          </p:cNvPicPr>
          <p:nvPr/>
        </p:nvPicPr>
        <p:blipFill rotWithShape="1">
          <a:blip r:embed="rId3">
            <a:extLst>
              <a:ext uri="{28A0092B-C50C-407E-A947-70E740481C1C}">
                <a14:useLocalDpi xmlns:a14="http://schemas.microsoft.com/office/drawing/2010/main" val="0"/>
              </a:ext>
            </a:extLst>
          </a:blip>
          <a:srcRect r="422" b="9959"/>
          <a:stretch/>
        </p:blipFill>
        <p:spPr>
          <a:xfrm flipH="1">
            <a:off x="0" y="1"/>
            <a:ext cx="12192000" cy="6890202"/>
          </a:xfrm>
          <a:prstGeom prst="rect">
            <a:avLst/>
          </a:prstGeom>
        </p:spPr>
      </p:pic>
      <p:sp>
        <p:nvSpPr>
          <p:cNvPr id="75" name="矩形 74">
            <a:extLst>
              <a:ext uri="{FF2B5EF4-FFF2-40B4-BE49-F238E27FC236}">
                <a16:creationId xmlns:a16="http://schemas.microsoft.com/office/drawing/2014/main" id="{533B6B40-50D0-4552-87FE-55E34B45A155}"/>
              </a:ext>
            </a:extLst>
          </p:cNvPr>
          <p:cNvSpPr/>
          <p:nvPr/>
        </p:nvSpPr>
        <p:spPr>
          <a:xfrm>
            <a:off x="-138113" y="-13151"/>
            <a:ext cx="12330113" cy="6890201"/>
          </a:xfrm>
          <a:prstGeom prst="rect">
            <a:avLst/>
          </a:prstGeom>
          <a:gradFill flip="none" rotWithShape="1">
            <a:gsLst>
              <a:gs pos="0">
                <a:schemeClr val="bg1">
                  <a:alpha val="33000"/>
                  <a:lumMod val="57000"/>
                </a:schemeClr>
              </a:gs>
              <a:gs pos="59000">
                <a:srgbClr val="220A35">
                  <a:lumMod val="52000"/>
                  <a:alpha val="66000"/>
                </a:srgbClr>
              </a:gs>
              <a:gs pos="28000">
                <a:srgbClr val="491673">
                  <a:alpha val="44000"/>
                  <a:lumMod val="50000"/>
                </a:srgbClr>
              </a:gs>
              <a:gs pos="100000">
                <a:srgbClr val="280C40">
                  <a:lumMod val="74000"/>
                  <a:alpha val="79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3" name="文本框 82">
            <a:extLst>
              <a:ext uri="{FF2B5EF4-FFF2-40B4-BE49-F238E27FC236}">
                <a16:creationId xmlns:a16="http://schemas.microsoft.com/office/drawing/2014/main" id="{54632E7A-3E7C-4228-9622-1306B245BE2B}"/>
              </a:ext>
            </a:extLst>
          </p:cNvPr>
          <p:cNvSpPr txBox="1"/>
          <p:nvPr/>
        </p:nvSpPr>
        <p:spPr>
          <a:xfrm>
            <a:off x="976756" y="2753840"/>
            <a:ext cx="7138544" cy="1107996"/>
          </a:xfrm>
          <a:prstGeom prst="rect">
            <a:avLst/>
          </a:prstGeom>
          <a:noFill/>
        </p:spPr>
        <p:txBody>
          <a:bodyPr wrap="square" rtlCol="0">
            <a:spAutoFit/>
          </a:bodyPr>
          <a:lstStyle/>
          <a:p>
            <a:pPr algn="dist"/>
            <a:r>
              <a:rPr lang="zh-CN" altLang="en-US" sz="6600" b="1" dirty="0">
                <a:solidFill>
                  <a:schemeClr val="bg1"/>
                </a:solidFill>
                <a:latin typeface="微软雅黑" panose="020B0503020204020204" pitchFamily="34" charset="-122"/>
                <a:ea typeface="微软雅黑" panose="020B0503020204020204" pitchFamily="34" charset="-122"/>
              </a:rPr>
              <a:t>全球案例发现系统</a:t>
            </a:r>
          </a:p>
        </p:txBody>
      </p:sp>
      <p:pic>
        <p:nvPicPr>
          <p:cNvPr id="84" name="图片 83">
            <a:extLst>
              <a:ext uri="{FF2B5EF4-FFF2-40B4-BE49-F238E27FC236}">
                <a16:creationId xmlns:a16="http://schemas.microsoft.com/office/drawing/2014/main" id="{B4B99969-D21F-4EB7-A8F1-55D3544E843D}"/>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426" t="-4970" b="-1"/>
          <a:stretch/>
        </p:blipFill>
        <p:spPr>
          <a:xfrm>
            <a:off x="3067272" y="664831"/>
            <a:ext cx="1976870" cy="414315"/>
          </a:xfrm>
          <a:prstGeom prst="rect">
            <a:avLst/>
          </a:prstGeom>
          <a:effectLst/>
        </p:spPr>
      </p:pic>
      <p:sp>
        <p:nvSpPr>
          <p:cNvPr id="86" name="矩形: 圆角 85">
            <a:extLst>
              <a:ext uri="{FF2B5EF4-FFF2-40B4-BE49-F238E27FC236}">
                <a16:creationId xmlns:a16="http://schemas.microsoft.com/office/drawing/2014/main" id="{99FF8F59-8B5A-4743-98C2-13782FC5321C}"/>
              </a:ext>
            </a:extLst>
          </p:cNvPr>
          <p:cNvSpPr/>
          <p:nvPr/>
        </p:nvSpPr>
        <p:spPr>
          <a:xfrm>
            <a:off x="984231" y="4572762"/>
            <a:ext cx="1323188" cy="1315532"/>
          </a:xfrm>
          <a:prstGeom prst="round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a:extLst>
              <a:ext uri="{FF2B5EF4-FFF2-40B4-BE49-F238E27FC236}">
                <a16:creationId xmlns:a16="http://schemas.microsoft.com/office/drawing/2014/main" id="{C27985F4-AEE7-4067-8830-733BFFA86429}"/>
              </a:ext>
            </a:extLst>
          </p:cNvPr>
          <p:cNvSpPr/>
          <p:nvPr/>
        </p:nvSpPr>
        <p:spPr>
          <a:xfrm>
            <a:off x="995806" y="2057882"/>
            <a:ext cx="3921000" cy="743986"/>
          </a:xfrm>
          <a:prstGeom prst="rect">
            <a:avLst/>
          </a:prstGeom>
        </p:spPr>
        <p:txBody>
          <a:bodyPr wrap="square">
            <a:spAutoFit/>
          </a:bodyPr>
          <a:lstStyle/>
          <a:p>
            <a:pPr algn="dist">
              <a:lnSpc>
                <a:spcPct val="150000"/>
              </a:lnSpc>
            </a:pPr>
            <a:r>
              <a:rPr lang="zh-CN" altLang="en-US" sz="2400" dirty="0">
                <a:ln/>
                <a:solidFill>
                  <a:schemeClr val="bg1"/>
                </a:solidFill>
                <a:latin typeface="微软雅黑" panose="020B0503020204020204" pitchFamily="34" charset="-122"/>
                <a:ea typeface="微软雅黑" panose="020B0503020204020204" pitchFamily="34" charset="-122"/>
              </a:rPr>
              <a:t>大型</a:t>
            </a:r>
            <a:r>
              <a:rPr lang="zh-CN" altLang="en-US" sz="3200" dirty="0">
                <a:ln/>
                <a:solidFill>
                  <a:schemeClr val="bg1"/>
                </a:solidFill>
                <a:latin typeface="微软雅黑" panose="020B0503020204020204" pitchFamily="34" charset="-122"/>
                <a:ea typeface="微软雅黑" panose="020B0503020204020204" pitchFamily="34" charset="-122"/>
              </a:rPr>
              <a:t>案例</a:t>
            </a:r>
            <a:r>
              <a:rPr lang="zh-CN" altLang="en-US" sz="2400" dirty="0">
                <a:ln/>
                <a:solidFill>
                  <a:schemeClr val="bg1"/>
                </a:solidFill>
                <a:latin typeface="微软雅黑" panose="020B0503020204020204" pitchFamily="34" charset="-122"/>
                <a:ea typeface="微软雅黑" panose="020B0503020204020204" pitchFamily="34" charset="-122"/>
              </a:rPr>
              <a:t>文献数据库集群</a:t>
            </a:r>
            <a:endParaRPr lang="en-US" altLang="zh-CN" sz="2400" dirty="0">
              <a:ln/>
              <a:solidFill>
                <a:schemeClr val="bg1"/>
              </a:solidFill>
              <a:latin typeface="微软雅黑" panose="020B0503020204020204" pitchFamily="34" charset="-122"/>
              <a:ea typeface="微软雅黑" panose="020B0503020204020204" pitchFamily="34" charset="-122"/>
            </a:endParaRPr>
          </a:p>
        </p:txBody>
      </p:sp>
      <p:pic>
        <p:nvPicPr>
          <p:cNvPr id="88" name="图片 87">
            <a:extLst>
              <a:ext uri="{FF2B5EF4-FFF2-40B4-BE49-F238E27FC236}">
                <a16:creationId xmlns:a16="http://schemas.microsoft.com/office/drawing/2014/main" id="{C882644E-A6BD-4B7F-B802-E030BD45EC1C}"/>
              </a:ext>
            </a:extLst>
          </p:cNvPr>
          <p:cNvPicPr>
            <a:picLocks noChangeAspect="1"/>
          </p:cNvPicPr>
          <p:nvPr/>
        </p:nvPicPr>
        <p:blipFill>
          <a:blip r:embed="rId6">
            <a:biLevel thresh="25000"/>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76756" y="613753"/>
            <a:ext cx="1758777" cy="526628"/>
          </a:xfrm>
          <a:prstGeom prst="rect">
            <a:avLst/>
          </a:prstGeom>
        </p:spPr>
      </p:pic>
      <p:sp>
        <p:nvSpPr>
          <p:cNvPr id="89" name="矩形 88">
            <a:extLst>
              <a:ext uri="{FF2B5EF4-FFF2-40B4-BE49-F238E27FC236}">
                <a16:creationId xmlns:a16="http://schemas.microsoft.com/office/drawing/2014/main" id="{AEC06343-B12F-475C-A4F8-442B77DC0BDB}"/>
              </a:ext>
            </a:extLst>
          </p:cNvPr>
          <p:cNvSpPr/>
          <p:nvPr/>
        </p:nvSpPr>
        <p:spPr>
          <a:xfrm>
            <a:off x="2818763" y="664831"/>
            <a:ext cx="45719" cy="50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a:extLst>
              <a:ext uri="{FF2B5EF4-FFF2-40B4-BE49-F238E27FC236}">
                <a16:creationId xmlns:a16="http://schemas.microsoft.com/office/drawing/2014/main" id="{E3FA3110-3A85-489D-B12A-97F94934B9EA}"/>
              </a:ext>
            </a:extLst>
          </p:cNvPr>
          <p:cNvSpPr txBox="1"/>
          <p:nvPr/>
        </p:nvSpPr>
        <p:spPr>
          <a:xfrm>
            <a:off x="2457107" y="4609920"/>
            <a:ext cx="3496333" cy="1255152"/>
          </a:xfrm>
          <a:prstGeom prst="rect">
            <a:avLst/>
          </a:prstGeom>
          <a:noFill/>
        </p:spPr>
        <p:txBody>
          <a:bodyPr wrap="square" rtlCol="0">
            <a:spAutoFit/>
          </a:bodyPr>
          <a:lstStyle/>
          <a:p>
            <a:pPr>
              <a:lnSpc>
                <a:spcPct val="120000"/>
              </a:lnSpc>
            </a:pPr>
            <a:r>
              <a:rPr lang="zh-CN" altLang="en-US" sz="1600" b="1" dirty="0">
                <a:solidFill>
                  <a:schemeClr val="bg1"/>
                </a:solidFill>
                <a:latin typeface="+mn-ea"/>
              </a:rPr>
              <a:t>北京华图新天科技有限公司    </a:t>
            </a:r>
            <a:endParaRPr lang="en-US" altLang="zh-CN" sz="1600" b="1" dirty="0">
              <a:solidFill>
                <a:schemeClr val="bg1"/>
              </a:solidFill>
              <a:latin typeface="+mn-ea"/>
            </a:endParaRPr>
          </a:p>
          <a:p>
            <a:pPr>
              <a:lnSpc>
                <a:spcPct val="120000"/>
              </a:lnSpc>
            </a:pPr>
            <a:r>
              <a:rPr lang="zh-CN" altLang="en-US" sz="1600" b="1" dirty="0">
                <a:solidFill>
                  <a:schemeClr val="bg1"/>
                </a:solidFill>
                <a:latin typeface="+mn-ea"/>
              </a:rPr>
              <a:t>客服电话：</a:t>
            </a:r>
            <a:r>
              <a:rPr lang="en-US" altLang="zh-CN" sz="1600" b="1" dirty="0">
                <a:solidFill>
                  <a:schemeClr val="bg1"/>
                </a:solidFill>
                <a:latin typeface="+mn-ea"/>
              </a:rPr>
              <a:t>010-85583080</a:t>
            </a:r>
          </a:p>
          <a:p>
            <a:pPr>
              <a:lnSpc>
                <a:spcPct val="120000"/>
              </a:lnSpc>
            </a:pPr>
            <a:r>
              <a:rPr lang="zh-CN" altLang="en-US" sz="1600" b="1" dirty="0">
                <a:solidFill>
                  <a:schemeClr val="bg1"/>
                </a:solidFill>
                <a:latin typeface="+mn-ea"/>
              </a:rPr>
              <a:t>客服邮箱：</a:t>
            </a:r>
            <a:r>
              <a:rPr lang="en-US" altLang="zh-CN" sz="1600" b="1" dirty="0">
                <a:solidFill>
                  <a:schemeClr val="bg1"/>
                </a:solidFill>
                <a:latin typeface="+mn-ea"/>
              </a:rPr>
              <a:t>service@htxt.com.cn</a:t>
            </a:r>
          </a:p>
          <a:p>
            <a:pPr>
              <a:lnSpc>
                <a:spcPct val="120000"/>
              </a:lnSpc>
            </a:pPr>
            <a:r>
              <a:rPr lang="zh-CN" altLang="en-US" sz="1600" b="1" dirty="0">
                <a:solidFill>
                  <a:schemeClr val="bg1"/>
                </a:solidFill>
                <a:latin typeface="+mn-ea"/>
              </a:rPr>
              <a:t>微信公众号：华图案例库</a:t>
            </a:r>
          </a:p>
        </p:txBody>
      </p:sp>
      <p:pic>
        <p:nvPicPr>
          <p:cNvPr id="5" name="图片 4">
            <a:extLst>
              <a:ext uri="{FF2B5EF4-FFF2-40B4-BE49-F238E27FC236}">
                <a16:creationId xmlns:a16="http://schemas.microsoft.com/office/drawing/2014/main" id="{828EA9DE-6228-4979-9B4C-E3F9EC134F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143" y="4669319"/>
            <a:ext cx="1128166" cy="112816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316173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C24D3A-5BCD-4715-A08F-DAD44D9B1020}"/>
              </a:ext>
            </a:extLst>
          </p:cNvPr>
          <p:cNvPicPr>
            <a:picLocks noChangeAspect="1"/>
          </p:cNvPicPr>
          <p:nvPr/>
        </p:nvPicPr>
        <p:blipFill rotWithShape="1">
          <a:blip r:embed="rId2">
            <a:extLst>
              <a:ext uri="{28A0092B-C50C-407E-A947-70E740481C1C}">
                <a14:useLocalDpi xmlns:a14="http://schemas.microsoft.com/office/drawing/2010/main" val="0"/>
              </a:ext>
            </a:extLst>
          </a:blip>
          <a:srcRect b="15525"/>
          <a:stretch/>
        </p:blipFill>
        <p:spPr>
          <a:xfrm>
            <a:off x="-19664" y="6253316"/>
            <a:ext cx="12270658" cy="604684"/>
          </a:xfrm>
          <a:prstGeom prst="rect">
            <a:avLst/>
          </a:prstGeom>
        </p:spPr>
      </p:pic>
      <p:pic>
        <p:nvPicPr>
          <p:cNvPr id="5" name="图片 4">
            <a:extLst>
              <a:ext uri="{FF2B5EF4-FFF2-40B4-BE49-F238E27FC236}">
                <a16:creationId xmlns:a16="http://schemas.microsoft.com/office/drawing/2014/main" id="{1ECEE9C8-E6DE-4DF2-A351-D8258AD8C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
        <p:nvSpPr>
          <p:cNvPr id="7" name="矩形标注 15">
            <a:extLst>
              <a:ext uri="{FF2B5EF4-FFF2-40B4-BE49-F238E27FC236}">
                <a16:creationId xmlns:a16="http://schemas.microsoft.com/office/drawing/2014/main" id="{F01F9995-3EB1-4D49-9F73-BC7F20827B2A}"/>
              </a:ext>
            </a:extLst>
          </p:cNvPr>
          <p:cNvSpPr>
            <a:spLocks noChangeArrowheads="1"/>
          </p:cNvSpPr>
          <p:nvPr/>
        </p:nvSpPr>
        <p:spPr bwMode="auto">
          <a:xfrm>
            <a:off x="7729762" y="2395961"/>
            <a:ext cx="3275637" cy="3530278"/>
          </a:xfrm>
          <a:prstGeom prst="wedgeRectCallout">
            <a:avLst>
              <a:gd name="adj1" fmla="val -66245"/>
              <a:gd name="adj2" fmla="val 20130"/>
            </a:avLst>
          </a:prstGeom>
          <a:solidFill>
            <a:srgbClr val="8238BA"/>
          </a:solidFill>
          <a:ln>
            <a:noFill/>
          </a:ln>
        </p:spPr>
        <p:txBody>
          <a:bodyPr anchor="ctr"/>
          <a:lstStyle/>
          <a:p>
            <a:pPr algn="ctr"/>
            <a:endParaRPr lang="zh-CN" altLang="zh-CN" dirty="0">
              <a:solidFill>
                <a:srgbClr val="A66BD3"/>
              </a:solidFill>
              <a:latin typeface="Calibri" panose="020F0502020204030204" pitchFamily="34" charset="0"/>
              <a:cs typeface="Calibri" panose="020F0502020204030204" pitchFamily="34" charset="0"/>
              <a:sym typeface="Calibri" panose="020F0502020204030204" pitchFamily="34" charset="0"/>
            </a:endParaRPr>
          </a:p>
        </p:txBody>
      </p:sp>
      <p:sp>
        <p:nvSpPr>
          <p:cNvPr id="8" name="矩形标注 18">
            <a:extLst>
              <a:ext uri="{FF2B5EF4-FFF2-40B4-BE49-F238E27FC236}">
                <a16:creationId xmlns:a16="http://schemas.microsoft.com/office/drawing/2014/main" id="{B9054D98-69AC-45AF-9D81-228EF40172DE}"/>
              </a:ext>
            </a:extLst>
          </p:cNvPr>
          <p:cNvSpPr>
            <a:spLocks noChangeArrowheads="1"/>
          </p:cNvSpPr>
          <p:nvPr/>
        </p:nvSpPr>
        <p:spPr bwMode="auto">
          <a:xfrm>
            <a:off x="792181" y="2395961"/>
            <a:ext cx="5967434" cy="3530278"/>
          </a:xfrm>
          <a:prstGeom prst="wedgeRectCallout">
            <a:avLst>
              <a:gd name="adj1" fmla="val 53789"/>
              <a:gd name="adj2" fmla="val -18804"/>
            </a:avLst>
          </a:prstGeom>
          <a:noFill/>
          <a:ln w="12700" cap="flat" cmpd="sng">
            <a:solidFill>
              <a:srgbClr val="554AA8"/>
            </a:solidFill>
            <a:prstDash val="lgDash"/>
            <a:bevel/>
            <a:headEnd/>
            <a:tailEnd/>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endParaRPr>
          </a:p>
        </p:txBody>
      </p:sp>
      <p:sp>
        <p:nvSpPr>
          <p:cNvPr id="9" name="矩形 19">
            <a:extLst>
              <a:ext uri="{FF2B5EF4-FFF2-40B4-BE49-F238E27FC236}">
                <a16:creationId xmlns:a16="http://schemas.microsoft.com/office/drawing/2014/main" id="{BDBD5F06-EB1A-4018-AEF2-F0D0D42ADC54}"/>
              </a:ext>
            </a:extLst>
          </p:cNvPr>
          <p:cNvSpPr>
            <a:spLocks noChangeArrowheads="1"/>
          </p:cNvSpPr>
          <p:nvPr/>
        </p:nvSpPr>
        <p:spPr bwMode="auto">
          <a:xfrm>
            <a:off x="8035149" y="2652661"/>
            <a:ext cx="2796846" cy="300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spcAft>
                <a:spcPts val="1200"/>
              </a:spcAft>
            </a:pPr>
            <a:r>
              <a:rPr lang="zh-CN" altLang="en-US" b="1" dirty="0">
                <a:solidFill>
                  <a:schemeClr val="bg1"/>
                </a:solidFill>
                <a:latin typeface="+mn-ea"/>
              </a:rPr>
              <a:t>教育部文件</a:t>
            </a:r>
            <a:r>
              <a:rPr lang="en-US" altLang="zh-CN" b="1" dirty="0">
                <a:solidFill>
                  <a:schemeClr val="bg1"/>
                </a:solidFill>
                <a:latin typeface="+mn-ea"/>
              </a:rPr>
              <a:t>  </a:t>
            </a:r>
            <a:r>
              <a:rPr lang="zh-CN" altLang="en-US" b="1" dirty="0">
                <a:solidFill>
                  <a:schemeClr val="bg1"/>
                </a:solidFill>
                <a:latin typeface="+mn-ea"/>
              </a:rPr>
              <a:t>同时指出：</a:t>
            </a:r>
            <a:endParaRPr lang="en-US" altLang="zh-CN" b="1" dirty="0">
              <a:solidFill>
                <a:schemeClr val="bg1"/>
              </a:solidFill>
              <a:latin typeface="+mn-ea"/>
            </a:endParaRPr>
          </a:p>
          <a:p>
            <a:pPr marL="285750" indent="-285750">
              <a:lnSpc>
                <a:spcPct val="150000"/>
              </a:lnSpc>
              <a:spcAft>
                <a:spcPts val="1200"/>
              </a:spcAft>
              <a:buFont typeface="Wingdings" panose="05000000000000000000" pitchFamily="2" charset="2"/>
              <a:buChar char="Ø"/>
            </a:pPr>
            <a:r>
              <a:rPr lang="zh-CN" altLang="en-US" b="1" dirty="0">
                <a:solidFill>
                  <a:schemeClr val="bg1"/>
                </a:solidFill>
                <a:latin typeface="+mn-ea"/>
              </a:rPr>
              <a:t>创新教学模式</a:t>
            </a:r>
            <a:endParaRPr lang="en-US" altLang="zh-CN" b="1" dirty="0">
              <a:solidFill>
                <a:schemeClr val="bg1"/>
              </a:solidFill>
              <a:latin typeface="+mn-ea"/>
            </a:endParaRPr>
          </a:p>
          <a:p>
            <a:pPr marL="285750" indent="-285750">
              <a:lnSpc>
                <a:spcPct val="150000"/>
              </a:lnSpc>
              <a:spcAft>
                <a:spcPts val="1200"/>
              </a:spcAft>
              <a:buFont typeface="Wingdings" panose="05000000000000000000" pitchFamily="2" charset="2"/>
              <a:buChar char="Ø"/>
            </a:pPr>
            <a:r>
              <a:rPr lang="zh-CN" altLang="en-US" b="1" dirty="0">
                <a:solidFill>
                  <a:schemeClr val="bg1"/>
                </a:solidFill>
                <a:latin typeface="+mn-ea"/>
              </a:rPr>
              <a:t>加强案例教学师资培训与教学研究</a:t>
            </a:r>
            <a:endParaRPr lang="en-US" altLang="zh-CN" b="1" dirty="0">
              <a:solidFill>
                <a:schemeClr val="bg1"/>
              </a:solidFill>
              <a:latin typeface="+mn-ea"/>
            </a:endParaRPr>
          </a:p>
          <a:p>
            <a:pPr marL="285750" indent="-285750">
              <a:lnSpc>
                <a:spcPct val="150000"/>
              </a:lnSpc>
              <a:spcAft>
                <a:spcPts val="1200"/>
              </a:spcAft>
              <a:buFont typeface="Wingdings" panose="05000000000000000000" pitchFamily="2" charset="2"/>
              <a:buChar char="Ø"/>
            </a:pPr>
            <a:r>
              <a:rPr lang="zh-CN" altLang="en-US" b="1" dirty="0">
                <a:solidFill>
                  <a:schemeClr val="bg1"/>
                </a:solidFill>
                <a:latin typeface="+mn-ea"/>
              </a:rPr>
              <a:t>以激励机制引导、推动教师实施案例教学</a:t>
            </a:r>
            <a:endParaRPr lang="en-US" altLang="zh-CN" b="1" dirty="0">
              <a:solidFill>
                <a:schemeClr val="bg1"/>
              </a:solidFill>
              <a:latin typeface="+mn-ea"/>
            </a:endParaRPr>
          </a:p>
        </p:txBody>
      </p:sp>
      <p:grpSp>
        <p:nvGrpSpPr>
          <p:cNvPr id="12" name="组合 11">
            <a:extLst>
              <a:ext uri="{FF2B5EF4-FFF2-40B4-BE49-F238E27FC236}">
                <a16:creationId xmlns:a16="http://schemas.microsoft.com/office/drawing/2014/main" id="{AFFF8119-96FB-4BD5-ADD1-B8E177C9FC53}"/>
              </a:ext>
            </a:extLst>
          </p:cNvPr>
          <p:cNvGrpSpPr/>
          <p:nvPr/>
        </p:nvGrpSpPr>
        <p:grpSpPr>
          <a:xfrm>
            <a:off x="877162" y="2522782"/>
            <a:ext cx="5762122" cy="3287712"/>
            <a:chOff x="3503256" y="2374542"/>
            <a:chExt cx="7535019" cy="4068804"/>
          </a:xfrm>
        </p:grpSpPr>
        <p:pic>
          <p:nvPicPr>
            <p:cNvPr id="13" name="Picture 3">
              <a:extLst>
                <a:ext uri="{FF2B5EF4-FFF2-40B4-BE49-F238E27FC236}">
                  <a16:creationId xmlns:a16="http://schemas.microsoft.com/office/drawing/2014/main" id="{07CE6424-A4DA-4C77-975E-7BFB30DED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3256" y="2374542"/>
              <a:ext cx="7535019" cy="40676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4" name="直接连接符 13">
              <a:extLst>
                <a:ext uri="{FF2B5EF4-FFF2-40B4-BE49-F238E27FC236}">
                  <a16:creationId xmlns:a16="http://schemas.microsoft.com/office/drawing/2014/main" id="{E9BF9FD8-1FF8-4CFA-B130-7E24706D8694}"/>
                </a:ext>
              </a:extLst>
            </p:cNvPr>
            <p:cNvCxnSpPr/>
            <p:nvPr/>
          </p:nvCxnSpPr>
          <p:spPr>
            <a:xfrm flipV="1">
              <a:off x="4096876" y="2637707"/>
              <a:ext cx="2358370"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00F105BB-E81F-4C20-993C-ACA113B52692}"/>
                </a:ext>
              </a:extLst>
            </p:cNvPr>
            <p:cNvCxnSpPr/>
            <p:nvPr/>
          </p:nvCxnSpPr>
          <p:spPr>
            <a:xfrm flipV="1">
              <a:off x="4122370" y="3789834"/>
              <a:ext cx="2836932"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8C301A01-AC10-4ACB-8049-0A8F2AC1E3B1}"/>
                </a:ext>
              </a:extLst>
            </p:cNvPr>
            <p:cNvCxnSpPr/>
            <p:nvPr/>
          </p:nvCxnSpPr>
          <p:spPr>
            <a:xfrm flipV="1">
              <a:off x="4078982" y="5518026"/>
              <a:ext cx="2160240"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F1B9A907-CE55-4A23-9BD1-6188C7D32DA1}"/>
                </a:ext>
              </a:extLst>
            </p:cNvPr>
            <p:cNvCxnSpPr/>
            <p:nvPr/>
          </p:nvCxnSpPr>
          <p:spPr>
            <a:xfrm flipV="1">
              <a:off x="3612410" y="2925738"/>
              <a:ext cx="5435124"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E8814542-8D28-4379-ADF6-2BA20B05D0EB}"/>
                </a:ext>
              </a:extLst>
            </p:cNvPr>
            <p:cNvCxnSpPr/>
            <p:nvPr/>
          </p:nvCxnSpPr>
          <p:spPr>
            <a:xfrm flipV="1">
              <a:off x="6919996" y="3279704"/>
              <a:ext cx="2088232"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A3991660-D290-44C7-9C68-687AD8AEECE5}"/>
                </a:ext>
              </a:extLst>
            </p:cNvPr>
            <p:cNvCxnSpPr/>
            <p:nvPr/>
          </p:nvCxnSpPr>
          <p:spPr>
            <a:xfrm>
              <a:off x="10487694" y="2640814"/>
              <a:ext cx="48623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B2B3CDFE-7EDD-4114-8442-3386CD744EE0}"/>
                </a:ext>
              </a:extLst>
            </p:cNvPr>
            <p:cNvCxnSpPr/>
            <p:nvPr/>
          </p:nvCxnSpPr>
          <p:spPr>
            <a:xfrm>
              <a:off x="9911630" y="4725940"/>
              <a:ext cx="106229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572E54F5-C9DC-41FB-8F4E-0FFA51990489}"/>
                </a:ext>
              </a:extLst>
            </p:cNvPr>
            <p:cNvCxnSpPr/>
            <p:nvPr/>
          </p:nvCxnSpPr>
          <p:spPr>
            <a:xfrm>
              <a:off x="3612410" y="5013970"/>
              <a:ext cx="121445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3F9F9FDD-FAFD-4225-9BC4-F8690A41A173}"/>
                </a:ext>
              </a:extLst>
            </p:cNvPr>
            <p:cNvCxnSpPr/>
            <p:nvPr/>
          </p:nvCxnSpPr>
          <p:spPr>
            <a:xfrm flipV="1">
              <a:off x="3620392" y="6442198"/>
              <a:ext cx="3299604" cy="114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97A802FA-31DB-4518-8A5E-3A5C1E241295}"/>
                </a:ext>
              </a:extLst>
            </p:cNvPr>
            <p:cNvCxnSpPr/>
            <p:nvPr/>
          </p:nvCxnSpPr>
          <p:spPr>
            <a:xfrm>
              <a:off x="10694278" y="6122660"/>
              <a:ext cx="27964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a:extLst>
              <a:ext uri="{FF2B5EF4-FFF2-40B4-BE49-F238E27FC236}">
                <a16:creationId xmlns:a16="http://schemas.microsoft.com/office/drawing/2014/main" id="{C2E92741-F3D6-4E90-8546-3D7B81A809BF}"/>
              </a:ext>
            </a:extLst>
          </p:cNvPr>
          <p:cNvSpPr/>
          <p:nvPr/>
        </p:nvSpPr>
        <p:spPr>
          <a:xfrm>
            <a:off x="749549" y="1236759"/>
            <a:ext cx="4134465" cy="5232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122B88"/>
                </a:solidFill>
                <a:latin typeface="微软雅黑" panose="020B0503020204020204" pitchFamily="34" charset="-122"/>
                <a:ea typeface="微软雅黑" panose="020B0503020204020204" pitchFamily="34" charset="-122"/>
              </a:rPr>
              <a:t>案例教学的概念及重要性</a:t>
            </a:r>
          </a:p>
        </p:txBody>
      </p:sp>
    </p:spTree>
    <p:extLst>
      <p:ext uri="{BB962C8B-B14F-4D97-AF65-F5344CB8AC3E}">
        <p14:creationId xmlns:p14="http://schemas.microsoft.com/office/powerpoint/2010/main" val="282305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C24D3A-5BCD-4715-A08F-DAD44D9B1020}"/>
              </a:ext>
            </a:extLst>
          </p:cNvPr>
          <p:cNvPicPr>
            <a:picLocks noChangeAspect="1"/>
          </p:cNvPicPr>
          <p:nvPr/>
        </p:nvPicPr>
        <p:blipFill rotWithShape="1">
          <a:blip r:embed="rId2">
            <a:extLst>
              <a:ext uri="{28A0092B-C50C-407E-A947-70E740481C1C}">
                <a14:useLocalDpi xmlns:a14="http://schemas.microsoft.com/office/drawing/2010/main" val="0"/>
              </a:ext>
            </a:extLst>
          </a:blip>
          <a:srcRect b="15525"/>
          <a:stretch/>
        </p:blipFill>
        <p:spPr>
          <a:xfrm>
            <a:off x="-19664" y="6253316"/>
            <a:ext cx="12270658" cy="604684"/>
          </a:xfrm>
          <a:prstGeom prst="rect">
            <a:avLst/>
          </a:prstGeom>
        </p:spPr>
      </p:pic>
      <p:pic>
        <p:nvPicPr>
          <p:cNvPr id="5" name="图片 4">
            <a:extLst>
              <a:ext uri="{FF2B5EF4-FFF2-40B4-BE49-F238E27FC236}">
                <a16:creationId xmlns:a16="http://schemas.microsoft.com/office/drawing/2014/main" id="{1ECEE9C8-E6DE-4DF2-A351-D8258AD8C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
        <p:nvSpPr>
          <p:cNvPr id="24" name="文本框 8">
            <a:extLst>
              <a:ext uri="{FF2B5EF4-FFF2-40B4-BE49-F238E27FC236}">
                <a16:creationId xmlns:a16="http://schemas.microsoft.com/office/drawing/2014/main" id="{583720B2-2575-4819-A5D6-DB60F63EEB98}"/>
              </a:ext>
            </a:extLst>
          </p:cNvPr>
          <p:cNvSpPr txBox="1"/>
          <p:nvPr/>
        </p:nvSpPr>
        <p:spPr>
          <a:xfrm>
            <a:off x="5582373" y="3204120"/>
            <a:ext cx="1216778" cy="923330"/>
          </a:xfrm>
          <a:prstGeom prst="rect">
            <a:avLst/>
          </a:prstGeom>
          <a:noFill/>
        </p:spPr>
        <p:txBody>
          <a:bodyPr wrap="square" rtlCol="0">
            <a:spAutoFit/>
          </a:bodyPr>
          <a:lstStyle/>
          <a:p>
            <a:r>
              <a:rPr lang="en-US" altLang="zh-CN" sz="5400" b="1" dirty="0">
                <a:solidFill>
                  <a:srgbClr val="6330A4"/>
                </a:solidFill>
                <a:effectLst>
                  <a:outerShdw dist="101600" dir="2700000" algn="tl" rotWithShape="0">
                    <a:prstClr val="black">
                      <a:alpha val="20000"/>
                    </a:prstClr>
                  </a:outerShdw>
                </a:effectLst>
                <a:latin typeface="方正粗黑宋简体" panose="02000000000000000000" pitchFamily="2" charset="-122"/>
                <a:ea typeface="方正粗黑宋简体" panose="02000000000000000000" pitchFamily="2" charset="-122"/>
              </a:rPr>
              <a:t>VS</a:t>
            </a:r>
            <a:endParaRPr lang="zh-CN" altLang="en-US" sz="5400" b="1" dirty="0">
              <a:solidFill>
                <a:srgbClr val="6330A4"/>
              </a:solidFill>
              <a:effectLst>
                <a:outerShdw dist="101600" dir="2700000" algn="tl" rotWithShape="0">
                  <a:prstClr val="black">
                    <a:alpha val="20000"/>
                  </a:prstClr>
                </a:outerShdw>
              </a:effectLst>
              <a:latin typeface="方正粗黑宋简体" panose="02000000000000000000" pitchFamily="2" charset="-122"/>
              <a:ea typeface="方正粗黑宋简体" panose="02000000000000000000" pitchFamily="2" charset="-122"/>
            </a:endParaRPr>
          </a:p>
        </p:txBody>
      </p:sp>
      <p:sp>
        <p:nvSpPr>
          <p:cNvPr id="25" name="文本框 35">
            <a:extLst>
              <a:ext uri="{FF2B5EF4-FFF2-40B4-BE49-F238E27FC236}">
                <a16:creationId xmlns:a16="http://schemas.microsoft.com/office/drawing/2014/main" id="{79425D2E-4B46-47D7-BF5C-7C7DD22DB870}"/>
              </a:ext>
            </a:extLst>
          </p:cNvPr>
          <p:cNvSpPr txBox="1"/>
          <p:nvPr/>
        </p:nvSpPr>
        <p:spPr>
          <a:xfrm>
            <a:off x="1175261" y="4638487"/>
            <a:ext cx="4402688" cy="1525393"/>
          </a:xfrm>
          <a:prstGeom prst="rect">
            <a:avLst/>
          </a:prstGeom>
          <a:noFill/>
        </p:spPr>
        <p:txBody>
          <a:bodyPr wrap="square" rtlCol="0">
            <a:spAutoFit/>
          </a:bodyPr>
          <a:lstStyle/>
          <a:p>
            <a:pPr marL="285601" indent="-285601">
              <a:lnSpc>
                <a:spcPct val="150000"/>
              </a:lnSpc>
              <a:buFont typeface="Wingdings" panose="05000000000000000000" pitchFamily="2" charset="2"/>
              <a:buChar char="u"/>
            </a:pPr>
            <a:r>
              <a:rPr lang="zh-CN" altLang="en-US" sz="1599" dirty="0">
                <a:solidFill>
                  <a:schemeClr val="tx1">
                    <a:lumMod val="85000"/>
                    <a:lumOff val="15000"/>
                  </a:schemeClr>
                </a:solidFill>
                <a:latin typeface="+mn-ea"/>
              </a:rPr>
              <a:t>教师     学生单向传授“陈述性知识”</a:t>
            </a:r>
            <a:endParaRPr lang="en-US" altLang="zh-CN" sz="1599" dirty="0">
              <a:solidFill>
                <a:schemeClr val="tx1">
                  <a:lumMod val="85000"/>
                  <a:lumOff val="15000"/>
                </a:schemeClr>
              </a:solidFill>
              <a:latin typeface="+mn-ea"/>
            </a:endParaRPr>
          </a:p>
          <a:p>
            <a:pPr marL="285601" indent="-285601">
              <a:lnSpc>
                <a:spcPct val="150000"/>
              </a:lnSpc>
              <a:buFont typeface="Wingdings" panose="05000000000000000000" pitchFamily="2" charset="2"/>
              <a:buChar char="u"/>
            </a:pPr>
            <a:r>
              <a:rPr lang="zh-CN" altLang="en-US" sz="1599" dirty="0">
                <a:solidFill>
                  <a:schemeClr val="tx1">
                    <a:lumMod val="85000"/>
                    <a:lumOff val="15000"/>
                  </a:schemeClr>
                </a:solidFill>
                <a:latin typeface="+mn-ea"/>
              </a:rPr>
              <a:t>用于说明事物的状态、特征等</a:t>
            </a:r>
            <a:endParaRPr lang="en-US" altLang="zh-CN" sz="1599" dirty="0">
              <a:solidFill>
                <a:schemeClr val="tx1">
                  <a:lumMod val="85000"/>
                  <a:lumOff val="15000"/>
                </a:schemeClr>
              </a:solidFill>
              <a:latin typeface="+mn-ea"/>
            </a:endParaRPr>
          </a:p>
          <a:p>
            <a:pPr marL="285601" indent="-285601">
              <a:lnSpc>
                <a:spcPct val="150000"/>
              </a:lnSpc>
              <a:buFont typeface="Wingdings" panose="05000000000000000000" pitchFamily="2" charset="2"/>
              <a:buChar char="u"/>
            </a:pPr>
            <a:r>
              <a:rPr lang="zh-CN" altLang="en-US" sz="1599" dirty="0">
                <a:solidFill>
                  <a:schemeClr val="tx1">
                    <a:lumMod val="85000"/>
                    <a:lumOff val="15000"/>
                  </a:schemeClr>
                </a:solidFill>
                <a:latin typeface="+mn-ea"/>
              </a:rPr>
              <a:t>重视确定性</a:t>
            </a:r>
            <a:endParaRPr lang="en-US" altLang="zh-CN" sz="1599" dirty="0">
              <a:solidFill>
                <a:schemeClr val="tx1">
                  <a:lumMod val="85000"/>
                  <a:lumOff val="15000"/>
                </a:schemeClr>
              </a:solidFill>
              <a:latin typeface="+mn-ea"/>
            </a:endParaRPr>
          </a:p>
          <a:p>
            <a:pPr marL="285601" indent="-285601">
              <a:lnSpc>
                <a:spcPct val="150000"/>
              </a:lnSpc>
              <a:buFont typeface="Wingdings" panose="05000000000000000000" pitchFamily="2" charset="2"/>
              <a:buChar char="u"/>
            </a:pPr>
            <a:r>
              <a:rPr lang="zh-CN" altLang="en-US" sz="1599" dirty="0">
                <a:solidFill>
                  <a:schemeClr val="tx1">
                    <a:lumMod val="85000"/>
                    <a:lumOff val="15000"/>
                  </a:schemeClr>
                </a:solidFill>
                <a:latin typeface="+mn-ea"/>
              </a:rPr>
              <a:t>具有静态性质</a:t>
            </a:r>
            <a:endParaRPr lang="en-US" altLang="zh-CN" sz="1599" dirty="0">
              <a:solidFill>
                <a:schemeClr val="tx1">
                  <a:lumMod val="85000"/>
                  <a:lumOff val="15000"/>
                </a:schemeClr>
              </a:solidFill>
              <a:latin typeface="+mn-ea"/>
            </a:endParaRPr>
          </a:p>
        </p:txBody>
      </p:sp>
      <p:sp>
        <p:nvSpPr>
          <p:cNvPr id="26" name="文本框 36">
            <a:extLst>
              <a:ext uri="{FF2B5EF4-FFF2-40B4-BE49-F238E27FC236}">
                <a16:creationId xmlns:a16="http://schemas.microsoft.com/office/drawing/2014/main" id="{82B4C8E2-51F6-4AA7-A36A-32319D81E79E}"/>
              </a:ext>
            </a:extLst>
          </p:cNvPr>
          <p:cNvSpPr txBox="1"/>
          <p:nvPr/>
        </p:nvSpPr>
        <p:spPr>
          <a:xfrm>
            <a:off x="7494299" y="1965100"/>
            <a:ext cx="3948651" cy="1524175"/>
          </a:xfrm>
          <a:prstGeom prst="rect">
            <a:avLst/>
          </a:prstGeom>
          <a:noFill/>
        </p:spPr>
        <p:txBody>
          <a:bodyPr wrap="square" rtlCol="0">
            <a:spAutoFit/>
          </a:bodyPr>
          <a:lstStyle/>
          <a:p>
            <a:pPr marL="285601" indent="-285601">
              <a:lnSpc>
                <a:spcPct val="150000"/>
              </a:lnSpc>
              <a:buFont typeface="Wingdings" panose="05000000000000000000" pitchFamily="2" charset="2"/>
              <a:buChar char="u"/>
            </a:pPr>
            <a:r>
              <a:rPr lang="zh-CN" altLang="en-US" sz="1599" dirty="0">
                <a:solidFill>
                  <a:schemeClr val="tx1">
                    <a:lumMod val="85000"/>
                    <a:lumOff val="15000"/>
                  </a:schemeClr>
                </a:solidFill>
              </a:rPr>
              <a:t>双向、多向的全方位交流</a:t>
            </a:r>
            <a:endParaRPr lang="en-US" altLang="zh-CN" sz="1599" dirty="0">
              <a:solidFill>
                <a:schemeClr val="tx1">
                  <a:lumMod val="85000"/>
                  <a:lumOff val="15000"/>
                </a:schemeClr>
              </a:solidFill>
            </a:endParaRPr>
          </a:p>
          <a:p>
            <a:pPr marL="285601" indent="-285601">
              <a:lnSpc>
                <a:spcPct val="150000"/>
              </a:lnSpc>
              <a:buFont typeface="Wingdings" panose="05000000000000000000" pitchFamily="2" charset="2"/>
              <a:buChar char="u"/>
            </a:pPr>
            <a:r>
              <a:rPr lang="zh-CN" altLang="en-US" sz="1599" dirty="0">
                <a:solidFill>
                  <a:schemeClr val="tx1">
                    <a:lumMod val="85000"/>
                    <a:lumOff val="15000"/>
                  </a:schemeClr>
                </a:solidFill>
              </a:rPr>
              <a:t>允许不确定性、偶然性和冲突性</a:t>
            </a:r>
            <a:endParaRPr lang="en-US" altLang="zh-CN" sz="1599" dirty="0">
              <a:solidFill>
                <a:schemeClr val="tx1">
                  <a:lumMod val="85000"/>
                  <a:lumOff val="15000"/>
                </a:schemeClr>
              </a:solidFill>
            </a:endParaRPr>
          </a:p>
          <a:p>
            <a:pPr marL="285601" indent="-285601">
              <a:lnSpc>
                <a:spcPct val="150000"/>
              </a:lnSpc>
              <a:buFont typeface="Wingdings" panose="05000000000000000000" pitchFamily="2" charset="2"/>
              <a:buChar char="u"/>
            </a:pPr>
            <a:r>
              <a:rPr lang="zh-CN" altLang="en-US" sz="1599" dirty="0">
                <a:solidFill>
                  <a:schemeClr val="tx1">
                    <a:lumMod val="85000"/>
                    <a:lumOff val="15000"/>
                  </a:schemeClr>
                </a:solidFill>
              </a:rPr>
              <a:t>答案无对错，重要的是思维的启迪</a:t>
            </a:r>
            <a:endParaRPr lang="en-US" altLang="zh-CN" sz="1599" dirty="0">
              <a:solidFill>
                <a:schemeClr val="tx1">
                  <a:lumMod val="85000"/>
                  <a:lumOff val="15000"/>
                </a:schemeClr>
              </a:solidFill>
            </a:endParaRPr>
          </a:p>
          <a:p>
            <a:pPr marL="285601" indent="-285601">
              <a:lnSpc>
                <a:spcPct val="150000"/>
              </a:lnSpc>
              <a:buFont typeface="Wingdings" panose="05000000000000000000" pitchFamily="2" charset="2"/>
              <a:buChar char="u"/>
            </a:pPr>
            <a:r>
              <a:rPr lang="zh-CN" altLang="en-US" sz="1599" dirty="0">
                <a:solidFill>
                  <a:schemeClr val="tx1">
                    <a:lumMod val="85000"/>
                    <a:lumOff val="15000"/>
                  </a:schemeClr>
                </a:solidFill>
              </a:rPr>
              <a:t>培养创新精神及问题解决能力等</a:t>
            </a:r>
            <a:endParaRPr lang="en-US" altLang="zh-CN" sz="1599" dirty="0">
              <a:solidFill>
                <a:schemeClr val="tx1">
                  <a:lumMod val="85000"/>
                  <a:lumOff val="15000"/>
                </a:schemeClr>
              </a:solidFill>
            </a:endParaRPr>
          </a:p>
        </p:txBody>
      </p:sp>
      <p:pic>
        <p:nvPicPr>
          <p:cNvPr id="27" name="Picture 2" descr="http://www.gxfdc.cn/UserFiles/Image/200902/20090615105655.jpg">
            <a:extLst>
              <a:ext uri="{FF2B5EF4-FFF2-40B4-BE49-F238E27FC236}">
                <a16:creationId xmlns:a16="http://schemas.microsoft.com/office/drawing/2014/main" id="{6A13A1BD-EF26-4278-B569-573FB5C6FB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52"/>
          <a:stretch/>
        </p:blipFill>
        <p:spPr bwMode="auto">
          <a:xfrm>
            <a:off x="1409060" y="2214042"/>
            <a:ext cx="2943084" cy="1855031"/>
          </a:xfrm>
          <a:prstGeom prst="rect">
            <a:avLst/>
          </a:prstGeom>
          <a:noFill/>
          <a:ln>
            <a:solidFill>
              <a:schemeClr val="accent1"/>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4" descr="http://a4.att.hudong.com/54/45/19300000733210130313454696361.jpg">
            <a:extLst>
              <a:ext uri="{FF2B5EF4-FFF2-40B4-BE49-F238E27FC236}">
                <a16:creationId xmlns:a16="http://schemas.microsoft.com/office/drawing/2014/main" id="{8032FB88-AC7C-4BE4-B441-255324A1F7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75"/>
          <a:stretch/>
        </p:blipFill>
        <p:spPr bwMode="auto">
          <a:xfrm>
            <a:off x="7778876" y="3851290"/>
            <a:ext cx="2855175" cy="1763851"/>
          </a:xfrm>
          <a:prstGeom prst="rect">
            <a:avLst/>
          </a:prstGeom>
          <a:noFill/>
          <a:ln>
            <a:solidFill>
              <a:schemeClr val="accent1"/>
            </a:solid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2FBAA1EE-B967-4D4E-B292-2A56C2C05AAF}"/>
              </a:ext>
            </a:extLst>
          </p:cNvPr>
          <p:cNvSpPr txBox="1"/>
          <p:nvPr/>
        </p:nvSpPr>
        <p:spPr>
          <a:xfrm>
            <a:off x="2006265" y="4193867"/>
            <a:ext cx="2549367" cy="399902"/>
          </a:xfrm>
          <a:prstGeom prst="rect">
            <a:avLst/>
          </a:prstGeom>
          <a:noFill/>
        </p:spPr>
        <p:txBody>
          <a:bodyPr wrap="square" rtlCol="0">
            <a:spAutoFit/>
          </a:bodyPr>
          <a:lstStyle/>
          <a:p>
            <a:r>
              <a:rPr lang="zh-CN" altLang="en-US" sz="1999" b="1" dirty="0">
                <a:solidFill>
                  <a:schemeClr val="tx1">
                    <a:lumMod val="85000"/>
                    <a:lumOff val="15000"/>
                  </a:schemeClr>
                </a:solidFill>
              </a:rPr>
              <a:t>传统教学方式</a:t>
            </a:r>
          </a:p>
        </p:txBody>
      </p:sp>
      <p:sp>
        <p:nvSpPr>
          <p:cNvPr id="30" name="TextBox 29">
            <a:extLst>
              <a:ext uri="{FF2B5EF4-FFF2-40B4-BE49-F238E27FC236}">
                <a16:creationId xmlns:a16="http://schemas.microsoft.com/office/drawing/2014/main" id="{F32A78A1-0EA9-4D53-945E-8028F0B3CAF6}"/>
              </a:ext>
            </a:extLst>
          </p:cNvPr>
          <p:cNvSpPr txBox="1"/>
          <p:nvPr/>
        </p:nvSpPr>
        <p:spPr>
          <a:xfrm>
            <a:off x="8467372" y="5734277"/>
            <a:ext cx="2549367" cy="399902"/>
          </a:xfrm>
          <a:prstGeom prst="rect">
            <a:avLst/>
          </a:prstGeom>
          <a:noFill/>
        </p:spPr>
        <p:txBody>
          <a:bodyPr wrap="square" rtlCol="0">
            <a:spAutoFit/>
          </a:bodyPr>
          <a:lstStyle/>
          <a:p>
            <a:r>
              <a:rPr lang="zh-CN" altLang="en-US" sz="1999" b="1" dirty="0">
                <a:solidFill>
                  <a:schemeClr val="tx1">
                    <a:lumMod val="85000"/>
                    <a:lumOff val="15000"/>
                  </a:schemeClr>
                </a:solidFill>
              </a:rPr>
              <a:t>案例教学方式</a:t>
            </a:r>
          </a:p>
        </p:txBody>
      </p:sp>
      <p:cxnSp>
        <p:nvCxnSpPr>
          <p:cNvPr id="31" name="直接箭头连接符 30">
            <a:extLst>
              <a:ext uri="{FF2B5EF4-FFF2-40B4-BE49-F238E27FC236}">
                <a16:creationId xmlns:a16="http://schemas.microsoft.com/office/drawing/2014/main" id="{632391BF-E25E-49B4-883A-9FF43A3C4434}"/>
              </a:ext>
            </a:extLst>
          </p:cNvPr>
          <p:cNvCxnSpPr/>
          <p:nvPr/>
        </p:nvCxnSpPr>
        <p:spPr>
          <a:xfrm>
            <a:off x="2006265" y="4888074"/>
            <a:ext cx="216000" cy="0"/>
          </a:xfrm>
          <a:prstGeom prst="straightConnector1">
            <a:avLst/>
          </a:prstGeom>
          <a:ln w="38100">
            <a:solidFill>
              <a:srgbClr val="60199D"/>
            </a:solidFill>
            <a:tailEnd type="triangle"/>
          </a:ln>
        </p:spPr>
        <p:style>
          <a:lnRef idx="1">
            <a:schemeClr val="accent6"/>
          </a:lnRef>
          <a:fillRef idx="0">
            <a:schemeClr val="accent6"/>
          </a:fillRef>
          <a:effectRef idx="0">
            <a:schemeClr val="accent6"/>
          </a:effectRef>
          <a:fontRef idx="minor">
            <a:schemeClr val="tx1"/>
          </a:fontRef>
        </p:style>
      </p:cxnSp>
      <p:sp>
        <p:nvSpPr>
          <p:cNvPr id="2" name="矩形 1">
            <a:extLst>
              <a:ext uri="{FF2B5EF4-FFF2-40B4-BE49-F238E27FC236}">
                <a16:creationId xmlns:a16="http://schemas.microsoft.com/office/drawing/2014/main" id="{FCA8B5BD-55DC-4DBC-91F1-26BC3E35F8D6}"/>
              </a:ext>
            </a:extLst>
          </p:cNvPr>
          <p:cNvSpPr/>
          <p:nvPr/>
        </p:nvSpPr>
        <p:spPr>
          <a:xfrm>
            <a:off x="749549" y="1236759"/>
            <a:ext cx="4134465" cy="5232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122B88"/>
                </a:solidFill>
                <a:latin typeface="微软雅黑" panose="020B0503020204020204" pitchFamily="34" charset="-122"/>
                <a:ea typeface="微软雅黑" panose="020B0503020204020204" pitchFamily="34" charset="-122"/>
              </a:rPr>
              <a:t>案例教学的概念及重要性</a:t>
            </a:r>
          </a:p>
        </p:txBody>
      </p:sp>
    </p:spTree>
    <p:extLst>
      <p:ext uri="{BB962C8B-B14F-4D97-AF65-F5344CB8AC3E}">
        <p14:creationId xmlns:p14="http://schemas.microsoft.com/office/powerpoint/2010/main" val="15333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1000"/>
                                        <p:tgtEl>
                                          <p:spTgt spid="27"/>
                                        </p:tgtEl>
                                      </p:cBhvr>
                                    </p:animEffect>
                                  </p:childTnLst>
                                </p:cTn>
                              </p:par>
                              <p:par>
                                <p:cTn id="8" presetID="6" presetClass="entr" presetSubtype="16"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circle(in)">
                                      <p:cBhvr>
                                        <p:cTn id="10"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8C24D3A-5BCD-4715-A08F-DAD44D9B1020}"/>
              </a:ext>
            </a:extLst>
          </p:cNvPr>
          <p:cNvPicPr>
            <a:picLocks noChangeAspect="1"/>
          </p:cNvPicPr>
          <p:nvPr/>
        </p:nvPicPr>
        <p:blipFill rotWithShape="1">
          <a:blip r:embed="rId2">
            <a:extLst>
              <a:ext uri="{28A0092B-C50C-407E-A947-70E740481C1C}">
                <a14:useLocalDpi xmlns:a14="http://schemas.microsoft.com/office/drawing/2010/main" val="0"/>
              </a:ext>
            </a:extLst>
          </a:blip>
          <a:srcRect b="15525"/>
          <a:stretch/>
        </p:blipFill>
        <p:spPr>
          <a:xfrm>
            <a:off x="-19664" y="6253316"/>
            <a:ext cx="12270658" cy="604684"/>
          </a:xfrm>
          <a:prstGeom prst="rect">
            <a:avLst/>
          </a:prstGeom>
        </p:spPr>
      </p:pic>
      <p:pic>
        <p:nvPicPr>
          <p:cNvPr id="5" name="图片 4">
            <a:extLst>
              <a:ext uri="{FF2B5EF4-FFF2-40B4-BE49-F238E27FC236}">
                <a16:creationId xmlns:a16="http://schemas.microsoft.com/office/drawing/2014/main" id="{1ECEE9C8-E6DE-4DF2-A351-D8258AD8C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
        <p:nvSpPr>
          <p:cNvPr id="85" name="矩形 84">
            <a:extLst>
              <a:ext uri="{FF2B5EF4-FFF2-40B4-BE49-F238E27FC236}">
                <a16:creationId xmlns:a16="http://schemas.microsoft.com/office/drawing/2014/main" id="{E98A4A4C-D85C-4760-898C-0AF06EC6A231}"/>
              </a:ext>
            </a:extLst>
          </p:cNvPr>
          <p:cNvSpPr/>
          <p:nvPr/>
        </p:nvSpPr>
        <p:spPr>
          <a:xfrm>
            <a:off x="749549" y="1236759"/>
            <a:ext cx="4134465" cy="523220"/>
          </a:xfrm>
          <a:prstGeom prst="rect">
            <a:avLst/>
          </a:prstGeom>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800" b="1" dirty="0">
                <a:solidFill>
                  <a:srgbClr val="122B88"/>
                </a:solidFill>
                <a:latin typeface="微软雅黑" panose="020B0503020204020204" pitchFamily="34" charset="-122"/>
                <a:ea typeface="微软雅黑" panose="020B0503020204020204" pitchFamily="34" charset="-122"/>
              </a:rPr>
              <a:t>案例教学的概念及重要性</a:t>
            </a:r>
          </a:p>
        </p:txBody>
      </p:sp>
      <p:graphicFrame>
        <p:nvGraphicFramePr>
          <p:cNvPr id="2" name="图示 1">
            <a:extLst>
              <a:ext uri="{FF2B5EF4-FFF2-40B4-BE49-F238E27FC236}">
                <a16:creationId xmlns:a16="http://schemas.microsoft.com/office/drawing/2014/main" id="{C5D9750F-691D-423D-B9A5-C4FD6F828F3B}"/>
              </a:ext>
            </a:extLst>
          </p:cNvPr>
          <p:cNvGraphicFramePr/>
          <p:nvPr>
            <p:extLst>
              <p:ext uri="{D42A27DB-BD31-4B8C-83A1-F6EECF244321}">
                <p14:modId xmlns:p14="http://schemas.microsoft.com/office/powerpoint/2010/main" val="3128366569"/>
              </p:ext>
            </p:extLst>
          </p:nvPr>
        </p:nvGraphicFramePr>
        <p:xfrm>
          <a:off x="1559496" y="2704275"/>
          <a:ext cx="9073008" cy="26047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27995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F6D70FB5-93AA-44AF-94C1-15AA8E2068F6}"/>
              </a:ext>
            </a:extLst>
          </p:cNvPr>
          <p:cNvPicPr>
            <a:picLocks noChangeAspect="1"/>
          </p:cNvPicPr>
          <p:nvPr/>
        </p:nvPicPr>
        <p:blipFill rotWithShape="1">
          <a:blip r:embed="rId2">
            <a:extLst>
              <a:ext uri="{28A0092B-C50C-407E-A947-70E740481C1C}">
                <a14:useLocalDpi xmlns:a14="http://schemas.microsoft.com/office/drawing/2010/main" val="0"/>
              </a:ext>
            </a:extLst>
          </a:blip>
          <a:srcRect l="70007" t="16487" r="3253" b="15991"/>
          <a:stretch/>
        </p:blipFill>
        <p:spPr>
          <a:xfrm rot="16200000" flipH="1">
            <a:off x="-1981455" y="1980014"/>
            <a:ext cx="6883116" cy="2923086"/>
          </a:xfrm>
          <a:prstGeom prst="rect">
            <a:avLst/>
          </a:prstGeom>
        </p:spPr>
      </p:pic>
      <p:sp>
        <p:nvSpPr>
          <p:cNvPr id="5" name="圆角矩形 30">
            <a:extLst>
              <a:ext uri="{FF2B5EF4-FFF2-40B4-BE49-F238E27FC236}">
                <a16:creationId xmlns:a16="http://schemas.microsoft.com/office/drawing/2014/main" id="{29F3B8AF-5BA7-436B-A390-08D1524122C1}"/>
              </a:ext>
            </a:extLst>
          </p:cNvPr>
          <p:cNvSpPr/>
          <p:nvPr/>
        </p:nvSpPr>
        <p:spPr>
          <a:xfrm>
            <a:off x="4244814" y="1791594"/>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1</a:t>
            </a:r>
            <a:endParaRPr lang="zh-CN" altLang="en-US" sz="2400" b="1" dirty="0">
              <a:latin typeface="+mn-ea"/>
              <a:cs typeface="+mn-ea"/>
              <a:sym typeface="+mn-lt"/>
            </a:endParaRPr>
          </a:p>
        </p:txBody>
      </p:sp>
      <p:grpSp>
        <p:nvGrpSpPr>
          <p:cNvPr id="6" name="组合 5">
            <a:extLst>
              <a:ext uri="{FF2B5EF4-FFF2-40B4-BE49-F238E27FC236}">
                <a16:creationId xmlns:a16="http://schemas.microsoft.com/office/drawing/2014/main" id="{AE03D044-EB2E-45F1-9041-783F539CE39D}"/>
              </a:ext>
            </a:extLst>
          </p:cNvPr>
          <p:cNvGrpSpPr/>
          <p:nvPr/>
        </p:nvGrpSpPr>
        <p:grpSpPr>
          <a:xfrm>
            <a:off x="5052919" y="1765890"/>
            <a:ext cx="4468512" cy="802888"/>
            <a:chOff x="6339097" y="1573726"/>
            <a:chExt cx="3954283" cy="577994"/>
          </a:xfrm>
          <a:solidFill>
            <a:srgbClr val="5E1C94"/>
          </a:solidFill>
        </p:grpSpPr>
        <p:sp>
          <p:nvSpPr>
            <p:cNvPr id="7" name="圆角矩形 16">
              <a:extLst>
                <a:ext uri="{FF2B5EF4-FFF2-40B4-BE49-F238E27FC236}">
                  <a16:creationId xmlns:a16="http://schemas.microsoft.com/office/drawing/2014/main" id="{F558862D-47E9-40A9-BBF9-8968742256FB}"/>
                </a:ext>
              </a:extLst>
            </p:cNvPr>
            <p:cNvSpPr/>
            <p:nvPr/>
          </p:nvSpPr>
          <p:spPr>
            <a:xfrm>
              <a:off x="6339097" y="1573726"/>
              <a:ext cx="3954283"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8" name="矩形 7">
              <a:extLst>
                <a:ext uri="{FF2B5EF4-FFF2-40B4-BE49-F238E27FC236}">
                  <a16:creationId xmlns:a16="http://schemas.microsoft.com/office/drawing/2014/main" id="{138DD80C-5382-4E7B-BCD2-7583985A8983}"/>
                </a:ext>
              </a:extLst>
            </p:cNvPr>
            <p:cNvSpPr/>
            <p:nvPr/>
          </p:nvSpPr>
          <p:spPr>
            <a:xfrm>
              <a:off x="6357838" y="1659237"/>
              <a:ext cx="3744416" cy="492483"/>
            </a:xfrm>
            <a:prstGeom prst="rect">
              <a:avLst/>
            </a:prstGeom>
            <a:noFill/>
          </p:spPr>
          <p:txBody>
            <a:bodyPr wrap="square" lIns="121960" tIns="60980" rIns="121960" bIns="60980">
              <a:spAutoFit/>
            </a:bodyPr>
            <a:lstStyle/>
            <a:p>
              <a:pPr>
                <a:defRPr/>
              </a:pPr>
              <a:r>
                <a:rPr lang="zh-CN" altLang="en-US" sz="2400" b="1" kern="100" dirty="0">
                  <a:solidFill>
                    <a:schemeClr val="bg1"/>
                  </a:solidFill>
                  <a:latin typeface="+mn-ea"/>
                  <a:cs typeface="+mn-ea"/>
                  <a:sym typeface="+mn-lt"/>
                </a:rPr>
                <a:t>案例教学的概念及重要性</a:t>
              </a:r>
            </a:p>
          </p:txBody>
        </p:sp>
      </p:grpSp>
      <p:sp>
        <p:nvSpPr>
          <p:cNvPr id="9" name="圆角矩形 32">
            <a:extLst>
              <a:ext uri="{FF2B5EF4-FFF2-40B4-BE49-F238E27FC236}">
                <a16:creationId xmlns:a16="http://schemas.microsoft.com/office/drawing/2014/main" id="{75E250B3-8F62-42FD-84CD-974F97B5A6AB}"/>
              </a:ext>
            </a:extLst>
          </p:cNvPr>
          <p:cNvSpPr/>
          <p:nvPr/>
        </p:nvSpPr>
        <p:spPr>
          <a:xfrm>
            <a:off x="4244814" y="2785711"/>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2</a:t>
            </a:r>
            <a:endParaRPr lang="zh-CN" altLang="en-US" sz="2400" b="1" dirty="0">
              <a:latin typeface="+mn-ea"/>
              <a:cs typeface="+mn-ea"/>
              <a:sym typeface="+mn-lt"/>
            </a:endParaRPr>
          </a:p>
        </p:txBody>
      </p:sp>
      <p:sp>
        <p:nvSpPr>
          <p:cNvPr id="13" name="圆角矩形 35">
            <a:extLst>
              <a:ext uri="{FF2B5EF4-FFF2-40B4-BE49-F238E27FC236}">
                <a16:creationId xmlns:a16="http://schemas.microsoft.com/office/drawing/2014/main" id="{5533CF64-FD82-425B-876A-7F42DD1D0D3D}"/>
              </a:ext>
            </a:extLst>
          </p:cNvPr>
          <p:cNvSpPr/>
          <p:nvPr/>
        </p:nvSpPr>
        <p:spPr>
          <a:xfrm>
            <a:off x="4244814" y="3798959"/>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3</a:t>
            </a:r>
            <a:endParaRPr lang="zh-CN" altLang="en-US" sz="2400" b="1" dirty="0">
              <a:latin typeface="+mn-ea"/>
              <a:cs typeface="+mn-ea"/>
              <a:sym typeface="+mn-lt"/>
            </a:endParaRPr>
          </a:p>
        </p:txBody>
      </p:sp>
      <p:grpSp>
        <p:nvGrpSpPr>
          <p:cNvPr id="14" name="组合 13">
            <a:extLst>
              <a:ext uri="{FF2B5EF4-FFF2-40B4-BE49-F238E27FC236}">
                <a16:creationId xmlns:a16="http://schemas.microsoft.com/office/drawing/2014/main" id="{D469171C-1E1C-4D69-95C9-6C5D3EE583A9}"/>
              </a:ext>
            </a:extLst>
          </p:cNvPr>
          <p:cNvGrpSpPr/>
          <p:nvPr/>
        </p:nvGrpSpPr>
        <p:grpSpPr>
          <a:xfrm>
            <a:off x="4950281" y="3778809"/>
            <a:ext cx="5372750" cy="710528"/>
            <a:chOff x="6237387" y="3296031"/>
            <a:chExt cx="4720184" cy="511504"/>
          </a:xfrm>
          <a:solidFill>
            <a:srgbClr val="5E1C94"/>
          </a:solidFill>
        </p:grpSpPr>
        <p:sp>
          <p:nvSpPr>
            <p:cNvPr id="15" name="圆角矩形 24">
              <a:extLst>
                <a:ext uri="{FF2B5EF4-FFF2-40B4-BE49-F238E27FC236}">
                  <a16:creationId xmlns:a16="http://schemas.microsoft.com/office/drawing/2014/main" id="{FA5E9DA6-6DC8-4503-8FEF-EB69101F98F0}"/>
                </a:ext>
              </a:extLst>
            </p:cNvPr>
            <p:cNvSpPr/>
            <p:nvPr/>
          </p:nvSpPr>
          <p:spPr>
            <a:xfrm>
              <a:off x="6339097" y="3296031"/>
              <a:ext cx="3926786"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16" name="矩形 15">
              <a:extLst>
                <a:ext uri="{FF2B5EF4-FFF2-40B4-BE49-F238E27FC236}">
                  <a16:creationId xmlns:a16="http://schemas.microsoft.com/office/drawing/2014/main" id="{E0DA315E-2484-4345-8128-D2AC7C9F41ED}"/>
                </a:ext>
              </a:extLst>
            </p:cNvPr>
            <p:cNvSpPr/>
            <p:nvPr/>
          </p:nvSpPr>
          <p:spPr>
            <a:xfrm>
              <a:off x="6237387" y="3371484"/>
              <a:ext cx="4720184" cy="354535"/>
            </a:xfrm>
            <a:prstGeom prst="rect">
              <a:avLst/>
            </a:prstGeom>
            <a:noFill/>
          </p:spPr>
          <p:txBody>
            <a:bodyPr wrap="square" lIns="121960" tIns="60980" rIns="121960" bIns="60980">
              <a:spAutoFit/>
            </a:bodyPr>
            <a:lstStyle/>
            <a:p>
              <a:pPr>
                <a:defRPr/>
              </a:pPr>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全球案例发现系统</a:t>
              </a:r>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附加服务</a:t>
              </a:r>
              <a:endParaRPr lang="zh-CN" altLang="zh-CN" sz="2400" b="1" kern="100" dirty="0">
                <a:solidFill>
                  <a:schemeClr val="bg1"/>
                </a:solidFill>
                <a:latin typeface="+mn-ea"/>
                <a:cs typeface="+mn-ea"/>
                <a:sym typeface="+mn-lt"/>
              </a:endParaRPr>
            </a:p>
          </p:txBody>
        </p:sp>
      </p:grpSp>
      <p:sp>
        <p:nvSpPr>
          <p:cNvPr id="17" name="圆角矩形 37">
            <a:extLst>
              <a:ext uri="{FF2B5EF4-FFF2-40B4-BE49-F238E27FC236}">
                <a16:creationId xmlns:a16="http://schemas.microsoft.com/office/drawing/2014/main" id="{5D4BB4FC-FBBD-4366-8CFA-E8189A75A1A5}"/>
              </a:ext>
            </a:extLst>
          </p:cNvPr>
          <p:cNvSpPr/>
          <p:nvPr/>
        </p:nvSpPr>
        <p:spPr>
          <a:xfrm>
            <a:off x="4244814" y="4778738"/>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4</a:t>
            </a:r>
            <a:endParaRPr lang="zh-CN" altLang="en-US" sz="2400" b="1" dirty="0">
              <a:latin typeface="+mn-ea"/>
              <a:cs typeface="+mn-ea"/>
              <a:sym typeface="+mn-lt"/>
            </a:endParaRPr>
          </a:p>
        </p:txBody>
      </p:sp>
      <p:grpSp>
        <p:nvGrpSpPr>
          <p:cNvPr id="18" name="组合 17">
            <a:extLst>
              <a:ext uri="{FF2B5EF4-FFF2-40B4-BE49-F238E27FC236}">
                <a16:creationId xmlns:a16="http://schemas.microsoft.com/office/drawing/2014/main" id="{C1910650-14BA-4320-9A95-60C127FF6DAB}"/>
              </a:ext>
            </a:extLst>
          </p:cNvPr>
          <p:cNvGrpSpPr/>
          <p:nvPr/>
        </p:nvGrpSpPr>
        <p:grpSpPr>
          <a:xfrm>
            <a:off x="4987652" y="5699890"/>
            <a:ext cx="4778741" cy="710527"/>
            <a:chOff x="6245082" y="4180903"/>
            <a:chExt cx="4778741" cy="511504"/>
          </a:xfrm>
          <a:solidFill>
            <a:srgbClr val="5E1C94"/>
          </a:solidFill>
        </p:grpSpPr>
        <p:sp>
          <p:nvSpPr>
            <p:cNvPr id="19" name="圆角矩形 20">
              <a:extLst>
                <a:ext uri="{FF2B5EF4-FFF2-40B4-BE49-F238E27FC236}">
                  <a16:creationId xmlns:a16="http://schemas.microsoft.com/office/drawing/2014/main" id="{60E141CA-2EDB-489C-825F-E10E0506B375}"/>
                </a:ext>
              </a:extLst>
            </p:cNvPr>
            <p:cNvSpPr/>
            <p:nvPr/>
          </p:nvSpPr>
          <p:spPr>
            <a:xfrm>
              <a:off x="6339097" y="4180903"/>
              <a:ext cx="4468512"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20" name="矩形 19">
              <a:extLst>
                <a:ext uri="{FF2B5EF4-FFF2-40B4-BE49-F238E27FC236}">
                  <a16:creationId xmlns:a16="http://schemas.microsoft.com/office/drawing/2014/main" id="{94DB73C6-131E-4AA4-8C7C-CD985738CA22}"/>
                </a:ext>
              </a:extLst>
            </p:cNvPr>
            <p:cNvSpPr/>
            <p:nvPr/>
          </p:nvSpPr>
          <p:spPr>
            <a:xfrm>
              <a:off x="6245082" y="4267235"/>
              <a:ext cx="4778741" cy="354536"/>
            </a:xfrm>
            <a:prstGeom prst="rect">
              <a:avLst/>
            </a:prstGeom>
            <a:noFill/>
          </p:spPr>
          <p:txBody>
            <a:bodyPr wrap="square" lIns="121960" tIns="60980" rIns="121960" bIns="60980">
              <a:spAutoFit/>
            </a:bodyPr>
            <a:lstStyle/>
            <a:p>
              <a:pPr>
                <a:defRPr/>
              </a:pPr>
              <a:r>
                <a:rPr lang="en-US" altLang="zh-CN" sz="2400" b="1" dirty="0">
                  <a:solidFill>
                    <a:schemeClr val="bg1"/>
                  </a:solidFill>
                  <a:latin typeface="+mn-ea"/>
                  <a:ea typeface="+mn-ea"/>
                </a:rPr>
                <a:t>《</a:t>
              </a:r>
              <a:r>
                <a:rPr lang="zh-CN" altLang="en-US" sz="2400" b="1" dirty="0">
                  <a:solidFill>
                    <a:schemeClr val="bg1"/>
                  </a:solidFill>
                  <a:latin typeface="+mn-ea"/>
                  <a:ea typeface="+mn-ea"/>
                </a:rPr>
                <a:t>全球案例发现系统</a:t>
              </a:r>
              <a:r>
                <a:rPr lang="en-US" altLang="zh-CN" sz="2400" b="1" dirty="0">
                  <a:solidFill>
                    <a:schemeClr val="bg1"/>
                  </a:solidFill>
                  <a:latin typeface="+mn-ea"/>
                  <a:ea typeface="+mn-ea"/>
                </a:rPr>
                <a:t>》</a:t>
              </a:r>
              <a:r>
                <a:rPr lang="zh-CN" altLang="en-US" sz="2400" b="1" dirty="0">
                  <a:solidFill>
                    <a:schemeClr val="bg1"/>
                  </a:solidFill>
                  <a:latin typeface="+mn-ea"/>
                  <a:ea typeface="+mn-ea"/>
                </a:rPr>
                <a:t>使用方法</a:t>
              </a:r>
              <a:endParaRPr lang="zh-CN" altLang="zh-CN" sz="2400" b="1" kern="100" dirty="0">
                <a:solidFill>
                  <a:schemeClr val="bg1"/>
                </a:solidFill>
                <a:latin typeface="+mn-ea"/>
                <a:cs typeface="+mn-ea"/>
                <a:sym typeface="+mn-lt"/>
              </a:endParaRPr>
            </a:p>
          </p:txBody>
        </p:sp>
      </p:grpSp>
      <p:grpSp>
        <p:nvGrpSpPr>
          <p:cNvPr id="62" name="组合 61">
            <a:extLst>
              <a:ext uri="{FF2B5EF4-FFF2-40B4-BE49-F238E27FC236}">
                <a16:creationId xmlns:a16="http://schemas.microsoft.com/office/drawing/2014/main" id="{EE4D3E5D-D06B-43B1-8F36-703175E6C4A0}"/>
              </a:ext>
            </a:extLst>
          </p:cNvPr>
          <p:cNvGrpSpPr/>
          <p:nvPr/>
        </p:nvGrpSpPr>
        <p:grpSpPr>
          <a:xfrm>
            <a:off x="4950281" y="2774342"/>
            <a:ext cx="4626241" cy="794762"/>
            <a:chOff x="5717182" y="2808766"/>
            <a:chExt cx="4012076" cy="572144"/>
          </a:xfrm>
        </p:grpSpPr>
        <p:sp>
          <p:nvSpPr>
            <p:cNvPr id="11" name="圆角矩形 17">
              <a:extLst>
                <a:ext uri="{FF2B5EF4-FFF2-40B4-BE49-F238E27FC236}">
                  <a16:creationId xmlns:a16="http://schemas.microsoft.com/office/drawing/2014/main" id="{314D4876-1448-40A7-8438-38BEA42793DE}"/>
                </a:ext>
              </a:extLst>
            </p:cNvPr>
            <p:cNvSpPr/>
            <p:nvPr/>
          </p:nvSpPr>
          <p:spPr>
            <a:xfrm>
              <a:off x="5832208" y="2808766"/>
              <a:ext cx="3878246" cy="511504"/>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22" name="矩形 21">
              <a:extLst>
                <a:ext uri="{FF2B5EF4-FFF2-40B4-BE49-F238E27FC236}">
                  <a16:creationId xmlns:a16="http://schemas.microsoft.com/office/drawing/2014/main" id="{F0A121C2-D768-4E99-91B4-95020DB545D7}"/>
                </a:ext>
              </a:extLst>
            </p:cNvPr>
            <p:cNvSpPr/>
            <p:nvPr/>
          </p:nvSpPr>
          <p:spPr>
            <a:xfrm>
              <a:off x="5717182" y="2888427"/>
              <a:ext cx="4012076" cy="492483"/>
            </a:xfrm>
            <a:prstGeom prst="rect">
              <a:avLst/>
            </a:prstGeom>
            <a:grpFill/>
          </p:spPr>
          <p:txBody>
            <a:bodyPr wrap="square" lIns="121960" tIns="60980" rIns="121960" bIns="60980">
              <a:spAutoFit/>
            </a:bodyPr>
            <a:lstStyle/>
            <a:p>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全球案例发现系统</a:t>
              </a:r>
              <a:r>
                <a:rPr lang="en-US" altLang="zh-CN" sz="2400" b="1" kern="100" dirty="0">
                  <a:solidFill>
                    <a:schemeClr val="bg1"/>
                  </a:solidFill>
                  <a:latin typeface="+mn-ea"/>
                  <a:cs typeface="+mn-ea"/>
                  <a:sym typeface="+mn-lt"/>
                </a:rPr>
                <a:t>》</a:t>
              </a:r>
              <a:r>
                <a:rPr lang="zh-CN" altLang="en-US" sz="2400" b="1" kern="100" dirty="0">
                  <a:solidFill>
                    <a:schemeClr val="bg1"/>
                  </a:solidFill>
                  <a:latin typeface="+mn-ea"/>
                  <a:cs typeface="+mn-ea"/>
                  <a:sym typeface="+mn-lt"/>
                </a:rPr>
                <a:t>简介</a:t>
              </a:r>
              <a:endParaRPr lang="zh-CN" altLang="en-US" sz="2400" b="1" kern="100" dirty="0">
                <a:solidFill>
                  <a:schemeClr val="bg1"/>
                </a:solidFill>
                <a:latin typeface="+mn-ea"/>
                <a:cs typeface="+mn-ea"/>
              </a:endParaRPr>
            </a:p>
          </p:txBody>
        </p:sp>
      </p:grpSp>
      <p:pic>
        <p:nvPicPr>
          <p:cNvPr id="26" name="图片 25">
            <a:extLst>
              <a:ext uri="{FF2B5EF4-FFF2-40B4-BE49-F238E27FC236}">
                <a16:creationId xmlns:a16="http://schemas.microsoft.com/office/drawing/2014/main" id="{0C98489C-9016-466C-89CE-9EA4DE229D9B}"/>
              </a:ext>
            </a:extLst>
          </p:cNvPr>
          <p:cNvPicPr>
            <a:picLocks noChangeAspect="1"/>
          </p:cNvPicPr>
          <p:nvPr/>
        </p:nvPicPr>
        <p:blipFill rotWithShape="1">
          <a:blip r:embed="rId2">
            <a:extLst>
              <a:ext uri="{28A0092B-C50C-407E-A947-70E740481C1C}">
                <a14:useLocalDpi xmlns:a14="http://schemas.microsoft.com/office/drawing/2010/main" val="0"/>
              </a:ext>
            </a:extLst>
          </a:blip>
          <a:srcRect l="70007" t="16487" r="3253" b="15991"/>
          <a:stretch/>
        </p:blipFill>
        <p:spPr>
          <a:xfrm rot="16200000" flipH="1">
            <a:off x="8645323" y="3311323"/>
            <a:ext cx="6858002" cy="235352"/>
          </a:xfrm>
          <a:prstGeom prst="rect">
            <a:avLst/>
          </a:prstGeom>
        </p:spPr>
      </p:pic>
      <p:sp>
        <p:nvSpPr>
          <p:cNvPr id="55" name="TextBox 21">
            <a:extLst>
              <a:ext uri="{FF2B5EF4-FFF2-40B4-BE49-F238E27FC236}">
                <a16:creationId xmlns:a16="http://schemas.microsoft.com/office/drawing/2014/main" id="{A98C382D-BCA0-4749-99D3-F1970A9875A0}"/>
              </a:ext>
            </a:extLst>
          </p:cNvPr>
          <p:cNvSpPr txBox="1"/>
          <p:nvPr/>
        </p:nvSpPr>
        <p:spPr>
          <a:xfrm>
            <a:off x="200975" y="2603017"/>
            <a:ext cx="2576396" cy="1354243"/>
          </a:xfrm>
          <a:prstGeom prst="rect">
            <a:avLst/>
          </a:prstGeom>
          <a:noFill/>
        </p:spPr>
        <p:txBody>
          <a:bodyPr wrap="square" lIns="121948" tIns="60973" rIns="121948" bIns="60973">
            <a:spAutoFit/>
          </a:bodyPr>
          <a:lstStyle/>
          <a:p>
            <a:pPr algn="ctr">
              <a:defRPr/>
            </a:pPr>
            <a:r>
              <a:rPr lang="zh-CN" altLang="en-US" sz="4800" b="1" spc="200" dirty="0">
                <a:solidFill>
                  <a:schemeClr val="bg1"/>
                </a:solidFill>
                <a:cs typeface="+mn-ea"/>
                <a:sym typeface="+mn-lt"/>
              </a:rPr>
              <a:t>目录 </a:t>
            </a:r>
            <a:endParaRPr lang="en-US" altLang="zh-CN" sz="4800" b="1" spc="200" dirty="0">
              <a:solidFill>
                <a:schemeClr val="bg1"/>
              </a:solidFill>
              <a:cs typeface="+mn-ea"/>
              <a:sym typeface="+mn-lt"/>
            </a:endParaRPr>
          </a:p>
          <a:p>
            <a:pPr algn="ctr">
              <a:defRPr/>
            </a:pPr>
            <a:r>
              <a:rPr lang="en-US" altLang="zh-CN" sz="3200" b="1" spc="200" dirty="0">
                <a:solidFill>
                  <a:schemeClr val="bg1"/>
                </a:solidFill>
                <a:cs typeface="+mn-ea"/>
                <a:sym typeface="+mn-lt"/>
              </a:rPr>
              <a:t>CONTENTS</a:t>
            </a:r>
            <a:endParaRPr lang="zh-CN" altLang="en-US" sz="3200" b="1" spc="200" dirty="0">
              <a:solidFill>
                <a:schemeClr val="bg1"/>
              </a:solidFill>
              <a:cs typeface="+mn-ea"/>
              <a:sym typeface="+mn-lt"/>
            </a:endParaRPr>
          </a:p>
        </p:txBody>
      </p:sp>
      <p:pic>
        <p:nvPicPr>
          <p:cNvPr id="57" name="图片 56">
            <a:extLst>
              <a:ext uri="{FF2B5EF4-FFF2-40B4-BE49-F238E27FC236}">
                <a16:creationId xmlns:a16="http://schemas.microsoft.com/office/drawing/2014/main" id="{9996D27B-C6BC-420A-89EA-C0AE9A72B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
        <p:nvSpPr>
          <p:cNvPr id="59" name="直角三角形 58">
            <a:extLst>
              <a:ext uri="{FF2B5EF4-FFF2-40B4-BE49-F238E27FC236}">
                <a16:creationId xmlns:a16="http://schemas.microsoft.com/office/drawing/2014/main" id="{DFAA42D1-22C3-40A5-9603-C93087F50AAB}"/>
              </a:ext>
            </a:extLst>
          </p:cNvPr>
          <p:cNvSpPr/>
          <p:nvPr/>
        </p:nvSpPr>
        <p:spPr>
          <a:xfrm rot="5400000">
            <a:off x="-1441" y="0"/>
            <a:ext cx="1548000" cy="1548000"/>
          </a:xfrm>
          <a:prstGeom prst="rtTriangle">
            <a:avLst/>
          </a:prstGeom>
          <a:solidFill>
            <a:srgbClr val="D4C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61" name="直角三角形 60">
            <a:extLst>
              <a:ext uri="{FF2B5EF4-FFF2-40B4-BE49-F238E27FC236}">
                <a16:creationId xmlns:a16="http://schemas.microsoft.com/office/drawing/2014/main" id="{EE6407D4-C6E3-461E-B225-46228D960EEA}"/>
              </a:ext>
            </a:extLst>
          </p:cNvPr>
          <p:cNvSpPr/>
          <p:nvPr/>
        </p:nvSpPr>
        <p:spPr>
          <a:xfrm rot="5400000" flipH="1" flipV="1">
            <a:off x="1373643" y="5335115"/>
            <a:ext cx="1548000" cy="1548000"/>
          </a:xfrm>
          <a:prstGeom prst="rtTriangle">
            <a:avLst/>
          </a:prstGeom>
          <a:solidFill>
            <a:srgbClr val="D4C2E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5" name="圆角矩形 37">
            <a:extLst>
              <a:ext uri="{FF2B5EF4-FFF2-40B4-BE49-F238E27FC236}">
                <a16:creationId xmlns:a16="http://schemas.microsoft.com/office/drawing/2014/main" id="{F295DB99-5984-46CA-8586-C8D391D68FC8}"/>
              </a:ext>
            </a:extLst>
          </p:cNvPr>
          <p:cNvSpPr/>
          <p:nvPr/>
        </p:nvSpPr>
        <p:spPr>
          <a:xfrm>
            <a:off x="4244814" y="5699890"/>
            <a:ext cx="513261" cy="710527"/>
          </a:xfrm>
          <a:prstGeom prst="roundRect">
            <a:avLst/>
          </a:prstGeom>
          <a:solidFill>
            <a:srgbClr val="5E1C9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r>
              <a:rPr lang="en-US" altLang="zh-CN" sz="2400" b="1" dirty="0">
                <a:latin typeface="+mn-ea"/>
                <a:cs typeface="+mn-ea"/>
                <a:sym typeface="+mn-lt"/>
              </a:rPr>
              <a:t>5</a:t>
            </a:r>
            <a:endParaRPr lang="zh-CN" altLang="en-US" sz="2400" b="1" dirty="0">
              <a:latin typeface="+mn-ea"/>
              <a:cs typeface="+mn-ea"/>
              <a:sym typeface="+mn-lt"/>
            </a:endParaRPr>
          </a:p>
        </p:txBody>
      </p:sp>
      <p:grpSp>
        <p:nvGrpSpPr>
          <p:cNvPr id="27" name="组合 26">
            <a:extLst>
              <a:ext uri="{FF2B5EF4-FFF2-40B4-BE49-F238E27FC236}">
                <a16:creationId xmlns:a16="http://schemas.microsoft.com/office/drawing/2014/main" id="{0851DC76-E0DE-450B-9CFE-2939B669B986}"/>
              </a:ext>
            </a:extLst>
          </p:cNvPr>
          <p:cNvGrpSpPr/>
          <p:nvPr/>
        </p:nvGrpSpPr>
        <p:grpSpPr>
          <a:xfrm>
            <a:off x="4987652" y="4778739"/>
            <a:ext cx="4654735" cy="710527"/>
            <a:chOff x="6174656" y="4090839"/>
            <a:chExt cx="4654735" cy="511504"/>
          </a:xfrm>
          <a:solidFill>
            <a:srgbClr val="5E1C94"/>
          </a:solidFill>
        </p:grpSpPr>
        <p:sp>
          <p:nvSpPr>
            <p:cNvPr id="28" name="圆角矩形 20">
              <a:extLst>
                <a:ext uri="{FF2B5EF4-FFF2-40B4-BE49-F238E27FC236}">
                  <a16:creationId xmlns:a16="http://schemas.microsoft.com/office/drawing/2014/main" id="{334DF292-ECE1-486C-93B0-478E5FE183F8}"/>
                </a:ext>
              </a:extLst>
            </p:cNvPr>
            <p:cNvSpPr/>
            <p:nvPr/>
          </p:nvSpPr>
          <p:spPr>
            <a:xfrm>
              <a:off x="6239923" y="4090839"/>
              <a:ext cx="4468512" cy="511504"/>
            </a:xfrm>
            <a:prstGeom prst="roundRect">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60" tIns="60980" rIns="121960" bIns="60980" anchor="ctr"/>
            <a:lstStyle/>
            <a:p>
              <a:pPr algn="ctr">
                <a:defRPr/>
              </a:pPr>
              <a:endParaRPr lang="zh-CN" altLang="en-US" sz="2400" dirty="0">
                <a:latin typeface="+mn-ea"/>
                <a:cs typeface="+mn-ea"/>
                <a:sym typeface="+mn-lt"/>
              </a:endParaRPr>
            </a:p>
          </p:txBody>
        </p:sp>
        <p:sp>
          <p:nvSpPr>
            <p:cNvPr id="29" name="矩形 28">
              <a:extLst>
                <a:ext uri="{FF2B5EF4-FFF2-40B4-BE49-F238E27FC236}">
                  <a16:creationId xmlns:a16="http://schemas.microsoft.com/office/drawing/2014/main" id="{048B0AED-4F5D-4026-9B39-DBD88622F99B}"/>
                </a:ext>
              </a:extLst>
            </p:cNvPr>
            <p:cNvSpPr/>
            <p:nvPr/>
          </p:nvSpPr>
          <p:spPr>
            <a:xfrm>
              <a:off x="6174656" y="4172355"/>
              <a:ext cx="4654735" cy="354535"/>
            </a:xfrm>
            <a:prstGeom prst="rect">
              <a:avLst/>
            </a:prstGeom>
            <a:noFill/>
          </p:spPr>
          <p:txBody>
            <a:bodyPr wrap="square" lIns="121960" tIns="60980" rIns="121960" bIns="60980">
              <a:spAutoFit/>
            </a:bodyPr>
            <a:lstStyle/>
            <a:p>
              <a:pPr>
                <a:defRPr/>
              </a:pPr>
              <a:r>
                <a:rPr lang="en-US" altLang="zh-CN" sz="2400" b="1" dirty="0">
                  <a:solidFill>
                    <a:schemeClr val="bg1"/>
                  </a:solidFill>
                  <a:latin typeface="+mn-ea"/>
                  <a:ea typeface="+mn-ea"/>
                </a:rPr>
                <a:t>《</a:t>
              </a:r>
              <a:r>
                <a:rPr lang="zh-CN" altLang="en-US" sz="2400" b="1" dirty="0">
                  <a:solidFill>
                    <a:schemeClr val="bg1"/>
                  </a:solidFill>
                  <a:latin typeface="+mn-ea"/>
                  <a:ea typeface="+mn-ea"/>
                </a:rPr>
                <a:t>全球案例发现系统</a:t>
              </a:r>
              <a:r>
                <a:rPr lang="en-US" altLang="zh-CN" sz="2400" b="1" dirty="0">
                  <a:solidFill>
                    <a:schemeClr val="bg1"/>
                  </a:solidFill>
                  <a:latin typeface="+mn-ea"/>
                  <a:ea typeface="+mn-ea"/>
                </a:rPr>
                <a:t>》</a:t>
              </a:r>
              <a:r>
                <a:rPr lang="zh-CN" altLang="en-US" sz="2400" b="1" dirty="0">
                  <a:solidFill>
                    <a:schemeClr val="bg1"/>
                  </a:solidFill>
                  <a:latin typeface="+mn-ea"/>
                </a:rPr>
                <a:t>典型用户</a:t>
              </a:r>
              <a:endParaRPr lang="zh-CN" altLang="zh-CN" sz="2400" b="1" kern="100" dirty="0">
                <a:solidFill>
                  <a:schemeClr val="bg1"/>
                </a:solidFill>
                <a:latin typeface="+mn-ea"/>
                <a:cs typeface="+mn-ea"/>
                <a:sym typeface="+mn-lt"/>
              </a:endParaRPr>
            </a:p>
          </p:txBody>
        </p:sp>
      </p:grpSp>
    </p:spTree>
    <p:extLst>
      <p:ext uri="{BB962C8B-B14F-4D97-AF65-F5344CB8AC3E}">
        <p14:creationId xmlns:p14="http://schemas.microsoft.com/office/powerpoint/2010/main" val="316531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0"/>
                                  </p:stCondLst>
                                  <p:iterate type="lt">
                                    <p:tmPct val="40000"/>
                                  </p:iterate>
                                  <p:childTnLst>
                                    <p:set>
                                      <p:cBhvr>
                                        <p:cTn id="6" dur="1" fill="hold">
                                          <p:stCondLst>
                                            <p:cond delay="0"/>
                                          </p:stCondLst>
                                        </p:cTn>
                                        <p:tgtEl>
                                          <p:spTgt spid="55"/>
                                        </p:tgtEl>
                                        <p:attrNameLst>
                                          <p:attrName>style.visibility</p:attrName>
                                        </p:attrNameLst>
                                      </p:cBhvr>
                                      <p:to>
                                        <p:strVal val="visible"/>
                                      </p:to>
                                    </p:set>
                                    <p:anim calcmode="lin" valueType="num">
                                      <p:cBhvr>
                                        <p:cTn id="7" dur="250" fill="hold"/>
                                        <p:tgtEl>
                                          <p:spTgt spid="55"/>
                                        </p:tgtEl>
                                        <p:attrNameLst>
                                          <p:attrName>ppt_x</p:attrName>
                                        </p:attrNameLst>
                                      </p:cBhvr>
                                      <p:tavLst>
                                        <p:tav tm="0">
                                          <p:val>
                                            <p:strVal val="#ppt_x"/>
                                          </p:val>
                                        </p:tav>
                                        <p:tav tm="100000">
                                          <p:val>
                                            <p:strVal val="#ppt_x"/>
                                          </p:val>
                                        </p:tav>
                                      </p:tavLst>
                                    </p:anim>
                                    <p:anim calcmode="lin" valueType="num">
                                      <p:cBhvr>
                                        <p:cTn id="8" dur="250" fill="hold"/>
                                        <p:tgtEl>
                                          <p:spTgt spid="55"/>
                                        </p:tgtEl>
                                        <p:attrNameLst>
                                          <p:attrName>ppt_y</p:attrName>
                                        </p:attrNameLst>
                                      </p:cBhvr>
                                      <p:tavLst>
                                        <p:tav tm="0">
                                          <p:val>
                                            <p:strVal val="#ppt_y-#ppt_h/2"/>
                                          </p:val>
                                        </p:tav>
                                        <p:tav tm="100000">
                                          <p:val>
                                            <p:strVal val="#ppt_y"/>
                                          </p:val>
                                        </p:tav>
                                      </p:tavLst>
                                    </p:anim>
                                    <p:anim calcmode="lin" valueType="num">
                                      <p:cBhvr>
                                        <p:cTn id="9" dur="250" fill="hold"/>
                                        <p:tgtEl>
                                          <p:spTgt spid="55"/>
                                        </p:tgtEl>
                                        <p:attrNameLst>
                                          <p:attrName>ppt_w</p:attrName>
                                        </p:attrNameLst>
                                      </p:cBhvr>
                                      <p:tavLst>
                                        <p:tav tm="0">
                                          <p:val>
                                            <p:strVal val="#ppt_w"/>
                                          </p:val>
                                        </p:tav>
                                        <p:tav tm="100000">
                                          <p:val>
                                            <p:strVal val="#ppt_w"/>
                                          </p:val>
                                        </p:tav>
                                      </p:tavLst>
                                    </p:anim>
                                    <p:anim calcmode="lin" valueType="num">
                                      <p:cBhvr>
                                        <p:cTn id="10" dur="250" fill="hold"/>
                                        <p:tgtEl>
                                          <p:spTgt spid="55"/>
                                        </p:tgtEl>
                                        <p:attrNameLst>
                                          <p:attrName>ppt_h</p:attrName>
                                        </p:attrNameLst>
                                      </p:cBhvr>
                                      <p:tavLst>
                                        <p:tav tm="0">
                                          <p:val>
                                            <p:fltVal val="0"/>
                                          </p:val>
                                        </p:tav>
                                        <p:tav tm="100000">
                                          <p:val>
                                            <p:strVal val="#ppt_h"/>
                                          </p:val>
                                        </p:tav>
                                      </p:tavLst>
                                    </p:anim>
                                  </p:childTnLst>
                                </p:cTn>
                              </p:par>
                            </p:childTnLst>
                          </p:cTn>
                        </p:par>
                        <p:par>
                          <p:cTn id="11" fill="hold">
                            <p:stCondLst>
                              <p:cond delay="115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par>
                                <p:cTn id="15" presetID="56" presetClass="path" presetSubtype="0" accel="50000" decel="50000" fill="hold" grpId="1" nodeType="withEffect">
                                  <p:stCondLst>
                                    <p:cond delay="0"/>
                                  </p:stCondLst>
                                  <p:childTnLst>
                                    <p:animMotion origin="layout" path="M -0.03737 0.04121 L -6.25E-7 -2.96296E-6 " pathEditMode="relative" rAng="0" ptsTypes="AA">
                                      <p:cBhvr>
                                        <p:cTn id="16" dur="700" fill="hold"/>
                                        <p:tgtEl>
                                          <p:spTgt spid="5"/>
                                        </p:tgtEl>
                                        <p:attrNameLst>
                                          <p:attrName>ppt_x</p:attrName>
                                          <p:attrName>ppt_y</p:attrName>
                                        </p:attrNameLst>
                                      </p:cBhvr>
                                      <p:rCtr x="1862" y="-2060"/>
                                    </p:animMotion>
                                  </p:childTnLst>
                                </p:cTn>
                              </p:par>
                              <p:par>
                                <p:cTn id="17" presetID="22" presetClass="entr" presetSubtype="8" fill="hold" nodeType="withEffect">
                                  <p:stCondLst>
                                    <p:cond delay="25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par>
                                <p:cTn id="23" presetID="56" presetClass="path" presetSubtype="0" accel="50000" decel="50000" fill="hold" grpId="1" nodeType="withEffect">
                                  <p:stCondLst>
                                    <p:cond delay="250"/>
                                  </p:stCondLst>
                                  <p:childTnLst>
                                    <p:animMotion origin="layout" path="M -0.03737 0.0412 L -6.25E-7 -3.7037E-7 " pathEditMode="relative" rAng="0" ptsTypes="AA">
                                      <p:cBhvr>
                                        <p:cTn id="24" dur="700" fill="hold"/>
                                        <p:tgtEl>
                                          <p:spTgt spid="9"/>
                                        </p:tgtEl>
                                        <p:attrNameLst>
                                          <p:attrName>ppt_x</p:attrName>
                                          <p:attrName>ppt_y</p:attrName>
                                        </p:attrNameLst>
                                      </p:cBhvr>
                                      <p:rCtr x="1862" y="-2060"/>
                                    </p:animMotion>
                                  </p:childTnLst>
                                </p:cTn>
                              </p:par>
                              <p:par>
                                <p:cTn id="25" presetID="22" presetClass="entr" presetSubtype="8" fill="hold" nodeType="withEffect">
                                  <p:stCondLst>
                                    <p:cond delay="500"/>
                                  </p:stCondLst>
                                  <p:childTnLst>
                                    <p:set>
                                      <p:cBhvr>
                                        <p:cTn id="26" dur="1" fill="hold">
                                          <p:stCondLst>
                                            <p:cond delay="0"/>
                                          </p:stCondLst>
                                        </p:cTn>
                                        <p:tgtEl>
                                          <p:spTgt spid="62"/>
                                        </p:tgtEl>
                                        <p:attrNameLst>
                                          <p:attrName>style.visibility</p:attrName>
                                        </p:attrNameLst>
                                      </p:cBhvr>
                                      <p:to>
                                        <p:strVal val="visible"/>
                                      </p:to>
                                    </p:set>
                                    <p:animEffect transition="in" filter="wipe(left)">
                                      <p:cBhvr>
                                        <p:cTn id="27" dur="500"/>
                                        <p:tgtEl>
                                          <p:spTgt spid="62"/>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par>
                                <p:cTn id="31" presetID="56" presetClass="path" presetSubtype="0" accel="50000" decel="50000" fill="hold" grpId="1" nodeType="withEffect">
                                  <p:stCondLst>
                                    <p:cond delay="500"/>
                                  </p:stCondLst>
                                  <p:childTnLst>
                                    <p:animMotion origin="layout" path="M -0.03737 0.0412 L -6.25E-7 2.96296E-6 " pathEditMode="relative" rAng="0" ptsTypes="AA">
                                      <p:cBhvr>
                                        <p:cTn id="32" dur="700" fill="hold"/>
                                        <p:tgtEl>
                                          <p:spTgt spid="13"/>
                                        </p:tgtEl>
                                        <p:attrNameLst>
                                          <p:attrName>ppt_x</p:attrName>
                                          <p:attrName>ppt_y</p:attrName>
                                        </p:attrNameLst>
                                      </p:cBhvr>
                                      <p:rCtr x="1862" y="-2060"/>
                                    </p:animMotion>
                                  </p:childTnLst>
                                </p:cTn>
                              </p:par>
                              <p:par>
                                <p:cTn id="33" presetID="22" presetClass="entr" presetSubtype="8" fill="hold" nodeType="withEffect">
                                  <p:stCondLst>
                                    <p:cond delay="75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10" presetClass="entr" presetSubtype="0" fill="hold" grpId="0" nodeType="withEffect">
                                  <p:stCondLst>
                                    <p:cond delay="75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childTnLst>
                                </p:cTn>
                              </p:par>
                              <p:par>
                                <p:cTn id="39" presetID="56" presetClass="path" presetSubtype="0" accel="50000" decel="50000" fill="hold" grpId="1" nodeType="withEffect">
                                  <p:stCondLst>
                                    <p:cond delay="750"/>
                                  </p:stCondLst>
                                  <p:childTnLst>
                                    <p:animMotion origin="layout" path="M -0.03737 0.0412 L -6.25E-7 -1.11111E-6 " pathEditMode="relative" rAng="0" ptsTypes="AA">
                                      <p:cBhvr>
                                        <p:cTn id="40" dur="700" fill="hold"/>
                                        <p:tgtEl>
                                          <p:spTgt spid="17"/>
                                        </p:tgtEl>
                                        <p:attrNameLst>
                                          <p:attrName>ppt_x</p:attrName>
                                          <p:attrName>ppt_y</p:attrName>
                                        </p:attrNameLst>
                                      </p:cBhvr>
                                      <p:rCtr x="1862" y="-2060"/>
                                    </p:animMotion>
                                  </p:childTnLst>
                                </p:cTn>
                              </p:par>
                              <p:par>
                                <p:cTn id="41" presetID="22" presetClass="entr" presetSubtype="8" fill="hold" nodeType="withEffect">
                                  <p:stCondLst>
                                    <p:cond delay="100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xit" presetSubtype="10" fill="hold" grpId="2" nodeType="clickEffect">
                                  <p:stCondLst>
                                    <p:cond delay="0"/>
                                  </p:stCondLst>
                                  <p:childTnLst>
                                    <p:animEffect transition="out" filter="randombar(horizontal)">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4" presetClass="exit" presetSubtype="10" fill="hold" grpId="2" nodeType="withEffect">
                                  <p:stCondLst>
                                    <p:cond delay="0"/>
                                  </p:stCondLst>
                                  <p:childTnLst>
                                    <p:animEffect transition="out" filter="randombar(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4" presetClass="exit" presetSubtype="10" fill="hold" nodeType="withEffect">
                                  <p:stCondLst>
                                    <p:cond delay="0"/>
                                  </p:stCondLst>
                                  <p:childTnLst>
                                    <p:animEffect transition="out" filter="randombar(horizontal)">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4" presetClass="exit" presetSubtype="10" fill="hold" grpId="2" nodeType="withEffect">
                                  <p:stCondLst>
                                    <p:cond delay="0"/>
                                  </p:stCondLst>
                                  <p:childTnLst>
                                    <p:animEffect transition="out" filter="randombar(horizontal)">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par>
                                <p:cTn id="58" presetID="14" presetClass="exit" presetSubtype="10" fill="hold" nodeType="withEffect">
                                  <p:stCondLst>
                                    <p:cond delay="0"/>
                                  </p:stCondLst>
                                  <p:childTnLst>
                                    <p:animEffect transition="out" filter="randombar(horizontal)">
                                      <p:cBhvr>
                                        <p:cTn id="59" dur="500"/>
                                        <p:tgtEl>
                                          <p:spTgt spid="18"/>
                                        </p:tgtEl>
                                      </p:cBhvr>
                                    </p:animEffect>
                                    <p:set>
                                      <p:cBhvr>
                                        <p:cTn id="60" dur="1" fill="hold">
                                          <p:stCondLst>
                                            <p:cond delay="499"/>
                                          </p:stCondLst>
                                        </p:cTn>
                                        <p:tgtEl>
                                          <p:spTgt spid="18"/>
                                        </p:tgtEl>
                                        <p:attrNameLst>
                                          <p:attrName>style.visibility</p:attrName>
                                        </p:attrNameLst>
                                      </p:cBhvr>
                                      <p:to>
                                        <p:strVal val="hidden"/>
                                      </p:to>
                                    </p:set>
                                  </p:childTnLst>
                                </p:cTn>
                              </p:par>
                              <p:par>
                                <p:cTn id="61" presetID="14" presetClass="exit" presetSubtype="10" fill="hold" nodeType="withEffect">
                                  <p:stCondLst>
                                    <p:cond delay="0"/>
                                  </p:stCondLst>
                                  <p:childTnLst>
                                    <p:animEffect transition="out" filter="randombar(horizontal)">
                                      <p:cBhvr>
                                        <p:cTn id="62" dur="500"/>
                                        <p:tgtEl>
                                          <p:spTgt spid="62"/>
                                        </p:tgtEl>
                                      </p:cBhvr>
                                    </p:animEffect>
                                    <p:set>
                                      <p:cBhvr>
                                        <p:cTn id="63" dur="1" fill="hold">
                                          <p:stCondLst>
                                            <p:cond delay="499"/>
                                          </p:stCondLst>
                                        </p:cTn>
                                        <p:tgtEl>
                                          <p:spTgt spid="62"/>
                                        </p:tgtEl>
                                        <p:attrNameLst>
                                          <p:attrName>style.visibility</p:attrName>
                                        </p:attrNameLst>
                                      </p:cBhvr>
                                      <p:to>
                                        <p:strVal val="hidden"/>
                                      </p:to>
                                    </p:set>
                                  </p:childTnLst>
                                </p:cTn>
                              </p:par>
                              <p:par>
                                <p:cTn id="64" presetID="10" presetClass="entr" presetSubtype="0" fill="hold" grpId="0" nodeType="withEffect">
                                  <p:stCondLst>
                                    <p:cond delay="75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childTnLst>
                                </p:cTn>
                              </p:par>
                              <p:par>
                                <p:cTn id="67" presetID="56" presetClass="path" presetSubtype="0" accel="50000" decel="50000" fill="hold" grpId="1" nodeType="withEffect">
                                  <p:stCondLst>
                                    <p:cond delay="750"/>
                                  </p:stCondLst>
                                  <p:childTnLst>
                                    <p:animMotion origin="layout" path="M -0.03737 0.0412 L -6.25E-7 -3.7037E-7 " pathEditMode="relative" rAng="0" ptsTypes="AA">
                                      <p:cBhvr>
                                        <p:cTn id="68" dur="700" fill="hold"/>
                                        <p:tgtEl>
                                          <p:spTgt spid="25"/>
                                        </p:tgtEl>
                                        <p:attrNameLst>
                                          <p:attrName>ppt_x</p:attrName>
                                          <p:attrName>ppt_y</p:attrName>
                                        </p:attrNameLst>
                                      </p:cBhvr>
                                      <p:rCtr x="1862" y="-2060"/>
                                    </p:animMotion>
                                  </p:childTnLst>
                                </p:cTn>
                              </p:par>
                              <p:par>
                                <p:cTn id="69" presetID="14" presetClass="exit" presetSubtype="10" fill="hold" grpId="2" nodeType="withEffect">
                                  <p:stCondLst>
                                    <p:cond delay="0"/>
                                  </p:stCondLst>
                                  <p:childTnLst>
                                    <p:animEffect transition="out" filter="randombar(horizontal)">
                                      <p:cBhvr>
                                        <p:cTn id="70" dur="500"/>
                                        <p:tgtEl>
                                          <p:spTgt spid="25"/>
                                        </p:tgtEl>
                                      </p:cBhvr>
                                    </p:animEffect>
                                    <p:set>
                                      <p:cBhvr>
                                        <p:cTn id="71" dur="1" fill="hold">
                                          <p:stCondLst>
                                            <p:cond delay="499"/>
                                          </p:stCondLst>
                                        </p:cTn>
                                        <p:tgtEl>
                                          <p:spTgt spid="25"/>
                                        </p:tgtEl>
                                        <p:attrNameLst>
                                          <p:attrName>style.visibility</p:attrName>
                                        </p:attrNameLst>
                                      </p:cBhvr>
                                      <p:to>
                                        <p:strVal val="hidden"/>
                                      </p:to>
                                    </p:set>
                                  </p:childTnLst>
                                </p:cTn>
                              </p:par>
                              <p:par>
                                <p:cTn id="72" presetID="22" presetClass="entr" presetSubtype="8" fill="hold" nodeType="withEffect">
                                  <p:stCondLst>
                                    <p:cond delay="1000"/>
                                  </p:stCondLst>
                                  <p:childTnLst>
                                    <p:set>
                                      <p:cBhvr>
                                        <p:cTn id="73" dur="1" fill="hold">
                                          <p:stCondLst>
                                            <p:cond delay="0"/>
                                          </p:stCondLst>
                                        </p:cTn>
                                        <p:tgtEl>
                                          <p:spTgt spid="27"/>
                                        </p:tgtEl>
                                        <p:attrNameLst>
                                          <p:attrName>style.visibility</p:attrName>
                                        </p:attrNameLst>
                                      </p:cBhvr>
                                      <p:to>
                                        <p:strVal val="visible"/>
                                      </p:to>
                                    </p:set>
                                    <p:animEffect transition="in" filter="wipe(left)">
                                      <p:cBhvr>
                                        <p:cTn id="74" dur="500"/>
                                        <p:tgtEl>
                                          <p:spTgt spid="27"/>
                                        </p:tgtEl>
                                      </p:cBhvr>
                                    </p:animEffect>
                                  </p:childTnLst>
                                </p:cTn>
                              </p:par>
                              <p:par>
                                <p:cTn id="75" presetID="14" presetClass="exit" presetSubtype="10" fill="hold" nodeType="withEffect">
                                  <p:stCondLst>
                                    <p:cond delay="0"/>
                                  </p:stCondLst>
                                  <p:childTnLst>
                                    <p:animEffect transition="out" filter="randombar(horizontal)">
                                      <p:cBhvr>
                                        <p:cTn id="76" dur="500"/>
                                        <p:tgtEl>
                                          <p:spTgt spid="27"/>
                                        </p:tgtEl>
                                      </p:cBhvr>
                                    </p:animEffect>
                                    <p:set>
                                      <p:cBhvr>
                                        <p:cTn id="7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9" grpId="2" animBg="1"/>
      <p:bldP spid="13" grpId="0" animBg="1"/>
      <p:bldP spid="13" grpId="1" animBg="1"/>
      <p:bldP spid="13" grpId="2" animBg="1"/>
      <p:bldP spid="17" grpId="0" animBg="1"/>
      <p:bldP spid="17" grpId="1" animBg="1"/>
      <p:bldP spid="17" grpId="2" animBg="1"/>
      <p:bldP spid="55" grpId="0"/>
      <p:bldP spid="25" grpId="0" animBg="1"/>
      <p:bldP spid="25" grpId="1" animBg="1"/>
      <p:bldP spid="25"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C523F5B-EDA0-430F-819A-18BAFD90367F}"/>
              </a:ext>
            </a:extLst>
          </p:cNvPr>
          <p:cNvPicPr>
            <a:picLocks noChangeAspect="1"/>
          </p:cNvPicPr>
          <p:nvPr/>
        </p:nvPicPr>
        <p:blipFill rotWithShape="1">
          <a:blip r:embed="rId2">
            <a:extLst>
              <a:ext uri="{28A0092B-C50C-407E-A947-70E740481C1C}">
                <a14:useLocalDpi xmlns:a14="http://schemas.microsoft.com/office/drawing/2010/main" val="0"/>
              </a:ext>
            </a:extLst>
          </a:blip>
          <a:srcRect b="15992"/>
          <a:stretch/>
        </p:blipFill>
        <p:spPr>
          <a:xfrm>
            <a:off x="0" y="2450989"/>
            <a:ext cx="12192000" cy="1956021"/>
          </a:xfrm>
          <a:prstGeom prst="rect">
            <a:avLst/>
          </a:prstGeom>
        </p:spPr>
      </p:pic>
      <p:pic>
        <p:nvPicPr>
          <p:cNvPr id="6" name="图片 5">
            <a:extLst>
              <a:ext uri="{FF2B5EF4-FFF2-40B4-BE49-F238E27FC236}">
                <a16:creationId xmlns:a16="http://schemas.microsoft.com/office/drawing/2014/main" id="{923F23FB-FB0D-4A1E-8C93-C60BB6E51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7905" y="2098251"/>
            <a:ext cx="2811412" cy="1692000"/>
          </a:xfrm>
          <a:prstGeom prst="rect">
            <a:avLst/>
          </a:prstGeom>
        </p:spPr>
      </p:pic>
      <p:sp>
        <p:nvSpPr>
          <p:cNvPr id="10" name="矩形 9">
            <a:extLst>
              <a:ext uri="{FF2B5EF4-FFF2-40B4-BE49-F238E27FC236}">
                <a16:creationId xmlns:a16="http://schemas.microsoft.com/office/drawing/2014/main" id="{FA9B4988-B3E8-4446-BA57-FC346EE30759}"/>
              </a:ext>
            </a:extLst>
          </p:cNvPr>
          <p:cNvSpPr/>
          <p:nvPr/>
        </p:nvSpPr>
        <p:spPr>
          <a:xfrm>
            <a:off x="1056209" y="537414"/>
            <a:ext cx="3164649" cy="523220"/>
          </a:xfrm>
          <a:prstGeom prst="rect">
            <a:avLst/>
          </a:prstGeom>
        </p:spPr>
        <p:txBody>
          <a:bodyPr wrap="none">
            <a:spAutoFit/>
          </a:bodyPr>
          <a:lstStyle/>
          <a:p>
            <a:r>
              <a:rPr lang="zh-CN" altLang="en-US" sz="2800" b="1" dirty="0">
                <a:solidFill>
                  <a:srgbClr val="4D4398"/>
                </a:solidFill>
                <a:latin typeface="微软雅黑" panose="020B0503020204020204" pitchFamily="34" charset="-122"/>
                <a:ea typeface="微软雅黑" panose="020B0503020204020204" pitchFamily="34" charset="-122"/>
              </a:rPr>
              <a:t> 全球案例发现系统</a:t>
            </a:r>
          </a:p>
        </p:txBody>
      </p:sp>
      <p:sp>
        <p:nvSpPr>
          <p:cNvPr id="11" name="矩形 10">
            <a:extLst>
              <a:ext uri="{FF2B5EF4-FFF2-40B4-BE49-F238E27FC236}">
                <a16:creationId xmlns:a16="http://schemas.microsoft.com/office/drawing/2014/main" id="{4048680B-734B-4D86-8AFE-45746B16C70C}"/>
              </a:ext>
            </a:extLst>
          </p:cNvPr>
          <p:cNvSpPr/>
          <p:nvPr/>
        </p:nvSpPr>
        <p:spPr>
          <a:xfrm>
            <a:off x="-6236"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B51515E5-52C9-4C80-910E-794BA67530B7}"/>
              </a:ext>
            </a:extLst>
          </p:cNvPr>
          <p:cNvSpPr/>
          <p:nvPr/>
        </p:nvSpPr>
        <p:spPr>
          <a:xfrm>
            <a:off x="598977"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31A84B9D-CB92-45CA-B829-767CC2CD9368}"/>
              </a:ext>
            </a:extLst>
          </p:cNvPr>
          <p:cNvSpPr/>
          <p:nvPr/>
        </p:nvSpPr>
        <p:spPr>
          <a:xfrm>
            <a:off x="892004"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23ADC3C1-67E1-46CD-8149-E0B9C7D160BA}"/>
              </a:ext>
            </a:extLst>
          </p:cNvPr>
          <p:cNvSpPr txBox="1"/>
          <p:nvPr/>
        </p:nvSpPr>
        <p:spPr>
          <a:xfrm>
            <a:off x="2281237" y="4712595"/>
            <a:ext cx="7920037" cy="1578317"/>
          </a:xfrm>
          <a:prstGeom prst="rect">
            <a:avLst/>
          </a:prstGeom>
          <a:noFill/>
        </p:spPr>
        <p:txBody>
          <a:bodyPr wrap="square" rtlCol="0">
            <a:spAutoFit/>
          </a:bodyPr>
          <a:lstStyle/>
          <a:p>
            <a:pPr algn="ctr">
              <a:lnSpc>
                <a:spcPct val="150000"/>
              </a:lnSpc>
            </a:pPr>
            <a:r>
              <a:rPr lang="zh-CN" altLang="en-US" b="1" dirty="0">
                <a:latin typeface="+mn-ea"/>
              </a:rPr>
              <a:t>全</a:t>
            </a:r>
            <a:r>
              <a:rPr lang="zh-CN" altLang="zh-CN" b="1" dirty="0">
                <a:latin typeface="+mn-ea"/>
              </a:rPr>
              <a:t>球案例发现系统（</a:t>
            </a:r>
            <a:r>
              <a:rPr lang="en-US" altLang="zh-CN" b="1" dirty="0">
                <a:latin typeface="+mn-ea"/>
              </a:rPr>
              <a:t>Global Cases Discovery System, </a:t>
            </a:r>
            <a:r>
              <a:rPr lang="zh-CN" altLang="zh-CN" b="1" dirty="0">
                <a:latin typeface="+mn-ea"/>
              </a:rPr>
              <a:t>简称</a:t>
            </a:r>
            <a:r>
              <a:rPr lang="en-US" altLang="zh-CN" b="1" dirty="0">
                <a:latin typeface="+mn-ea"/>
              </a:rPr>
              <a:t>GCDS</a:t>
            </a:r>
            <a:r>
              <a:rPr lang="zh-CN" altLang="zh-CN" b="1" dirty="0">
                <a:latin typeface="+mn-ea"/>
              </a:rPr>
              <a:t>）</a:t>
            </a:r>
            <a:endParaRPr lang="en-US" altLang="zh-CN" b="1" dirty="0">
              <a:latin typeface="+mn-ea"/>
            </a:endParaRPr>
          </a:p>
          <a:p>
            <a:pPr algn="ctr">
              <a:lnSpc>
                <a:spcPct val="150000"/>
              </a:lnSpc>
            </a:pPr>
            <a:r>
              <a:rPr lang="zh-CN" altLang="zh-CN" sz="1600" dirty="0">
                <a:latin typeface="+mn-ea"/>
              </a:rPr>
              <a:t>大型案例文献数据库集群</a:t>
            </a:r>
            <a:endParaRPr lang="en-US" altLang="zh-CN" sz="1600" dirty="0">
              <a:latin typeface="+mn-ea"/>
            </a:endParaRPr>
          </a:p>
          <a:p>
            <a:pPr algn="ctr">
              <a:lnSpc>
                <a:spcPct val="150000"/>
              </a:lnSpc>
            </a:pPr>
            <a:r>
              <a:rPr lang="zh-CN" altLang="zh-CN" sz="1600" dirty="0">
                <a:latin typeface="+mn-ea"/>
              </a:rPr>
              <a:t>整合了世界众多知名案例研究机构的研究成果</a:t>
            </a:r>
            <a:endParaRPr lang="en-US" altLang="zh-CN" sz="1600" dirty="0">
              <a:latin typeface="+mn-ea"/>
            </a:endParaRPr>
          </a:p>
          <a:p>
            <a:pPr algn="ctr">
              <a:lnSpc>
                <a:spcPct val="150000"/>
              </a:lnSpc>
            </a:pPr>
            <a:r>
              <a:rPr lang="zh-CN" altLang="zh-CN" sz="1600" dirty="0">
                <a:latin typeface="+mn-ea"/>
              </a:rPr>
              <a:t>定位于为从事案例开发和案例教学的用户提供一站式检索和传送服务</a:t>
            </a:r>
          </a:p>
        </p:txBody>
      </p:sp>
      <p:pic>
        <p:nvPicPr>
          <p:cNvPr id="16" name="图片 15">
            <a:extLst>
              <a:ext uri="{FF2B5EF4-FFF2-40B4-BE49-F238E27FC236}">
                <a16:creationId xmlns:a16="http://schemas.microsoft.com/office/drawing/2014/main" id="{F6718218-7A5E-428F-BBA4-C048AED4EE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pic>
        <p:nvPicPr>
          <p:cNvPr id="15" name="图片 14">
            <a:extLst>
              <a:ext uri="{FF2B5EF4-FFF2-40B4-BE49-F238E27FC236}">
                <a16:creationId xmlns:a16="http://schemas.microsoft.com/office/drawing/2014/main" id="{134C4D55-67F0-44C9-976B-1E1CD7E04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209" y="2098251"/>
            <a:ext cx="2886733" cy="1692000"/>
          </a:xfrm>
          <a:prstGeom prst="rect">
            <a:avLst/>
          </a:prstGeom>
        </p:spPr>
      </p:pic>
      <p:pic>
        <p:nvPicPr>
          <p:cNvPr id="17" name="图片 16">
            <a:extLst>
              <a:ext uri="{FF2B5EF4-FFF2-40B4-BE49-F238E27FC236}">
                <a16:creationId xmlns:a16="http://schemas.microsoft.com/office/drawing/2014/main" id="{68E9A291-BD23-4043-A71F-9F698EC8E0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2633" y="2098250"/>
            <a:ext cx="2886733" cy="1692000"/>
          </a:xfrm>
          <a:prstGeom prst="rect">
            <a:avLst/>
          </a:prstGeom>
        </p:spPr>
      </p:pic>
    </p:spTree>
    <p:extLst>
      <p:ext uri="{BB962C8B-B14F-4D97-AF65-F5344CB8AC3E}">
        <p14:creationId xmlns:p14="http://schemas.microsoft.com/office/powerpoint/2010/main" val="502230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1DEE9C6-EE72-48F0-82AE-E81983910EA6}"/>
              </a:ext>
            </a:extLst>
          </p:cNvPr>
          <p:cNvPicPr>
            <a:picLocks noChangeAspect="1"/>
          </p:cNvPicPr>
          <p:nvPr/>
        </p:nvPicPr>
        <p:blipFill rotWithShape="1">
          <a:blip r:embed="rId2">
            <a:extLst>
              <a:ext uri="{28A0092B-C50C-407E-A947-70E740481C1C}">
                <a14:useLocalDpi xmlns:a14="http://schemas.microsoft.com/office/drawing/2010/main" val="0"/>
              </a:ext>
            </a:extLst>
          </a:blip>
          <a:srcRect l="40488" b="30186"/>
          <a:stretch/>
        </p:blipFill>
        <p:spPr>
          <a:xfrm flipH="1">
            <a:off x="-92599" y="4523009"/>
            <a:ext cx="12284597" cy="2334991"/>
          </a:xfrm>
          <a:prstGeom prst="rect">
            <a:avLst/>
          </a:prstGeom>
        </p:spPr>
      </p:pic>
      <p:sp>
        <p:nvSpPr>
          <p:cNvPr id="12" name="矩形 11">
            <a:extLst>
              <a:ext uri="{FF2B5EF4-FFF2-40B4-BE49-F238E27FC236}">
                <a16:creationId xmlns:a16="http://schemas.microsoft.com/office/drawing/2014/main" id="{94BBF136-AEC9-43BA-B821-87D08A39B464}"/>
              </a:ext>
            </a:extLst>
          </p:cNvPr>
          <p:cNvSpPr/>
          <p:nvPr/>
        </p:nvSpPr>
        <p:spPr>
          <a:xfrm>
            <a:off x="667085" y="1412237"/>
            <a:ext cx="11003808" cy="337412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Aft>
                <a:spcPts val="600"/>
              </a:spcAft>
            </a:pPr>
            <a:r>
              <a:rPr lang="en-US" altLang="zh-CN" b="1" dirty="0"/>
              <a:t>1</a:t>
            </a:r>
            <a:r>
              <a:rPr lang="zh-CN" altLang="en-US" b="1" dirty="0"/>
              <a:t>、资源类型</a:t>
            </a:r>
          </a:p>
          <a:p>
            <a:pPr lvl="1">
              <a:lnSpc>
                <a:spcPct val="150000"/>
              </a:lnSpc>
              <a:spcAft>
                <a:spcPts val="600"/>
              </a:spcAft>
            </a:pPr>
            <a:r>
              <a:rPr lang="zh-CN" altLang="en-US" sz="1600" dirty="0"/>
              <a:t>中文数据库、事实型数据库</a:t>
            </a:r>
          </a:p>
          <a:p>
            <a:pPr>
              <a:lnSpc>
                <a:spcPct val="150000"/>
              </a:lnSpc>
              <a:spcAft>
                <a:spcPts val="600"/>
              </a:spcAft>
            </a:pPr>
            <a:r>
              <a:rPr lang="en-US" altLang="zh-CN" b="1" dirty="0"/>
              <a:t>2</a:t>
            </a:r>
            <a:r>
              <a:rPr lang="zh-CN" altLang="en-US" b="1" dirty="0"/>
              <a:t>、资源内容</a:t>
            </a:r>
          </a:p>
          <a:p>
            <a:pPr indent="457200">
              <a:lnSpc>
                <a:spcPct val="150000"/>
              </a:lnSpc>
            </a:pPr>
            <a:r>
              <a:rPr lang="zh-CN" altLang="en-US" sz="1600" dirty="0"/>
              <a:t>全球案例发现系统（</a:t>
            </a:r>
            <a:r>
              <a:rPr lang="en-US" altLang="zh-CN" sz="1600" dirty="0"/>
              <a:t>Global Cases Discovery System</a:t>
            </a:r>
            <a:r>
              <a:rPr lang="zh-CN" altLang="en-US" sz="1600" dirty="0"/>
              <a:t>，</a:t>
            </a:r>
            <a:r>
              <a:rPr lang="en-US" altLang="zh-CN" sz="1600" dirty="0"/>
              <a:t>GCDS</a:t>
            </a:r>
            <a:r>
              <a:rPr lang="zh-CN" altLang="en-US" sz="1600" dirty="0"/>
              <a:t>）作为大型案例文献数据库集群，整合了世界众多知名案例研究机构的研究成果，定位于为从事案例开发和案例教学的用户提供一站式检索和传送服务。</a:t>
            </a:r>
            <a:endParaRPr lang="en-US" altLang="zh-CN" sz="1600" dirty="0"/>
          </a:p>
          <a:p>
            <a:pPr indent="457200">
              <a:lnSpc>
                <a:spcPct val="150000"/>
              </a:lnSpc>
            </a:pPr>
            <a:r>
              <a:rPr lang="zh-CN" altLang="en-US" sz="1600" dirty="0"/>
              <a:t>全球案例发现系统根据高校专业学科分为工商管理专业资源库、公共管理专业资源库和图书情报专业资源库三个系列数据库，包括</a:t>
            </a:r>
            <a:r>
              <a:rPr lang="en-US" altLang="zh-CN" sz="1600" dirty="0"/>
              <a:t>7</a:t>
            </a:r>
            <a:r>
              <a:rPr lang="zh-CN" altLang="en-US" sz="1600" dirty="0"/>
              <a:t>个子库，提供了案例文摘、案例素材和标准教学案例三类文献资源。</a:t>
            </a:r>
          </a:p>
          <a:p>
            <a:pPr>
              <a:lnSpc>
                <a:spcPct val="150000"/>
              </a:lnSpc>
            </a:pPr>
            <a:endParaRPr lang="en-US" altLang="zh-CN" dirty="0">
              <a:solidFill>
                <a:schemeClr val="bg2">
                  <a:lumMod val="25000"/>
                </a:schemeClr>
              </a:solidFill>
            </a:endParaRPr>
          </a:p>
        </p:txBody>
      </p:sp>
      <p:pic>
        <p:nvPicPr>
          <p:cNvPr id="15" name="图片 14">
            <a:extLst>
              <a:ext uri="{FF2B5EF4-FFF2-40B4-BE49-F238E27FC236}">
                <a16:creationId xmlns:a16="http://schemas.microsoft.com/office/drawing/2014/main" id="{75A04155-89AD-4F90-9F88-6DE6DF2813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043" y="455951"/>
            <a:ext cx="3015761" cy="604683"/>
          </a:xfrm>
          <a:prstGeom prst="rect">
            <a:avLst/>
          </a:prstGeom>
        </p:spPr>
      </p:pic>
      <p:sp>
        <p:nvSpPr>
          <p:cNvPr id="9" name="任意多边形: 形状 8">
            <a:extLst>
              <a:ext uri="{FF2B5EF4-FFF2-40B4-BE49-F238E27FC236}">
                <a16:creationId xmlns:a16="http://schemas.microsoft.com/office/drawing/2014/main" id="{4B5F9BAC-BE49-483F-8ECB-9502DD629C95}"/>
              </a:ext>
            </a:extLst>
          </p:cNvPr>
          <p:cNvSpPr/>
          <p:nvPr/>
        </p:nvSpPr>
        <p:spPr>
          <a:xfrm flipV="1">
            <a:off x="16914" y="4341627"/>
            <a:ext cx="12192002" cy="2516372"/>
          </a:xfrm>
          <a:custGeom>
            <a:avLst/>
            <a:gdLst>
              <a:gd name="connsiteX0" fmla="*/ 12177587 w 12192000"/>
              <a:gd name="connsiteY0" fmla="*/ 2205242 h 2205242"/>
              <a:gd name="connsiteX1" fmla="*/ 12028141 w 12192000"/>
              <a:gd name="connsiteY1" fmla="*/ 2205242 h 2205242"/>
              <a:gd name="connsiteX2" fmla="*/ 12165039 w 12192000"/>
              <a:gd name="connsiteY2" fmla="*/ 2204997 h 2205242"/>
              <a:gd name="connsiteX3" fmla="*/ 0 w 12192000"/>
              <a:gd name="connsiteY3" fmla="*/ 1514508 h 2205242"/>
              <a:gd name="connsiteX4" fmla="*/ 0 w 12192000"/>
              <a:gd name="connsiteY4" fmla="*/ 0 h 2205242"/>
              <a:gd name="connsiteX5" fmla="*/ 12192000 w 12192000"/>
              <a:gd name="connsiteY5" fmla="*/ 0 h 220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2205242">
                <a:moveTo>
                  <a:pt x="12177587" y="2205242"/>
                </a:moveTo>
                <a:lnTo>
                  <a:pt x="12028141" y="2205242"/>
                </a:lnTo>
                <a:lnTo>
                  <a:pt x="12165039" y="2204997"/>
                </a:lnTo>
                <a:lnTo>
                  <a:pt x="0" y="1514508"/>
                </a:lnTo>
                <a:lnTo>
                  <a:pt x="0" y="0"/>
                </a:lnTo>
                <a:lnTo>
                  <a:pt x="12192000" y="0"/>
                </a:lnTo>
                <a:close/>
              </a:path>
            </a:pathLst>
          </a:custGeom>
          <a:gradFill>
            <a:gsLst>
              <a:gs pos="0">
                <a:srgbClr val="5E1C94">
                  <a:alpha val="28000"/>
                </a:srgbClr>
              </a:gs>
              <a:gs pos="99000">
                <a:srgbClr val="681B87">
                  <a:alpha val="1200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pic>
        <p:nvPicPr>
          <p:cNvPr id="11" name="图片 10">
            <a:extLst>
              <a:ext uri="{FF2B5EF4-FFF2-40B4-BE49-F238E27FC236}">
                <a16:creationId xmlns:a16="http://schemas.microsoft.com/office/drawing/2014/main" id="{ADB55E1C-638B-459A-AC91-7E50B8C8E2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129" y="5133960"/>
            <a:ext cx="2162530" cy="1301482"/>
          </a:xfrm>
          <a:prstGeom prst="rect">
            <a:avLst/>
          </a:prstGeom>
        </p:spPr>
      </p:pic>
      <p:sp>
        <p:nvSpPr>
          <p:cNvPr id="3" name="矩形 2">
            <a:extLst>
              <a:ext uri="{FF2B5EF4-FFF2-40B4-BE49-F238E27FC236}">
                <a16:creationId xmlns:a16="http://schemas.microsoft.com/office/drawing/2014/main" id="{35825EF2-E397-4970-A6C4-7F173197D606}"/>
              </a:ext>
            </a:extLst>
          </p:cNvPr>
          <p:cNvSpPr/>
          <p:nvPr/>
        </p:nvSpPr>
        <p:spPr>
          <a:xfrm>
            <a:off x="1056209" y="537414"/>
            <a:ext cx="3164649" cy="523220"/>
          </a:xfrm>
          <a:prstGeom prst="rect">
            <a:avLst/>
          </a:prstGeom>
        </p:spPr>
        <p:txBody>
          <a:bodyPr wrap="none">
            <a:spAutoFit/>
          </a:bodyPr>
          <a:lstStyle/>
          <a:p>
            <a:r>
              <a:rPr lang="zh-CN" altLang="en-US" sz="2800" b="1" dirty="0">
                <a:solidFill>
                  <a:srgbClr val="4D4398"/>
                </a:solidFill>
                <a:latin typeface="微软雅黑" panose="020B0503020204020204" pitchFamily="34" charset="-122"/>
                <a:ea typeface="微软雅黑" panose="020B0503020204020204" pitchFamily="34" charset="-122"/>
              </a:rPr>
              <a:t> 全球案例发现系统</a:t>
            </a:r>
          </a:p>
        </p:txBody>
      </p:sp>
      <p:sp>
        <p:nvSpPr>
          <p:cNvPr id="4" name="矩形 3">
            <a:extLst>
              <a:ext uri="{FF2B5EF4-FFF2-40B4-BE49-F238E27FC236}">
                <a16:creationId xmlns:a16="http://schemas.microsoft.com/office/drawing/2014/main" id="{365D32A1-D9EE-4B77-A7B1-99A801FE7C63}"/>
              </a:ext>
            </a:extLst>
          </p:cNvPr>
          <p:cNvSpPr/>
          <p:nvPr/>
        </p:nvSpPr>
        <p:spPr>
          <a:xfrm>
            <a:off x="-6236" y="581416"/>
            <a:ext cx="504000" cy="435219"/>
          </a:xfrm>
          <a:prstGeom prst="rect">
            <a:avLst/>
          </a:prstGeom>
          <a:solidFill>
            <a:srgbClr val="4D4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a:extLst>
              <a:ext uri="{FF2B5EF4-FFF2-40B4-BE49-F238E27FC236}">
                <a16:creationId xmlns:a16="http://schemas.microsoft.com/office/drawing/2014/main" id="{8ADC9FBA-09F3-40C1-A396-8E5B7D894CCB}"/>
              </a:ext>
            </a:extLst>
          </p:cNvPr>
          <p:cNvSpPr/>
          <p:nvPr/>
        </p:nvSpPr>
        <p:spPr>
          <a:xfrm>
            <a:off x="598977" y="581416"/>
            <a:ext cx="180000" cy="435219"/>
          </a:xfrm>
          <a:prstGeom prst="rect">
            <a:avLst/>
          </a:prstGeom>
          <a:solidFill>
            <a:srgbClr val="7E36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A2770EB-B165-4514-B035-52F02B68A808}"/>
              </a:ext>
            </a:extLst>
          </p:cNvPr>
          <p:cNvSpPr/>
          <p:nvPr/>
        </p:nvSpPr>
        <p:spPr>
          <a:xfrm>
            <a:off x="892004" y="581415"/>
            <a:ext cx="72000" cy="435219"/>
          </a:xfrm>
          <a:prstGeom prst="rect">
            <a:avLst/>
          </a:prstGeom>
          <a:solidFill>
            <a:srgbClr val="671F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D18FC4C8-A717-45F4-90C0-19E52ABBB1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210" y="5072086"/>
            <a:ext cx="2326088" cy="1363389"/>
          </a:xfrm>
          <a:prstGeom prst="rect">
            <a:avLst/>
          </a:prstGeom>
        </p:spPr>
      </p:pic>
      <p:pic>
        <p:nvPicPr>
          <p:cNvPr id="14" name="图片 13">
            <a:extLst>
              <a:ext uri="{FF2B5EF4-FFF2-40B4-BE49-F238E27FC236}">
                <a16:creationId xmlns:a16="http://schemas.microsoft.com/office/drawing/2014/main" id="{A757225D-BD1D-4F6E-88B2-8CC9902A75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5134" y="5124287"/>
            <a:ext cx="2220467" cy="1301482"/>
          </a:xfrm>
          <a:prstGeom prst="rect">
            <a:avLst/>
          </a:prstGeom>
        </p:spPr>
      </p:pic>
    </p:spTree>
    <p:extLst>
      <p:ext uri="{BB962C8B-B14F-4D97-AF65-F5344CB8AC3E}">
        <p14:creationId xmlns:p14="http://schemas.microsoft.com/office/powerpoint/2010/main" val="314188933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2889</TotalTime>
  <Words>1376</Words>
  <Application>Microsoft Office PowerPoint</Application>
  <PresentationFormat>宽屏</PresentationFormat>
  <Paragraphs>257</Paragraphs>
  <Slides>31</Slides>
  <Notes>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31</vt:i4>
      </vt:variant>
    </vt:vector>
  </HeadingPairs>
  <TitlesOfParts>
    <vt:vector size="40" baseType="lpstr">
      <vt:lpstr>等线</vt:lpstr>
      <vt:lpstr>等线 Light</vt:lpstr>
      <vt:lpstr>方正粗黑宋简体</vt:lpstr>
      <vt:lpstr>华文宋体</vt:lpstr>
      <vt:lpstr>微软雅黑</vt:lpstr>
      <vt:lpstr>Arial</vt:lpstr>
      <vt:lpstr>Calibri</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market</dc:creator>
  <cp:lastModifiedBy>364349466@qq.com</cp:lastModifiedBy>
  <cp:revision>376</cp:revision>
  <dcterms:created xsi:type="dcterms:W3CDTF">2020-06-12T08:27:58Z</dcterms:created>
  <dcterms:modified xsi:type="dcterms:W3CDTF">2022-04-12T07:42:44Z</dcterms:modified>
</cp:coreProperties>
</file>